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wmv" ContentType="video/x-ms-wm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49"/>
  </p:notesMasterIdLst>
  <p:handoutMasterIdLst>
    <p:handoutMasterId r:id="rId50"/>
  </p:handoutMasterIdLst>
  <p:sldIdLst>
    <p:sldId id="257" r:id="rId5"/>
    <p:sldId id="258" r:id="rId6"/>
    <p:sldId id="264" r:id="rId7"/>
    <p:sldId id="265" r:id="rId8"/>
    <p:sldId id="267" r:id="rId9"/>
    <p:sldId id="266" r:id="rId10"/>
    <p:sldId id="268" r:id="rId11"/>
    <p:sldId id="269" r:id="rId12"/>
    <p:sldId id="270" r:id="rId13"/>
    <p:sldId id="271" r:id="rId14"/>
    <p:sldId id="283" r:id="rId15"/>
    <p:sldId id="272" r:id="rId16"/>
    <p:sldId id="284" r:id="rId17"/>
    <p:sldId id="273" r:id="rId18"/>
    <p:sldId id="285" r:id="rId19"/>
    <p:sldId id="278" r:id="rId20"/>
    <p:sldId id="287" r:id="rId21"/>
    <p:sldId id="288" r:id="rId22"/>
    <p:sldId id="289" r:id="rId23"/>
    <p:sldId id="290" r:id="rId24"/>
    <p:sldId id="291" r:id="rId25"/>
    <p:sldId id="292" r:id="rId26"/>
    <p:sldId id="293" r:id="rId27"/>
    <p:sldId id="294" r:id="rId28"/>
    <p:sldId id="295" r:id="rId29"/>
    <p:sldId id="296" r:id="rId30"/>
    <p:sldId id="286" r:id="rId31"/>
    <p:sldId id="298" r:id="rId32"/>
    <p:sldId id="297" r:id="rId33"/>
    <p:sldId id="279" r:id="rId34"/>
    <p:sldId id="280" r:id="rId35"/>
    <p:sldId id="281" r:id="rId36"/>
    <p:sldId id="299" r:id="rId37"/>
    <p:sldId id="300" r:id="rId38"/>
    <p:sldId id="301" r:id="rId39"/>
    <p:sldId id="302" r:id="rId40"/>
    <p:sldId id="303" r:id="rId41"/>
    <p:sldId id="304" r:id="rId42"/>
    <p:sldId id="305" r:id="rId43"/>
    <p:sldId id="306" r:id="rId44"/>
    <p:sldId id="307" r:id="rId45"/>
    <p:sldId id="308" r:id="rId46"/>
    <p:sldId id="309" r:id="rId47"/>
    <p:sldId id="263" r:id="rId48"/>
  </p:sldIdLst>
  <p:sldSz cx="12192000" cy="6858000"/>
  <p:notesSz cx="6858000" cy="9144000"/>
  <p:embeddedFontLst>
    <p:embeddedFont>
      <p:font typeface="Calibri" panose="020F0502020204030204" pitchFamily="34" charset="0"/>
      <p:regular r:id="rId51"/>
      <p:bold r:id="rId52"/>
      <p:italic r:id="rId53"/>
      <p:boldItalic r:id="rId54"/>
    </p:embeddedFont>
    <p:embeddedFont>
      <p:font typeface="Nunito" panose="00000500000000000000" pitchFamily="2" charset="0"/>
      <p:regular r:id="rId55"/>
      <p:bold r:id="rId56"/>
      <p:italic r:id="rId57"/>
      <p:boldItalic r:id="rId58"/>
    </p:embeddedFont>
    <p:embeddedFont>
      <p:font typeface="Nunito ExtraLight" panose="00000300000000000000" pitchFamily="2" charset="0"/>
      <p:regular r:id="rId59"/>
      <p:italic r:id="rId60"/>
    </p:embeddedFont>
    <p:embeddedFont>
      <p:font typeface="Nunito Light" panose="00000400000000000000" pitchFamily="2" charset="0"/>
      <p:regular r:id="rId61"/>
      <p:italic r:id="rId62"/>
    </p:embeddedFont>
    <p:embeddedFont>
      <p:font typeface="Poppins" panose="00000500000000000000" pitchFamily="2" charset="0"/>
      <p:regular r:id="rId63"/>
      <p:bold r:id="rId64"/>
      <p:italic r:id="rId65"/>
      <p:boldItalic r:id="rId66"/>
    </p:embeddedFont>
    <p:embeddedFont>
      <p:font typeface="Verdana" panose="020B0604030504040204" pitchFamily="34" charset="0"/>
      <p:regular r:id="rId67"/>
      <p:bold r:id="rId68"/>
      <p:italic r:id="rId69"/>
      <p:boldItalic r:id="rId70"/>
    </p:embeddedFont>
  </p:embeddedFontLst>
  <p:defaultTextStyle>
    <a:defPPr rtl="0">
      <a:defRPr lang="es-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B35860-5FDF-46EF-B4FB-835B961771F6}" v="4" dt="2020-02-25T14:05:46.3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20" autoAdjust="0"/>
    <p:restoredTop sz="88312" autoAdjust="0"/>
  </p:normalViewPr>
  <p:slideViewPr>
    <p:cSldViewPr snapToGrid="0" snapToObjects="1">
      <p:cViewPr varScale="1">
        <p:scale>
          <a:sx n="97" d="100"/>
          <a:sy n="97" d="100"/>
        </p:scale>
        <p:origin x="1062" y="84"/>
      </p:cViewPr>
      <p:guideLst>
        <p:guide orient="horz" pos="2160"/>
        <p:guide pos="3840"/>
      </p:guideLst>
    </p:cSldViewPr>
  </p:slideViewPr>
  <p:notesTextViewPr>
    <p:cViewPr>
      <p:scale>
        <a:sx n="1" d="1"/>
        <a:sy n="1" d="1"/>
      </p:scale>
      <p:origin x="0" y="0"/>
    </p:cViewPr>
  </p:notesTextViewPr>
  <p:notesViewPr>
    <p:cSldViewPr snapToGrid="0" snapToObjects="1">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font" Target="fonts/font5.fntdata"/><Relationship Id="rId63" Type="http://schemas.openxmlformats.org/officeDocument/2006/relationships/font" Target="fonts/font13.fntdata"/><Relationship Id="rId68" Type="http://schemas.openxmlformats.org/officeDocument/2006/relationships/font" Target="fonts/font18.fntdata"/><Relationship Id="rId76"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3.fntdata"/><Relationship Id="rId58" Type="http://schemas.openxmlformats.org/officeDocument/2006/relationships/font" Target="fonts/font8.fntdata"/><Relationship Id="rId66" Type="http://schemas.openxmlformats.org/officeDocument/2006/relationships/font" Target="fonts/font16.fntdata"/><Relationship Id="rId7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openxmlformats.org/officeDocument/2006/relationships/font" Target="fonts/font7.fntdata"/><Relationship Id="rId61" Type="http://schemas.openxmlformats.org/officeDocument/2006/relationships/font" Target="fonts/font11.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2.fntdata"/><Relationship Id="rId60" Type="http://schemas.openxmlformats.org/officeDocument/2006/relationships/font" Target="fonts/font10.fntdata"/><Relationship Id="rId65" Type="http://schemas.openxmlformats.org/officeDocument/2006/relationships/font" Target="fonts/font15.fntdata"/><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6.fntdata"/><Relationship Id="rId64" Type="http://schemas.openxmlformats.org/officeDocument/2006/relationships/font" Target="fonts/font14.fntdata"/><Relationship Id="rId69" Type="http://schemas.openxmlformats.org/officeDocument/2006/relationships/font" Target="fonts/font19.fntdata"/><Relationship Id="rId8" Type="http://schemas.openxmlformats.org/officeDocument/2006/relationships/slide" Target="slides/slide4.xml"/><Relationship Id="rId51" Type="http://schemas.openxmlformats.org/officeDocument/2006/relationships/font" Target="fonts/font1.fntdata"/><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9.fntdata"/><Relationship Id="rId67" Type="http://schemas.openxmlformats.org/officeDocument/2006/relationships/font" Target="fonts/font17.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4.fntdata"/><Relationship Id="rId62" Type="http://schemas.openxmlformats.org/officeDocument/2006/relationships/font" Target="fonts/font12.fntdata"/><Relationship Id="rId70" Type="http://schemas.openxmlformats.org/officeDocument/2006/relationships/font" Target="fonts/font20.fntdata"/><Relationship Id="rId7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10ED9E89-735B-434D-ACEA-ADDC59959D7D}"/>
    <pc:docChg chg="custSel modSld">
      <pc:chgData name="Nazia Shah" userId="834fe6aa-7260-4947-9af5-9af74eff913c" providerId="ADAL" clId="{10ED9E89-735B-434D-ACEA-ADDC59959D7D}" dt="2020-02-05T19:54:42.730" v="259" actId="14100"/>
      <pc:docMkLst>
        <pc:docMk/>
      </pc:docMkLst>
      <pc:sldChg chg="modSp">
        <pc:chgData name="Nazia Shah" userId="834fe6aa-7260-4947-9af5-9af74eff913c" providerId="ADAL" clId="{10ED9E89-735B-434D-ACEA-ADDC59959D7D}" dt="2020-02-03T13:25:13.645" v="0" actId="207"/>
        <pc:sldMkLst>
          <pc:docMk/>
          <pc:sldMk cId="2949312402" sldId="257"/>
        </pc:sldMkLst>
        <pc:spChg chg="mod">
          <ac:chgData name="Nazia Shah" userId="834fe6aa-7260-4947-9af5-9af74eff913c" providerId="ADAL" clId="{10ED9E89-735B-434D-ACEA-ADDC59959D7D}" dt="2020-02-03T13:25:13.645" v="0" actId="207"/>
          <ac:spMkLst>
            <pc:docMk/>
            <pc:sldMk cId="2949312402" sldId="257"/>
            <ac:spMk id="5" creationId="{BD2F0370-A462-EA47-A926-2777BBA4F2A5}"/>
          </ac:spMkLst>
        </pc:spChg>
      </pc:sldChg>
      <pc:sldChg chg="addSp modSp">
        <pc:chgData name="Nazia Shah" userId="834fe6aa-7260-4947-9af5-9af74eff913c" providerId="ADAL" clId="{10ED9E89-735B-434D-ACEA-ADDC59959D7D}" dt="2020-02-03T13:30:42.997" v="39" actId="1076"/>
        <pc:sldMkLst>
          <pc:docMk/>
          <pc:sldMk cId="2521712306" sldId="264"/>
        </pc:sldMkLst>
        <pc:spChg chg="add mod">
          <ac:chgData name="Nazia Shah" userId="834fe6aa-7260-4947-9af5-9af74eff913c" providerId="ADAL" clId="{10ED9E89-735B-434D-ACEA-ADDC59959D7D}" dt="2020-02-03T13:28:51.626" v="20" actId="1035"/>
          <ac:spMkLst>
            <pc:docMk/>
            <pc:sldMk cId="2521712306" sldId="264"/>
            <ac:spMk id="7" creationId="{97FDC3EA-417A-4D67-8C48-26A973CFDC54}"/>
          </ac:spMkLst>
        </pc:spChg>
        <pc:spChg chg="add mod">
          <ac:chgData name="Nazia Shah" userId="834fe6aa-7260-4947-9af5-9af74eff913c" providerId="ADAL" clId="{10ED9E89-735B-434D-ACEA-ADDC59959D7D}" dt="2020-02-03T13:30:05.740" v="32" actId="1076"/>
          <ac:spMkLst>
            <pc:docMk/>
            <pc:sldMk cId="2521712306" sldId="264"/>
            <ac:spMk id="8" creationId="{AD499321-68A2-4976-9179-6B43E9DA23C2}"/>
          </ac:spMkLst>
        </pc:spChg>
        <pc:spChg chg="add mod">
          <ac:chgData name="Nazia Shah" userId="834fe6aa-7260-4947-9af5-9af74eff913c" providerId="ADAL" clId="{10ED9E89-735B-434D-ACEA-ADDC59959D7D}" dt="2020-02-03T13:30:42.997" v="39" actId="1076"/>
          <ac:spMkLst>
            <pc:docMk/>
            <pc:sldMk cId="2521712306" sldId="264"/>
            <ac:spMk id="13" creationId="{0E1D35AE-E34A-4326-9536-C60329C0A8F0}"/>
          </ac:spMkLst>
        </pc:spChg>
        <pc:picChg chg="mod">
          <ac:chgData name="Nazia Shah" userId="834fe6aa-7260-4947-9af5-9af74eff913c" providerId="ADAL" clId="{10ED9E89-735B-434D-ACEA-ADDC59959D7D}" dt="2020-02-03T13:30:15.174" v="34" actId="14100"/>
          <ac:picMkLst>
            <pc:docMk/>
            <pc:sldMk cId="2521712306" sldId="264"/>
            <ac:picMk id="10" creationId="{EF50CB25-6330-48E2-98CA-65B51DF81215}"/>
          </ac:picMkLst>
        </pc:picChg>
        <pc:picChg chg="mod">
          <ac:chgData name="Nazia Shah" userId="834fe6aa-7260-4947-9af5-9af74eff913c" providerId="ADAL" clId="{10ED9E89-735B-434D-ACEA-ADDC59959D7D}" dt="2020-02-03T13:28:54.706" v="21" actId="14100"/>
          <ac:picMkLst>
            <pc:docMk/>
            <pc:sldMk cId="2521712306" sldId="264"/>
            <ac:picMk id="11" creationId="{03CC2BBB-B4C6-450B-BF4C-B8C0872907CD}"/>
          </ac:picMkLst>
        </pc:picChg>
      </pc:sldChg>
      <pc:sldChg chg="modSp">
        <pc:chgData name="Nazia Shah" userId="834fe6aa-7260-4947-9af5-9af74eff913c" providerId="ADAL" clId="{10ED9E89-735B-434D-ACEA-ADDC59959D7D}" dt="2020-02-05T19:51:55.242" v="249" actId="14100"/>
        <pc:sldMkLst>
          <pc:docMk/>
          <pc:sldMk cId="136316679" sldId="267"/>
        </pc:sldMkLst>
        <pc:spChg chg="mod">
          <ac:chgData name="Nazia Shah" userId="834fe6aa-7260-4947-9af5-9af74eff913c" providerId="ADAL" clId="{10ED9E89-735B-434D-ACEA-ADDC59959D7D}" dt="2020-02-05T19:51:55.242" v="249" actId="14100"/>
          <ac:spMkLst>
            <pc:docMk/>
            <pc:sldMk cId="136316679" sldId="267"/>
            <ac:spMk id="2" creationId="{893BEBBD-5E97-E748-AB97-47C407B4E351}"/>
          </ac:spMkLst>
        </pc:spChg>
      </pc:sldChg>
      <pc:sldChg chg="modSp">
        <pc:chgData name="Nazia Shah" userId="834fe6aa-7260-4947-9af5-9af74eff913c" providerId="ADAL" clId="{10ED9E89-735B-434D-ACEA-ADDC59959D7D}" dt="2020-02-03T13:31:29.534" v="40"/>
        <pc:sldMkLst>
          <pc:docMk/>
          <pc:sldMk cId="3741192102" sldId="268"/>
        </pc:sldMkLst>
        <pc:spChg chg="mod">
          <ac:chgData name="Nazia Shah" userId="834fe6aa-7260-4947-9af5-9af74eff913c" providerId="ADAL" clId="{10ED9E89-735B-434D-ACEA-ADDC59959D7D}" dt="2020-02-03T13:31:29.534" v="40"/>
          <ac:spMkLst>
            <pc:docMk/>
            <pc:sldMk cId="3741192102" sldId="268"/>
            <ac:spMk id="2" creationId="{893BEBBD-5E97-E748-AB97-47C407B4E351}"/>
          </ac:spMkLst>
        </pc:spChg>
      </pc:sldChg>
      <pc:sldChg chg="addSp modSp">
        <pc:chgData name="Nazia Shah" userId="834fe6aa-7260-4947-9af5-9af74eff913c" providerId="ADAL" clId="{10ED9E89-735B-434D-ACEA-ADDC59959D7D}" dt="2020-02-03T13:36:55.071" v="62" actId="1076"/>
        <pc:sldMkLst>
          <pc:docMk/>
          <pc:sldMk cId="2087025561" sldId="272"/>
        </pc:sldMkLst>
        <pc:spChg chg="add mod">
          <ac:chgData name="Nazia Shah" userId="834fe6aa-7260-4947-9af5-9af74eff913c" providerId="ADAL" clId="{10ED9E89-735B-434D-ACEA-ADDC59959D7D}" dt="2020-02-03T13:36:55.071" v="62" actId="1076"/>
          <ac:spMkLst>
            <pc:docMk/>
            <pc:sldMk cId="2087025561" sldId="272"/>
            <ac:spMk id="7" creationId="{81C7D7B5-B347-4323-A8CF-EFD7B2ACEAC6}"/>
          </ac:spMkLst>
        </pc:spChg>
      </pc:sldChg>
      <pc:sldChg chg="addSp modSp">
        <pc:chgData name="Nazia Shah" userId="834fe6aa-7260-4947-9af5-9af74eff913c" providerId="ADAL" clId="{10ED9E89-735B-434D-ACEA-ADDC59959D7D}" dt="2020-02-03T13:40:00.517" v="105" actId="1035"/>
        <pc:sldMkLst>
          <pc:docMk/>
          <pc:sldMk cId="2402265979" sldId="273"/>
        </pc:sldMkLst>
        <pc:spChg chg="add mod">
          <ac:chgData name="Nazia Shah" userId="834fe6aa-7260-4947-9af5-9af74eff913c" providerId="ADAL" clId="{10ED9E89-735B-434D-ACEA-ADDC59959D7D}" dt="2020-02-03T13:40:00.517" v="105" actId="1035"/>
          <ac:spMkLst>
            <pc:docMk/>
            <pc:sldMk cId="2402265979" sldId="273"/>
            <ac:spMk id="6" creationId="{582D672C-FC6C-4BFC-B5F2-AE698F0255AD}"/>
          </ac:spMkLst>
        </pc:spChg>
        <pc:spChg chg="mod">
          <ac:chgData name="Nazia Shah" userId="834fe6aa-7260-4947-9af5-9af74eff913c" providerId="ADAL" clId="{10ED9E89-735B-434D-ACEA-ADDC59959D7D}" dt="2020-02-03T13:39:53.502" v="96" actId="1076"/>
          <ac:spMkLst>
            <pc:docMk/>
            <pc:sldMk cId="2402265979" sldId="273"/>
            <ac:spMk id="8" creationId="{CF782CC5-2DF2-47C3-B2C6-C52CDD5086D8}"/>
          </ac:spMkLst>
        </pc:spChg>
      </pc:sldChg>
      <pc:sldChg chg="addSp modSp">
        <pc:chgData name="Nazia Shah" userId="834fe6aa-7260-4947-9af5-9af74eff913c" providerId="ADAL" clId="{10ED9E89-735B-434D-ACEA-ADDC59959D7D}" dt="2020-02-03T13:52:07.233" v="245" actId="1076"/>
        <pc:sldMkLst>
          <pc:docMk/>
          <pc:sldMk cId="1282652064" sldId="279"/>
        </pc:sldMkLst>
        <pc:spChg chg="add mod">
          <ac:chgData name="Nazia Shah" userId="834fe6aa-7260-4947-9af5-9af74eff913c" providerId="ADAL" clId="{10ED9E89-735B-434D-ACEA-ADDC59959D7D}" dt="2020-02-03T13:49:21.993" v="203" actId="1076"/>
          <ac:spMkLst>
            <pc:docMk/>
            <pc:sldMk cId="1282652064" sldId="279"/>
            <ac:spMk id="12" creationId="{83143527-1DBD-448E-A8DE-07859CD6BF98}"/>
          </ac:spMkLst>
        </pc:spChg>
        <pc:spChg chg="add mod">
          <ac:chgData name="Nazia Shah" userId="834fe6aa-7260-4947-9af5-9af74eff913c" providerId="ADAL" clId="{10ED9E89-735B-434D-ACEA-ADDC59959D7D}" dt="2020-02-03T13:51:39.657" v="238" actId="1076"/>
          <ac:spMkLst>
            <pc:docMk/>
            <pc:sldMk cId="1282652064" sldId="279"/>
            <ac:spMk id="13" creationId="{A5604057-1611-48C3-B25F-AD063B6601D1}"/>
          </ac:spMkLst>
        </pc:spChg>
        <pc:spChg chg="add mod">
          <ac:chgData name="Nazia Shah" userId="834fe6aa-7260-4947-9af5-9af74eff913c" providerId="ADAL" clId="{10ED9E89-735B-434D-ACEA-ADDC59959D7D}" dt="2020-02-03T13:51:12.401" v="230" actId="1076"/>
          <ac:spMkLst>
            <pc:docMk/>
            <pc:sldMk cId="1282652064" sldId="279"/>
            <ac:spMk id="14" creationId="{9ED9E36C-2714-440C-97A6-DDAF0EA07225}"/>
          </ac:spMkLst>
        </pc:spChg>
        <pc:spChg chg="add mod">
          <ac:chgData name="Nazia Shah" userId="834fe6aa-7260-4947-9af5-9af74eff913c" providerId="ADAL" clId="{10ED9E89-735B-434D-ACEA-ADDC59959D7D}" dt="2020-02-03T13:51:45.514" v="239" actId="1076"/>
          <ac:spMkLst>
            <pc:docMk/>
            <pc:sldMk cId="1282652064" sldId="279"/>
            <ac:spMk id="15" creationId="{9B5795CD-38EC-428E-834F-4E665A38A111}"/>
          </ac:spMkLst>
        </pc:spChg>
        <pc:spChg chg="add mod">
          <ac:chgData name="Nazia Shah" userId="834fe6aa-7260-4947-9af5-9af74eff913c" providerId="ADAL" clId="{10ED9E89-735B-434D-ACEA-ADDC59959D7D}" dt="2020-02-03T13:52:07.233" v="245" actId="1076"/>
          <ac:spMkLst>
            <pc:docMk/>
            <pc:sldMk cId="1282652064" sldId="279"/>
            <ac:spMk id="16" creationId="{036DA663-B349-48EB-A3C7-B9F6DE4F40C2}"/>
          </ac:spMkLst>
        </pc:spChg>
        <pc:picChg chg="mod">
          <ac:chgData name="Nazia Shah" userId="834fe6aa-7260-4947-9af5-9af74eff913c" providerId="ADAL" clId="{10ED9E89-735B-434D-ACEA-ADDC59959D7D}" dt="2020-02-03T13:48:59.279" v="196" actId="1076"/>
          <ac:picMkLst>
            <pc:docMk/>
            <pc:sldMk cId="1282652064" sldId="279"/>
            <ac:picMk id="7" creationId="{D703923A-382B-417A-B02C-E97B9BA47644}"/>
          </ac:picMkLst>
        </pc:picChg>
        <pc:picChg chg="mod">
          <ac:chgData name="Nazia Shah" userId="834fe6aa-7260-4947-9af5-9af74eff913c" providerId="ADAL" clId="{10ED9E89-735B-434D-ACEA-ADDC59959D7D}" dt="2020-02-03T13:48:57.055" v="195" actId="1076"/>
          <ac:picMkLst>
            <pc:docMk/>
            <pc:sldMk cId="1282652064" sldId="279"/>
            <ac:picMk id="8" creationId="{18E3811F-CE28-4458-AE1C-3234F744531A}"/>
          </ac:picMkLst>
        </pc:picChg>
        <pc:picChg chg="mod">
          <ac:chgData name="Nazia Shah" userId="834fe6aa-7260-4947-9af5-9af74eff913c" providerId="ADAL" clId="{10ED9E89-735B-434D-ACEA-ADDC59959D7D}" dt="2020-02-03T13:50:44.257" v="226" actId="1076"/>
          <ac:picMkLst>
            <pc:docMk/>
            <pc:sldMk cId="1282652064" sldId="279"/>
            <ac:picMk id="9" creationId="{BB4EDC37-56C0-4134-B38A-505D99ACE986}"/>
          </ac:picMkLst>
        </pc:picChg>
        <pc:picChg chg="mod">
          <ac:chgData name="Nazia Shah" userId="834fe6aa-7260-4947-9af5-9af74eff913c" providerId="ADAL" clId="{10ED9E89-735B-434D-ACEA-ADDC59959D7D}" dt="2020-02-03T13:49:02.311" v="197" actId="1076"/>
          <ac:picMkLst>
            <pc:docMk/>
            <pc:sldMk cId="1282652064" sldId="279"/>
            <ac:picMk id="10" creationId="{216C7A4A-00B0-40F7-8323-0058BA2938E5}"/>
          </ac:picMkLst>
        </pc:picChg>
        <pc:picChg chg="mod">
          <ac:chgData name="Nazia Shah" userId="834fe6aa-7260-4947-9af5-9af74eff913c" providerId="ADAL" clId="{10ED9E89-735B-434D-ACEA-ADDC59959D7D}" dt="2020-02-03T13:50:45.904" v="227" actId="1076"/>
          <ac:picMkLst>
            <pc:docMk/>
            <pc:sldMk cId="1282652064" sldId="279"/>
            <ac:picMk id="11" creationId="{E38A251E-38A6-44F1-ACDE-11B6FD47D75D}"/>
          </ac:picMkLst>
        </pc:picChg>
      </pc:sldChg>
      <pc:sldChg chg="addSp modSp">
        <pc:chgData name="Nazia Shah" userId="834fe6aa-7260-4947-9af5-9af74eff913c" providerId="ADAL" clId="{10ED9E89-735B-434D-ACEA-ADDC59959D7D}" dt="2020-02-03T13:36:03.400" v="56" actId="14100"/>
        <pc:sldMkLst>
          <pc:docMk/>
          <pc:sldMk cId="1363936970" sldId="283"/>
        </pc:sldMkLst>
        <pc:spChg chg="add mod">
          <ac:chgData name="Nazia Shah" userId="834fe6aa-7260-4947-9af5-9af74eff913c" providerId="ADAL" clId="{10ED9E89-735B-434D-ACEA-ADDC59959D7D}" dt="2020-02-03T13:35:09.576" v="46" actId="14100"/>
          <ac:spMkLst>
            <pc:docMk/>
            <pc:sldMk cId="1363936970" sldId="283"/>
            <ac:spMk id="7" creationId="{B67F54C8-F92D-413F-B575-65311794DA2A}"/>
          </ac:spMkLst>
        </pc:spChg>
        <pc:spChg chg="add mod">
          <ac:chgData name="Nazia Shah" userId="834fe6aa-7260-4947-9af5-9af74eff913c" providerId="ADAL" clId="{10ED9E89-735B-434D-ACEA-ADDC59959D7D}" dt="2020-02-03T13:36:03.400" v="56" actId="14100"/>
          <ac:spMkLst>
            <pc:docMk/>
            <pc:sldMk cId="1363936970" sldId="283"/>
            <ac:spMk id="11" creationId="{FDDD3C16-6152-43D7-89E9-8794B4794757}"/>
          </ac:spMkLst>
        </pc:spChg>
        <pc:spChg chg="add mod">
          <ac:chgData name="Nazia Shah" userId="834fe6aa-7260-4947-9af5-9af74eff913c" providerId="ADAL" clId="{10ED9E89-735B-434D-ACEA-ADDC59959D7D}" dt="2020-02-03T13:35:46.232" v="55" actId="14100"/>
          <ac:spMkLst>
            <pc:docMk/>
            <pc:sldMk cId="1363936970" sldId="283"/>
            <ac:spMk id="13" creationId="{B6156604-63A1-4303-A360-9A49E36169FC}"/>
          </ac:spMkLst>
        </pc:spChg>
      </pc:sldChg>
      <pc:sldChg chg="addSp modSp">
        <pc:chgData name="Nazia Shah" userId="834fe6aa-7260-4947-9af5-9af74eff913c" providerId="ADAL" clId="{10ED9E89-735B-434D-ACEA-ADDC59959D7D}" dt="2020-02-03T13:37:58.375" v="71" actId="1076"/>
        <pc:sldMkLst>
          <pc:docMk/>
          <pc:sldMk cId="1859316008" sldId="284"/>
        </pc:sldMkLst>
        <pc:spChg chg="add mod">
          <ac:chgData name="Nazia Shah" userId="834fe6aa-7260-4947-9af5-9af74eff913c" providerId="ADAL" clId="{10ED9E89-735B-434D-ACEA-ADDC59959D7D}" dt="2020-02-03T13:37:58.375" v="71" actId="1076"/>
          <ac:spMkLst>
            <pc:docMk/>
            <pc:sldMk cId="1859316008" sldId="284"/>
            <ac:spMk id="5" creationId="{B6A13FF3-9ADC-4328-8441-A977BCF773F3}"/>
          </ac:spMkLst>
        </pc:spChg>
      </pc:sldChg>
      <pc:sldChg chg="modSp">
        <pc:chgData name="Nazia Shah" userId="834fe6aa-7260-4947-9af5-9af74eff913c" providerId="ADAL" clId="{10ED9E89-735B-434D-ACEA-ADDC59959D7D}" dt="2020-02-05T19:54:42.730" v="259" actId="14100"/>
        <pc:sldMkLst>
          <pc:docMk/>
          <pc:sldMk cId="3899901939" sldId="286"/>
        </pc:sldMkLst>
        <pc:spChg chg="mod">
          <ac:chgData name="Nazia Shah" userId="834fe6aa-7260-4947-9af5-9af74eff913c" providerId="ADAL" clId="{10ED9E89-735B-434D-ACEA-ADDC59959D7D}" dt="2020-02-05T19:54:42.730" v="259" actId="14100"/>
          <ac:spMkLst>
            <pc:docMk/>
            <pc:sldMk cId="3899901939" sldId="286"/>
            <ac:spMk id="2" creationId="{893BEBBD-5E97-E748-AB97-47C407B4E351}"/>
          </ac:spMkLst>
        </pc:spChg>
      </pc:sldChg>
      <pc:sldChg chg="addSp modSp">
        <pc:chgData name="Nazia Shah" userId="834fe6aa-7260-4947-9af5-9af74eff913c" providerId="ADAL" clId="{10ED9E89-735B-434D-ACEA-ADDC59959D7D}" dt="2020-02-05T19:53:51.811" v="256" actId="113"/>
        <pc:sldMkLst>
          <pc:docMk/>
          <pc:sldMk cId="537202303" sldId="290"/>
        </pc:sldMkLst>
        <pc:spChg chg="add mod">
          <ac:chgData name="Nazia Shah" userId="834fe6aa-7260-4947-9af5-9af74eff913c" providerId="ADAL" clId="{10ED9E89-735B-434D-ACEA-ADDC59959D7D}" dt="2020-02-05T19:53:51.811" v="256" actId="113"/>
          <ac:spMkLst>
            <pc:docMk/>
            <pc:sldMk cId="537202303" sldId="290"/>
            <ac:spMk id="6" creationId="{93E25524-BF8C-43FD-9079-BA9399FE5A04}"/>
          </ac:spMkLst>
        </pc:spChg>
      </pc:sldChg>
      <pc:sldChg chg="addSp modSp">
        <pc:chgData name="Nazia Shah" userId="834fe6aa-7260-4947-9af5-9af74eff913c" providerId="ADAL" clId="{10ED9E89-735B-434D-ACEA-ADDC59959D7D}" dt="2020-02-03T13:44:08.802" v="135" actId="14100"/>
        <pc:sldMkLst>
          <pc:docMk/>
          <pc:sldMk cId="763247095" sldId="292"/>
        </pc:sldMkLst>
        <pc:spChg chg="add mod">
          <ac:chgData name="Nazia Shah" userId="834fe6aa-7260-4947-9af5-9af74eff913c" providerId="ADAL" clId="{10ED9E89-735B-434D-ACEA-ADDC59959D7D}" dt="2020-02-03T13:44:08.802" v="135" actId="14100"/>
          <ac:spMkLst>
            <pc:docMk/>
            <pc:sldMk cId="763247095" sldId="292"/>
            <ac:spMk id="6" creationId="{CF39628C-3653-466E-BE37-9B832997B9A4}"/>
          </ac:spMkLst>
        </pc:spChg>
      </pc:sldChg>
      <pc:sldChg chg="modSp">
        <pc:chgData name="Nazia Shah" userId="834fe6aa-7260-4947-9af5-9af74eff913c" providerId="ADAL" clId="{10ED9E89-735B-434D-ACEA-ADDC59959D7D}" dt="2020-02-05T19:54:28.449" v="258" actId="14100"/>
        <pc:sldMkLst>
          <pc:docMk/>
          <pc:sldMk cId="2411195822" sldId="293"/>
        </pc:sldMkLst>
        <pc:spChg chg="mod">
          <ac:chgData name="Nazia Shah" userId="834fe6aa-7260-4947-9af5-9af74eff913c" providerId="ADAL" clId="{10ED9E89-735B-434D-ACEA-ADDC59959D7D}" dt="2020-02-05T19:54:28.449" v="258" actId="14100"/>
          <ac:spMkLst>
            <pc:docMk/>
            <pc:sldMk cId="2411195822" sldId="293"/>
            <ac:spMk id="2" creationId="{893BEBBD-5E97-E748-AB97-47C407B4E351}"/>
          </ac:spMkLst>
        </pc:spChg>
      </pc:sldChg>
      <pc:sldChg chg="modSp">
        <pc:chgData name="Nazia Shah" userId="834fe6aa-7260-4947-9af5-9af74eff913c" providerId="ADAL" clId="{10ED9E89-735B-434D-ACEA-ADDC59959D7D}" dt="2020-02-03T13:46:16.828" v="169" actId="20577"/>
        <pc:sldMkLst>
          <pc:docMk/>
          <pc:sldMk cId="1579738174" sldId="295"/>
        </pc:sldMkLst>
        <pc:spChg chg="mod">
          <ac:chgData name="Nazia Shah" userId="834fe6aa-7260-4947-9af5-9af74eff913c" providerId="ADAL" clId="{10ED9E89-735B-434D-ACEA-ADDC59959D7D}" dt="2020-02-03T13:46:16.828" v="169" actId="20577"/>
          <ac:spMkLst>
            <pc:docMk/>
            <pc:sldMk cId="1579738174" sldId="295"/>
            <ac:spMk id="2" creationId="{893BEBBD-5E97-E748-AB97-47C407B4E351}"/>
          </ac:spMkLst>
        </pc:spChg>
      </pc:sldChg>
      <pc:sldChg chg="addSp modSp">
        <pc:chgData name="Nazia Shah" userId="834fe6aa-7260-4947-9af5-9af74eff913c" providerId="ADAL" clId="{10ED9E89-735B-434D-ACEA-ADDC59959D7D}" dt="2020-02-03T13:47:35.845" v="189" actId="20577"/>
        <pc:sldMkLst>
          <pc:docMk/>
          <pc:sldMk cId="2363942198" sldId="298"/>
        </pc:sldMkLst>
        <pc:spChg chg="add mod">
          <ac:chgData name="Nazia Shah" userId="834fe6aa-7260-4947-9af5-9af74eff913c" providerId="ADAL" clId="{10ED9E89-735B-434D-ACEA-ADDC59959D7D}" dt="2020-02-03T13:47:35.845" v="189" actId="20577"/>
          <ac:spMkLst>
            <pc:docMk/>
            <pc:sldMk cId="2363942198" sldId="298"/>
            <ac:spMk id="6" creationId="{3DCCB9FD-3993-43DD-99A7-8AE4C14540B7}"/>
          </ac:spMkLst>
        </pc:spChg>
        <pc:picChg chg="mod">
          <ac:chgData name="Nazia Shah" userId="834fe6aa-7260-4947-9af5-9af74eff913c" providerId="ADAL" clId="{10ED9E89-735B-434D-ACEA-ADDC59959D7D}" dt="2020-02-03T13:46:52.636" v="171" actId="14100"/>
          <ac:picMkLst>
            <pc:docMk/>
            <pc:sldMk cId="2363942198" sldId="298"/>
            <ac:picMk id="5" creationId="{8F76EB98-5B0B-4E61-832E-9B5432ED0F1C}"/>
          </ac:picMkLst>
        </pc:picChg>
      </pc:sldChg>
      <pc:sldChg chg="modSp">
        <pc:chgData name="Nazia Shah" userId="834fe6aa-7260-4947-9af5-9af74eff913c" providerId="ADAL" clId="{10ED9E89-735B-434D-ACEA-ADDC59959D7D}" dt="2020-02-03T13:52:41.434" v="247" actId="27636"/>
        <pc:sldMkLst>
          <pc:docMk/>
          <pc:sldMk cId="1782960989" sldId="299"/>
        </pc:sldMkLst>
        <pc:spChg chg="mod">
          <ac:chgData name="Nazia Shah" userId="834fe6aa-7260-4947-9af5-9af74eff913c" providerId="ADAL" clId="{10ED9E89-735B-434D-ACEA-ADDC59959D7D}" dt="2020-02-03T13:52:41.434" v="247" actId="27636"/>
          <ac:spMkLst>
            <pc:docMk/>
            <pc:sldMk cId="1782960989" sldId="299"/>
            <ac:spMk id="10" creationId="{BA41B8A5-8AE7-415F-BC6E-F6B0F9B87956}"/>
          </ac:spMkLst>
        </pc:spChg>
      </pc:sldChg>
      <pc:sldChg chg="modSp">
        <pc:chgData name="Nazia Shah" userId="834fe6aa-7260-4947-9af5-9af74eff913c" providerId="ADAL" clId="{10ED9E89-735B-434D-ACEA-ADDC59959D7D}" dt="2020-02-03T13:53:07.881" v="248"/>
        <pc:sldMkLst>
          <pc:docMk/>
          <pc:sldMk cId="1806861009" sldId="302"/>
        </pc:sldMkLst>
        <pc:spChg chg="mod">
          <ac:chgData name="Nazia Shah" userId="834fe6aa-7260-4947-9af5-9af74eff913c" providerId="ADAL" clId="{10ED9E89-735B-434D-ACEA-ADDC59959D7D}" dt="2020-02-03T13:53:07.881" v="248"/>
          <ac:spMkLst>
            <pc:docMk/>
            <pc:sldMk cId="1806861009" sldId="302"/>
            <ac:spMk id="3" creationId="{8689C92E-9F3A-9346-92F1-1D53CD9CBAFC}"/>
          </ac:spMkLst>
        </pc:spChg>
      </pc:sldChg>
    </pc:docChg>
  </pc:docChgLst>
  <pc:docChgLst>
    <pc:chgData name="Nazia Shah" userId="834fe6aa-7260-4947-9af5-9af74eff913c" providerId="ADAL" clId="{0FB35860-5FDF-46EF-B4FB-835B961771F6}"/>
    <pc:docChg chg="modSld">
      <pc:chgData name="Nazia Shah" userId="834fe6aa-7260-4947-9af5-9af74eff913c" providerId="ADAL" clId="{0FB35860-5FDF-46EF-B4FB-835B961771F6}" dt="2020-02-25T14:06:41.167" v="16" actId="20577"/>
      <pc:docMkLst>
        <pc:docMk/>
      </pc:docMkLst>
      <pc:sldChg chg="modSp">
        <pc:chgData name="Nazia Shah" userId="834fe6aa-7260-4947-9af5-9af74eff913c" providerId="ADAL" clId="{0FB35860-5FDF-46EF-B4FB-835B961771F6}" dt="2020-02-25T14:06:41.167" v="16" actId="20577"/>
        <pc:sldMkLst>
          <pc:docMk/>
          <pc:sldMk cId="215787242" sldId="309"/>
        </pc:sldMkLst>
        <pc:spChg chg="mod">
          <ac:chgData name="Nazia Shah" userId="834fe6aa-7260-4947-9af5-9af74eff913c" providerId="ADAL" clId="{0FB35860-5FDF-46EF-B4FB-835B961771F6}" dt="2020-02-25T14:06:41.167" v="16" actId="20577"/>
          <ac:spMkLst>
            <pc:docMk/>
            <pc:sldMk cId="215787242" sldId="309"/>
            <ac:spMk id="2" creationId="{893BEBBD-5E97-E748-AB97-47C407B4E351}"/>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r>
              <a:rPr lang="en-US"/>
              <a:t>2/5/2020</a:t>
            </a:r>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r>
              <a:rPr lang="en-US"/>
              <a:t>2/5/2020</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B8AA386B-B6B5-42CE-ACEC-E6B690E940F8}" type="slidenum">
              <a:rPr lang="en-US" smtClean="0"/>
              <a:t>‹#›</a:t>
            </a:fld>
            <a:endParaRPr lang="en-US"/>
          </a:p>
        </p:txBody>
      </p:sp>
    </p:spTree>
    <p:extLst>
      <p:ext uri="{BB962C8B-B14F-4D97-AF65-F5344CB8AC3E}">
        <p14:creationId xmlns:p14="http://schemas.microsoft.com/office/powerpoint/2010/main" val="2428082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sz="1200"/>
              <a:t>Estos son los temas que se tratarán en más detalle más adelante en este módulo. </a:t>
            </a:r>
          </a:p>
          <a:p>
            <a:pPr rtl="0"/>
            <a:endParaRPr lang="en-US" altLang="en-US" sz="1200" dirty="0"/>
          </a:p>
          <a:p>
            <a:pPr rtl="0"/>
            <a:r>
              <a:rPr lang="es-US" sz="1200" b="1"/>
              <a:t>¿A alguien se le ocurren otras condiciones que puedan afectar las operaciones? </a:t>
            </a:r>
          </a:p>
          <a:p>
            <a:pPr marL="274680" indent="-274680" rtl="0">
              <a:buFont typeface="Arial" panose="020B0604020202020204" pitchFamily="34" charset="0"/>
              <a:buChar char="•"/>
            </a:pPr>
            <a:r>
              <a:rPr lang="es-US" sz="1200" b="1"/>
              <a:t>Logística (por ejemplo, movilizaciones múltiples). Requiere planificación hacia atrás (~2 semanas) para traer una grúa a cierta hora y lugar. La planificación previa es esencial.</a:t>
            </a:r>
          </a:p>
          <a:p>
            <a:pPr marL="274680" indent="-274680" rtl="0">
              <a:buFont typeface="Arial" panose="020B0604020202020204" pitchFamily="34" charset="0"/>
              <a:buChar char="•"/>
            </a:pPr>
            <a:r>
              <a:rPr lang="es-US" sz="1200" b="1"/>
              <a:t>Presión de tiempo.</a:t>
            </a:r>
          </a:p>
          <a:p>
            <a:pPr rtl="0"/>
            <a:endParaRPr lang="en-US" altLang="en-US" sz="1200" b="1" dirty="0"/>
          </a:p>
          <a:p>
            <a:pPr rtl="0"/>
            <a:r>
              <a:rPr lang="es-US" sz="1200" b="1"/>
              <a:t>: En su opinión, ¿cuál es el peligro más grande?</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4</a:t>
            </a:fld>
            <a:endParaRPr lang="en-US"/>
          </a:p>
        </p:txBody>
      </p:sp>
    </p:spTree>
    <p:extLst>
      <p:ext uri="{BB962C8B-B14F-4D97-AF65-F5344CB8AC3E}">
        <p14:creationId xmlns:p14="http://schemas.microsoft.com/office/powerpoint/2010/main" val="22605335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
        <p:nvSpPr>
          <p:cNvPr id="4" name="Marcador de número de diapositiva 3"/>
          <p:cNvSpPr>
            <a:spLocks noGrp="1"/>
          </p:cNvSpPr>
          <p:nvPr>
            <p:ph type="sldNum" sz="quarter" idx="10"/>
          </p:nvPr>
        </p:nvSpPr>
        <p:spPr/>
        <p:txBody>
          <a:bodyPr/>
          <a:lstStyle/>
          <a:p>
            <a:pPr rtl="0"/>
            <a:fld id="{B8AA386B-B6B5-42CE-ACEC-E6B690E940F8}" type="slidenum">
              <a:rPr lang="en-US" smtClean="0"/>
              <a:t>25</a:t>
            </a:fld>
            <a:endParaRPr lang="en-US"/>
          </a:p>
        </p:txBody>
      </p:sp>
    </p:spTree>
    <p:extLst>
      <p:ext uri="{BB962C8B-B14F-4D97-AF65-F5344CB8AC3E}">
        <p14:creationId xmlns:p14="http://schemas.microsoft.com/office/powerpoint/2010/main" val="159462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sz="1200"/>
              <a:t>Esta disposición es condicional:</a:t>
            </a:r>
          </a:p>
          <a:p>
            <a:pPr marL="285708" indent="-285708" rtl="0">
              <a:buFontTx/>
              <a:buChar char="-"/>
            </a:pPr>
            <a:r>
              <a:rPr lang="es-US" sz="1200"/>
              <a:t>"cuando las restricciones del sitio requieren que uno o más trabajadores estén debajo del brazo, aguilón u otros componentes…".</a:t>
            </a:r>
          </a:p>
          <a:p>
            <a:pPr marL="285708" indent="-285708" rtl="0">
              <a:buFontTx/>
              <a:buChar char="-"/>
            </a:pPr>
            <a:endParaRPr lang="en-US" sz="1200" dirty="0"/>
          </a:p>
          <a:p>
            <a:pPr rtl="0"/>
            <a:r>
              <a:rPr lang="es-US" sz="1200" b="1"/>
              <a:t>IN: La foto de arriba es dirección de montaje incorrecta, porque el trabajador está dentro del brazo. "Adentro es suicidio; afuera es el lado seguro".</a:t>
            </a:r>
          </a:p>
          <a:p>
            <a:pPr marL="171425" indent="-171425" rtl="0">
              <a:buFontTx/>
              <a:buChar char="-"/>
            </a:pPr>
            <a:endParaRPr lang="en-US" sz="1200" dirty="0"/>
          </a:p>
          <a:p>
            <a:pPr rtl="0"/>
            <a:r>
              <a:rPr lang="es-US" sz="1200"/>
              <a:t>Imágenes: (Abajo) OSHA</a:t>
            </a:r>
          </a:p>
          <a:p>
            <a:pPr rtl="0"/>
            <a:r>
              <a:rPr lang="es-US" sz="1200"/>
              <a:t>Arriba: eLCOSH</a:t>
            </a:r>
            <a:endParaRPr lang="en-US" dirty="0"/>
          </a:p>
          <a:p>
            <a:pPr rtl="0"/>
            <a:endParaRPr 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26</a:t>
            </a:fld>
            <a:endParaRPr lang="en-US"/>
          </a:p>
        </p:txBody>
      </p:sp>
    </p:spTree>
    <p:extLst>
      <p:ext uri="{BB962C8B-B14F-4D97-AF65-F5344CB8AC3E}">
        <p14:creationId xmlns:p14="http://schemas.microsoft.com/office/powerpoint/2010/main" val="5098755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a:t>Asegúrese de que todos estos puntos se traten por entero. </a:t>
            </a:r>
          </a:p>
          <a:p>
            <a:pPr rtl="0"/>
            <a:endParaRPr 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27</a:t>
            </a:fld>
            <a:endParaRPr lang="en-US"/>
          </a:p>
        </p:txBody>
      </p:sp>
    </p:spTree>
    <p:extLst>
      <p:ext uri="{BB962C8B-B14F-4D97-AF65-F5344CB8AC3E}">
        <p14:creationId xmlns:p14="http://schemas.microsoft.com/office/powerpoint/2010/main" val="28815297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b="1"/>
              <a:t>IN: ¿Cómo hace el emplazamiento? Brazo + carga + 20’</a:t>
            </a:r>
          </a:p>
          <a:p>
            <a:pPr rtl="0"/>
            <a:endParaRPr lang="en-US" dirty="0"/>
          </a:p>
          <a:p>
            <a:pPr rtl="0"/>
            <a:r>
              <a:rPr lang="es-US"/>
              <a:t>Gráfico: TEEX</a:t>
            </a:r>
          </a:p>
          <a:p>
            <a:pPr rtl="0"/>
            <a:endParaRPr lang="en-US"/>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32</a:t>
            </a:fld>
            <a:endParaRPr lang="en-US"/>
          </a:p>
        </p:txBody>
      </p:sp>
    </p:spTree>
    <p:extLst>
      <p:ext uri="{BB962C8B-B14F-4D97-AF65-F5344CB8AC3E}">
        <p14:creationId xmlns:p14="http://schemas.microsoft.com/office/powerpoint/2010/main" val="11153692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33</a:t>
            </a:fld>
            <a:endParaRPr lang="en-US"/>
          </a:p>
        </p:txBody>
      </p:sp>
    </p:spTree>
    <p:extLst>
      <p:ext uri="{BB962C8B-B14F-4D97-AF65-F5344CB8AC3E}">
        <p14:creationId xmlns:p14="http://schemas.microsoft.com/office/powerpoint/2010/main" val="2319585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Gráfico: TEEX</a:t>
            </a:r>
          </a:p>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88710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a:t>Repase la definición de ingeniero profesional autorizado, RPE. </a:t>
            </a:r>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77309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53992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sz="1200">
                <a:latin typeface="Times New Roman" charset="0"/>
              </a:rPr>
              <a:t>Cuando una grúa está lo suficientemente cerca de una radio, TV o transmisor de microondas, puede actuar como una antena y almacenar cargas eléctricas.  La cantidad de carga no es lo suficientemente grande como para causar lesiones o la muerte.  Pero puede hacer saltar, resbalarse o caer a una persona.  Una solución común es utilizar una eslinga de cincha sintética, también conocida como cola de tractor, para mantener aislados a los aparejadores y otros trabajadores.  Se recomienda que los operadores usen guantes de goma al subir o bajar de una máquina.</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42</a:t>
            </a:fld>
            <a:endParaRPr lang="en-US"/>
          </a:p>
        </p:txBody>
      </p:sp>
    </p:spTree>
    <p:extLst>
      <p:ext uri="{BB962C8B-B14F-4D97-AF65-F5344CB8AC3E}">
        <p14:creationId xmlns:p14="http://schemas.microsoft.com/office/powerpoint/2010/main" val="37228954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ct val="20000"/>
              </a:spcBef>
              <a:spcAft>
                <a:spcPts val="0"/>
              </a:spcAft>
              <a:buClrTx/>
              <a:buSzTx/>
              <a:buFontTx/>
              <a:buNone/>
              <a:tabLst/>
              <a:defRPr/>
            </a:pPr>
            <a:r>
              <a:rPr lang="es-US" sz="1200">
                <a:latin typeface="Times New Roman" charset="0"/>
              </a:rPr>
              <a:t>Imagen: TCS fotografía 3116</a:t>
            </a:r>
          </a:p>
          <a:p>
            <a:pPr rtl="0">
              <a:spcBef>
                <a:spcPct val="20000"/>
              </a:spcBef>
              <a:buFontTx/>
              <a:buChar char="•"/>
            </a:pPr>
            <a:endParaRPr lang="en-US" altLang="en-US" sz="1200" dirty="0">
              <a:latin typeface="Times New Roman" charset="0"/>
            </a:endParaRPr>
          </a:p>
          <a:p>
            <a:pPr rtl="0">
              <a:spcBef>
                <a:spcPct val="20000"/>
              </a:spcBef>
              <a:buFontTx/>
              <a:buChar char="•"/>
            </a:pPr>
            <a:r>
              <a:rPr lang="es-US" sz="1200">
                <a:latin typeface="Times New Roman" charset="0"/>
              </a:rPr>
              <a:t>FAA es la sigla en inglés de la Administración Federal de Aviación.</a:t>
            </a:r>
          </a:p>
          <a:p>
            <a:pPr rtl="0">
              <a:spcBef>
                <a:spcPct val="20000"/>
              </a:spcBef>
              <a:buFontTx/>
              <a:buChar char="•"/>
            </a:pPr>
            <a:r>
              <a:rPr lang="es-US" sz="1200">
                <a:latin typeface="Times New Roman" charset="0"/>
              </a:rPr>
              <a:t>La FAA debe ser notificada cada vez que una grúa tiene una altura superior a los 200 pies.  Se le debe notificar mediante la presentación del formulario 7460-1 con 30 días de anticipación.</a:t>
            </a:r>
          </a:p>
          <a:p>
            <a:pPr rtl="0">
              <a:spcBef>
                <a:spcPct val="20000"/>
              </a:spcBef>
              <a:buFontTx/>
              <a:buChar char="•"/>
            </a:pPr>
            <a:r>
              <a:rPr lang="es-US" sz="1200">
                <a:latin typeface="Times New Roman" charset="0"/>
              </a:rPr>
              <a:t>Al encontrarse operando cerca de aeropuertos, la altura permitida es menor. Comuníquese con la oficina de la FAA más cercana para obtener más información.</a:t>
            </a:r>
          </a:p>
          <a:p>
            <a:pPr rtl="0">
              <a:spcBef>
                <a:spcPct val="20000"/>
              </a:spcBef>
              <a:buFontTx/>
              <a:buNone/>
            </a:pPr>
            <a:endParaRPr lang="en-US" altLang="en-US" sz="1200" dirty="0">
              <a:latin typeface="Times New Roman" charset="0"/>
            </a:endParaRP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43</a:t>
            </a:fld>
            <a:endParaRPr lang="en-US"/>
          </a:p>
        </p:txBody>
      </p:sp>
    </p:spTree>
    <p:extLst>
      <p:ext uri="{BB962C8B-B14F-4D97-AF65-F5344CB8AC3E}">
        <p14:creationId xmlns:p14="http://schemas.microsoft.com/office/powerpoint/2010/main" val="3994356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spcBef>
                <a:spcPct val="20000"/>
              </a:spcBef>
              <a:buFontTx/>
              <a:buChar char="•"/>
            </a:pPr>
            <a:r>
              <a:rPr lang="es-US"/>
              <a:t> No haga funcionar la grúa si el brazo está cubierto de nieve o hielo.</a:t>
            </a:r>
          </a:p>
          <a:p>
            <a:pPr rtl="0">
              <a:spcBef>
                <a:spcPct val="20000"/>
              </a:spcBef>
              <a:buFontTx/>
              <a:buNone/>
            </a:pPr>
            <a:r>
              <a:rPr lang="es-US"/>
              <a:t> El peso adicional de la nieve o del hielo pueden sobrecargar la grúa o hacer que el brazo se pandee.</a:t>
            </a:r>
          </a:p>
          <a:p>
            <a:pPr rtl="0">
              <a:spcBef>
                <a:spcPct val="20000"/>
              </a:spcBef>
              <a:buFontTx/>
              <a:buNone/>
            </a:pPr>
            <a:endParaRPr lang="en-US" altLang="en-US" dirty="0"/>
          </a:p>
          <a:p>
            <a:pPr rtl="0"/>
            <a:r>
              <a:rPr lang="es-US" b="1"/>
              <a:t>El peso del hielo es de 56 libras por pie cúbico; el de la nieve recién caída es 8 libras por pie cúbico; el de la nieve compacta es 40 libras por pie cúbico. </a:t>
            </a:r>
          </a:p>
          <a:p>
            <a:pPr rtl="0"/>
            <a:r>
              <a:rPr lang="es-US" b="1"/>
              <a:t>(Bob’s Rigging &amp; Crane Handbook, 6.</a:t>
            </a:r>
            <a:r>
              <a:rPr lang="es-US" b="1" baseline="30000"/>
              <a:t>a</a:t>
            </a:r>
            <a:r>
              <a:rPr lang="es-US" b="1"/>
              <a:t> edición. Pellow Engineering Services, Inc. 2005.)</a:t>
            </a:r>
          </a:p>
          <a:p>
            <a:pPr rtl="0">
              <a:spcBef>
                <a:spcPct val="20000"/>
              </a:spcBef>
              <a:buFontTx/>
              <a:buNone/>
            </a:pPr>
            <a:endParaRPr lang="en-US" altLang="en-US" sz="2000" dirty="0"/>
          </a:p>
          <a:p>
            <a:pPr rtl="0">
              <a:spcBef>
                <a:spcPct val="20000"/>
              </a:spcBef>
              <a:buFontTx/>
              <a:buNone/>
            </a:pPr>
            <a:r>
              <a:rPr lang="es-US"/>
              <a:t>Imagen: Jim Goss</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5</a:t>
            </a:fld>
            <a:endParaRPr lang="en-US"/>
          </a:p>
        </p:txBody>
      </p:sp>
    </p:spTree>
    <p:extLst>
      <p:ext uri="{BB962C8B-B14F-4D97-AF65-F5344CB8AC3E}">
        <p14:creationId xmlns:p14="http://schemas.microsoft.com/office/powerpoint/2010/main" val="879749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spcBef>
                <a:spcPct val="20000"/>
              </a:spcBef>
              <a:buFontTx/>
              <a:buChar char="•"/>
            </a:pPr>
            <a:r>
              <a:rPr lang="es-US" sz="1800"/>
              <a:t> </a:t>
            </a:r>
            <a:r>
              <a:rPr lang="es-US"/>
              <a:t>Los embragues y frenos podrían no retener la carga si se mojan por la lluvia o la nieve derretida.</a:t>
            </a:r>
          </a:p>
          <a:p>
            <a:pPr rtl="0">
              <a:spcBef>
                <a:spcPct val="20000"/>
              </a:spcBef>
              <a:buFontTx/>
              <a:buChar char="•"/>
            </a:pPr>
            <a:r>
              <a:rPr lang="es-US"/>
              <a:t> Si comienza a llover durante el turno de trabajo y hay abierta una puerta que permitiría que la lluvia caiga en los embragues o frenos, la carga podría caerse.</a:t>
            </a:r>
          </a:p>
          <a:p>
            <a:pPr rtl="0">
              <a:spcBef>
                <a:spcPct val="20000"/>
              </a:spcBef>
              <a:buFontTx/>
              <a:buNone/>
            </a:pPr>
            <a:r>
              <a:rPr lang="es-US"/>
              <a:t> - Esta situación también puede ser consecuencia de fugas en el encerramiento de la maquinaria.</a:t>
            </a:r>
          </a:p>
          <a:p>
            <a:pPr rtl="0">
              <a:spcBef>
                <a:spcPct val="20000"/>
              </a:spcBef>
              <a:buFontTx/>
              <a:buNone/>
            </a:pPr>
            <a:r>
              <a:rPr lang="es-US"/>
              <a:t> - El operador debe asegurarse de que esto no suceda.</a:t>
            </a:r>
          </a:p>
          <a:p>
            <a:pPr rtl="0">
              <a:spcBef>
                <a:spcPct val="20000"/>
              </a:spcBef>
              <a:buFontTx/>
              <a:buNone/>
            </a:pPr>
            <a:r>
              <a:rPr lang="es-US"/>
              <a:t> - Una situación similar puede ocurrirle a una grúa cubierta de nieve;</a:t>
            </a:r>
          </a:p>
          <a:p>
            <a:pPr rtl="0">
              <a:spcBef>
                <a:spcPct val="20000"/>
              </a:spcBef>
              <a:buFontTx/>
              <a:buNone/>
            </a:pPr>
            <a:r>
              <a:rPr lang="es-US" i="1"/>
              <a:t>   "¿Cuando la nieve se derrite, puede entrar agua en los </a:t>
            </a:r>
            <a:r>
              <a:rPr lang="es-US" i="1">
                <a:solidFill>
                  <a:srgbClr val="FF0000"/>
                </a:solidFill>
              </a:rPr>
              <a:t>encerramientos o la cabina?".</a:t>
            </a:r>
          </a:p>
          <a:p>
            <a:pPr rtl="0">
              <a:spcBef>
                <a:spcPct val="20000"/>
              </a:spcBef>
              <a:buFontTx/>
              <a:buNone/>
            </a:pPr>
            <a:endParaRPr lang="en-US" altLang="en-US" dirty="0">
              <a:solidFill>
                <a:srgbClr val="FF0000"/>
              </a:solidFill>
            </a:endParaRPr>
          </a:p>
          <a:p>
            <a:pPr rtl="0">
              <a:spcBef>
                <a:spcPct val="20000"/>
              </a:spcBef>
              <a:buFontTx/>
              <a:buChar char="•"/>
            </a:pPr>
            <a:r>
              <a:rPr lang="es-US"/>
              <a:t> La condensación es una realidad; hay agua en el aire y se condensa en las superficies frías.</a:t>
            </a:r>
          </a:p>
          <a:p>
            <a:pPr rtl="0">
              <a:spcBef>
                <a:spcPct val="20000"/>
              </a:spcBef>
              <a:buFontTx/>
              <a:buNone/>
            </a:pPr>
            <a:r>
              <a:rPr lang="es-US"/>
              <a:t> - Por eso, es necesario secar los embragues y frenos al inicio de cada turno.</a:t>
            </a:r>
          </a:p>
          <a:p>
            <a:pPr rtl="0">
              <a:spcBef>
                <a:spcPct val="20000"/>
              </a:spcBef>
              <a:buFontTx/>
              <a:buNone/>
            </a:pPr>
            <a:r>
              <a:rPr lang="es-US"/>
              <a:t> - Además, con el paso del tiempo, esta condensación puede acumularse dentro de los espacios cerrados, como los cordones del brazo.</a:t>
            </a:r>
          </a:p>
          <a:p>
            <a:pPr rtl="0">
              <a:spcBef>
                <a:spcPct val="20000"/>
              </a:spcBef>
              <a:buFontTx/>
              <a:buNone/>
            </a:pPr>
            <a:r>
              <a:rPr lang="es-US"/>
              <a:t> - Esto puede crear corrosión e incluso agrietar los miembros si se acumula suficiente agua y después se congela.</a:t>
            </a:r>
          </a:p>
          <a:p>
            <a:pPr marL="164808" indent="-164808" rtl="0">
              <a:spcBef>
                <a:spcPct val="20000"/>
              </a:spcBef>
              <a:buFont typeface="Arial" panose="020B0604020202020204" pitchFamily="34" charset="0"/>
              <a:buChar char="•"/>
            </a:pPr>
            <a:endParaRPr lang="en-US" altLang="en-US" dirty="0"/>
          </a:p>
          <a:p>
            <a:pPr marL="164808" indent="-164808" rtl="0">
              <a:spcBef>
                <a:spcPct val="20000"/>
              </a:spcBef>
              <a:buFont typeface="Arial" panose="020B0604020202020204" pitchFamily="34" charset="0"/>
              <a:buChar char="•"/>
            </a:pPr>
            <a:r>
              <a:rPr lang="es-US"/>
              <a:t>El brazo elevado actúa como pararrayos.</a:t>
            </a:r>
          </a:p>
          <a:p>
            <a:pPr marL="164808" indent="-164808" rtl="0">
              <a:spcBef>
                <a:spcPct val="20000"/>
              </a:spcBef>
              <a:buFont typeface="Arial" panose="020B0604020202020204" pitchFamily="34" charset="0"/>
              <a:buChar char="•"/>
            </a:pPr>
            <a:r>
              <a:rPr lang="es-US"/>
              <a:t>Retraiga y baje el brazo cuando haya tormentas inminentes. </a:t>
            </a:r>
          </a:p>
          <a:p>
            <a:pPr marL="164808" indent="-164808" rtl="0">
              <a:spcBef>
                <a:spcPct val="20000"/>
              </a:spcBef>
              <a:buFont typeface="Arial" panose="020B0604020202020204" pitchFamily="34" charset="0"/>
              <a:buChar char="•"/>
            </a:pPr>
            <a:endParaRPr lang="en-US" altLang="en-US" dirty="0"/>
          </a:p>
          <a:p>
            <a:pPr rtl="0">
              <a:spcBef>
                <a:spcPct val="20000"/>
              </a:spcBef>
            </a:pPr>
            <a:r>
              <a:rPr lang="es-US"/>
              <a:t>Imagen: eLCOSH</a:t>
            </a:r>
            <a:endParaRPr 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6</a:t>
            </a:fld>
            <a:endParaRPr lang="en-US"/>
          </a:p>
        </p:txBody>
      </p:sp>
    </p:spTree>
    <p:extLst>
      <p:ext uri="{BB962C8B-B14F-4D97-AF65-F5344CB8AC3E}">
        <p14:creationId xmlns:p14="http://schemas.microsoft.com/office/powerpoint/2010/main" val="3312390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lnSpc>
                <a:spcPct val="80000"/>
              </a:lnSpc>
            </a:pPr>
            <a:r>
              <a:rPr lang="es-US"/>
              <a:t>El viento es un factor muy importante al operar grúas.</a:t>
            </a:r>
          </a:p>
          <a:p>
            <a:pPr rtl="0">
              <a:lnSpc>
                <a:spcPct val="80000"/>
              </a:lnSpc>
            </a:pPr>
            <a:r>
              <a:rPr lang="es-US"/>
              <a:t> - Algunas grúas requieren una reducción de su capacidad cuando el viento tiene una velocidad de 20 mph, mientras que otras consideran 0 mph en su gráfico de carga.</a:t>
            </a:r>
          </a:p>
          <a:p>
            <a:pPr rtl="0">
              <a:lnSpc>
                <a:spcPct val="80000"/>
              </a:lnSpc>
            </a:pPr>
            <a:r>
              <a:rPr lang="es-US"/>
              <a:t> - El operador debe conocer cuáles son las limitaciones por viento de la máquina y tomar las medidas apropiadas basándose en las instrucciones para dicha máquina en particular.</a:t>
            </a:r>
          </a:p>
          <a:p>
            <a:pPr rtl="0">
              <a:lnSpc>
                <a:spcPct val="80000"/>
              </a:lnSpc>
            </a:pPr>
            <a:endParaRPr lang="es-US"/>
          </a:p>
          <a:p>
            <a:pPr rtl="0">
              <a:lnSpc>
                <a:spcPct val="80000"/>
              </a:lnSpc>
            </a:pPr>
            <a:endParaRPr lang="en-US" altLang="en-US" dirty="0"/>
          </a:p>
          <a:p>
            <a:pPr rtl="0">
              <a:lnSpc>
                <a:spcPct val="80000"/>
              </a:lnSpc>
            </a:pPr>
            <a:r>
              <a:rPr lang="es-US"/>
              <a:t>La mayoría de los fabricantes </a:t>
            </a:r>
            <a:r>
              <a:rPr lang="es-US" u="sng"/>
              <a:t>NO</a:t>
            </a:r>
            <a:r>
              <a:rPr lang="es-US"/>
              <a:t> tiene en cuenta la acción del viento sobre la carga elevada o sobre el brazo. </a:t>
            </a:r>
          </a:p>
          <a:p>
            <a:pPr marL="174180" indent="-174180" rtl="0">
              <a:lnSpc>
                <a:spcPct val="80000"/>
              </a:lnSpc>
              <a:buFontTx/>
              <a:buChar char="-"/>
            </a:pPr>
            <a:r>
              <a:rPr lang="es-US"/>
              <a:t>Por ejemplo: El gráfico de la TLL de Grove incluye un conjunto de notas operativas como advertencia.</a:t>
            </a:r>
          </a:p>
          <a:p>
            <a:pPr marL="174180" indent="-174180" rtl="0">
              <a:lnSpc>
                <a:spcPct val="80000"/>
              </a:lnSpc>
              <a:buFontTx/>
              <a:buChar char="-"/>
            </a:pPr>
            <a:r>
              <a:rPr lang="es-US"/>
              <a:t>La nota operativa n.º 5 del gráfico de la TLL de Grove establece que:  "Las cargas calculadas no tienen en cuenta la acción del viento en la carga elevada o en el brazo.  Se recomienda que cuando la velocidad del viento supere las 20 mph, se reduzcan adecuadamente las cargas calculadas y la longitud de los brazos de las grúas". </a:t>
            </a:r>
          </a:p>
          <a:p>
            <a:pPr marL="174180" indent="-174180" rtl="0">
              <a:lnSpc>
                <a:spcPct val="80000"/>
              </a:lnSpc>
              <a:buFontTx/>
              <a:buChar char="-"/>
            </a:pPr>
            <a:r>
              <a:rPr lang="es-US"/>
              <a:t>Como dice la primera oración de esta nota, </a:t>
            </a:r>
            <a:r>
              <a:rPr lang="es-US" i="1"/>
              <a:t>el fabricante no tiene en cuenta la acción del viento. </a:t>
            </a:r>
          </a:p>
          <a:p>
            <a:pPr marL="174180" indent="-174180" rtl="0">
              <a:lnSpc>
                <a:spcPct val="80000"/>
              </a:lnSpc>
              <a:buFontTx/>
              <a:buChar char="-"/>
            </a:pPr>
            <a:r>
              <a:rPr lang="es-US"/>
              <a:t>La segunda parte de esta nota dice </a:t>
            </a:r>
            <a:r>
              <a:rPr lang="es-US" i="1"/>
              <a:t>que es responsabilidad del operador reducir las capacidades de carga adecuadamente.</a:t>
            </a:r>
          </a:p>
          <a:p>
            <a:pPr rtl="0">
              <a:lnSpc>
                <a:spcPct val="80000"/>
              </a:lnSpc>
            </a:pPr>
            <a:endParaRPr lang="en-US" altLang="en-US" dirty="0"/>
          </a:p>
          <a:p>
            <a:pPr rtl="0">
              <a:lnSpc>
                <a:spcPct val="80000"/>
              </a:lnSpc>
            </a:pPr>
            <a:r>
              <a:rPr lang="es-US"/>
              <a:t>Discuta las maneras en que se puede medir la velocidad del viento:</a:t>
            </a:r>
          </a:p>
          <a:p>
            <a:pPr marL="174180" indent="-174180" rtl="0">
              <a:lnSpc>
                <a:spcPct val="80000"/>
              </a:lnSpc>
              <a:buFontTx/>
              <a:buChar char="-"/>
            </a:pPr>
            <a:r>
              <a:rPr lang="es-US"/>
              <a:t>La mejor es que haya un anemómetro sobre el brazo de la grúa, siempre y cuando el anemómetro se encuentre debidamente calibrado.</a:t>
            </a:r>
          </a:p>
          <a:p>
            <a:pPr marL="174180" indent="-174180" rtl="0">
              <a:lnSpc>
                <a:spcPct val="80000"/>
              </a:lnSpc>
              <a:buFontTx/>
              <a:buChar char="-"/>
            </a:pPr>
            <a:r>
              <a:rPr lang="es-US"/>
              <a:t>Consultar los canales meteorológicos, Internet, 1-800-weather, etc.</a:t>
            </a:r>
          </a:p>
          <a:p>
            <a:pPr marL="174180" indent="-174180" rtl="0">
              <a:lnSpc>
                <a:spcPct val="80000"/>
              </a:lnSpc>
              <a:buFontTx/>
              <a:buChar char="-"/>
            </a:pPr>
            <a:r>
              <a:rPr lang="es-US"/>
              <a:t>Al utilizar datos provenientes de estas fuentes, ¡se debe conocer de dónde provienen dichos datos!</a:t>
            </a:r>
          </a:p>
          <a:p>
            <a:pPr marL="174180" indent="-174180" rtl="0">
              <a:lnSpc>
                <a:spcPct val="80000"/>
              </a:lnSpc>
              <a:buFontTx/>
              <a:buChar char="-"/>
            </a:pPr>
            <a:r>
              <a:rPr lang="es-US"/>
              <a:t>La mayoría de los estudiantes dirán que la información proviene del aeropuerto. </a:t>
            </a:r>
          </a:p>
          <a:p>
            <a:pPr rtl="0">
              <a:lnSpc>
                <a:spcPct val="80000"/>
              </a:lnSpc>
            </a:pPr>
            <a:r>
              <a:rPr lang="es-US" i="1"/>
              <a:t>Esto no siempre es así. </a:t>
            </a:r>
          </a:p>
          <a:p>
            <a:pPr rtl="0">
              <a:lnSpc>
                <a:spcPct val="80000"/>
              </a:lnSpc>
            </a:pPr>
            <a:endParaRPr lang="en-US" altLang="en-US" dirty="0"/>
          </a:p>
          <a:p>
            <a:pPr rtl="0">
              <a:lnSpc>
                <a:spcPct val="80000"/>
              </a:lnSpc>
            </a:pPr>
            <a:r>
              <a:rPr lang="es-US"/>
              <a:t>Y aunque provenga del aeropuerto…</a:t>
            </a:r>
          </a:p>
          <a:p>
            <a:pPr marL="174180" indent="-174180" rtl="0">
              <a:lnSpc>
                <a:spcPct val="80000"/>
              </a:lnSpc>
              <a:buFontTx/>
              <a:buChar char="-"/>
            </a:pPr>
            <a:r>
              <a:rPr lang="es-US"/>
              <a:t>¿Qué tan lejos está el aeropuerto del trabajo del contratista? </a:t>
            </a:r>
          </a:p>
          <a:p>
            <a:pPr marL="174180" indent="-174180" rtl="0">
              <a:lnSpc>
                <a:spcPct val="80000"/>
              </a:lnSpc>
              <a:buFontTx/>
              <a:buChar char="-"/>
            </a:pPr>
            <a:r>
              <a:rPr lang="es-US"/>
              <a:t>¿De qué parte del aeropuerto provienen los datos?</a:t>
            </a:r>
          </a:p>
          <a:p>
            <a:pPr marL="638651" lvl="1" indent="-174180" rtl="0">
              <a:lnSpc>
                <a:spcPct val="80000"/>
              </a:lnSpc>
              <a:buFontTx/>
              <a:buChar char="-"/>
            </a:pPr>
            <a:r>
              <a:rPr lang="es-US"/>
              <a:t>La mayoría de los estudiantes dirán que de la torre de control.</a:t>
            </a:r>
          </a:p>
          <a:p>
            <a:pPr marL="638651" lvl="1" indent="-174180" rtl="0">
              <a:lnSpc>
                <a:spcPct val="80000"/>
              </a:lnSpc>
              <a:buFontTx/>
              <a:buChar char="-"/>
            </a:pPr>
            <a:r>
              <a:rPr lang="es-US"/>
              <a:t>Esto no es totalmente correcto, ya que las lecturas reales generalmente provienen de una estación meteorológica de la Dirección Nacional Oceánica y Atmosférica (NOA, por sus siglas en inglés) que se encuentra en el extremo de la pista. </a:t>
            </a:r>
          </a:p>
          <a:p>
            <a:pPr marL="638651" lvl="1" indent="-174180" rtl="0">
              <a:lnSpc>
                <a:spcPct val="80000"/>
              </a:lnSpc>
              <a:buFontTx/>
              <a:buChar char="-"/>
            </a:pPr>
            <a:r>
              <a:rPr lang="es-US"/>
              <a:t>Por lo general, no son muy altas (alrededor de 50 pies).</a:t>
            </a:r>
          </a:p>
          <a:p>
            <a:pPr rtl="0">
              <a:lnSpc>
                <a:spcPct val="80000"/>
              </a:lnSpc>
            </a:pPr>
            <a:endParaRPr lang="en-US" altLang="en-US" dirty="0"/>
          </a:p>
          <a:p>
            <a:pPr rtl="0">
              <a:lnSpc>
                <a:spcPct val="80000"/>
              </a:lnSpc>
            </a:pPr>
            <a:r>
              <a:rPr lang="es-US"/>
              <a:t>Bandera en el extremo del brazo.</a:t>
            </a:r>
          </a:p>
          <a:p>
            <a:pPr marL="174180" indent="-174180" rtl="0">
              <a:lnSpc>
                <a:spcPct val="80000"/>
              </a:lnSpc>
              <a:buFontTx/>
              <a:buChar char="-"/>
            </a:pPr>
            <a:r>
              <a:rPr lang="es-US"/>
              <a:t>Esta indica la dirección del viento, lo cual es muy importante. </a:t>
            </a:r>
          </a:p>
          <a:p>
            <a:pPr marL="174180" indent="-174180" rtl="0">
              <a:lnSpc>
                <a:spcPct val="80000"/>
              </a:lnSpc>
              <a:buFontTx/>
              <a:buChar char="-"/>
            </a:pPr>
            <a:r>
              <a:rPr lang="es-US"/>
              <a:t>El viento que sopla de lado puede ocasionar una carga lateral al brazo de la grúa. </a:t>
            </a:r>
          </a:p>
          <a:p>
            <a:pPr marL="174180" indent="-174180" rtl="0">
              <a:lnSpc>
                <a:spcPct val="80000"/>
              </a:lnSpc>
              <a:buFontTx/>
              <a:buChar char="-"/>
            </a:pPr>
            <a:r>
              <a:rPr lang="es-US"/>
              <a:t>El viento que sopla por detrás del brazo puede hacer que se incremente el radio, lo que puede llevar a una condición inestable si se está operando cerca de la capacidad nominal de la grúa.  </a:t>
            </a:r>
          </a:p>
          <a:p>
            <a:pPr rtl="0">
              <a:lnSpc>
                <a:spcPct val="80000"/>
              </a:lnSpc>
            </a:pPr>
            <a:endParaRPr lang="en-US" altLang="en-US" dirty="0"/>
          </a:p>
          <a:p>
            <a:pPr rtl="0">
              <a:lnSpc>
                <a:spcPct val="80000"/>
              </a:lnSpc>
            </a:pPr>
            <a:r>
              <a:rPr lang="es-US"/>
              <a:t>RECUERDE:</a:t>
            </a:r>
          </a:p>
          <a:p>
            <a:pPr marL="174180" indent="-174180" rtl="0">
              <a:lnSpc>
                <a:spcPct val="80000"/>
              </a:lnSpc>
              <a:buFontTx/>
              <a:buChar char="-"/>
            </a:pPr>
            <a:r>
              <a:rPr lang="es-US"/>
              <a:t>La velocidad y la dirección del viento pueden cambiar según el terreno.</a:t>
            </a:r>
          </a:p>
          <a:p>
            <a:pPr marL="174180" indent="-174180" rtl="0">
              <a:lnSpc>
                <a:spcPct val="80000"/>
              </a:lnSpc>
              <a:buFontTx/>
              <a:buChar char="-"/>
            </a:pPr>
            <a:r>
              <a:rPr lang="es-US"/>
              <a:t>En entornos urbanos, es común que se produzca el efecto "túnel".</a:t>
            </a:r>
            <a:endParaRPr 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7</a:t>
            </a:fld>
            <a:endParaRPr lang="en-US"/>
          </a:p>
        </p:txBody>
      </p:sp>
    </p:spTree>
    <p:extLst>
      <p:ext uri="{BB962C8B-B14F-4D97-AF65-F5344CB8AC3E}">
        <p14:creationId xmlns:p14="http://schemas.microsoft.com/office/powerpoint/2010/main" val="2112144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a:t>La mayoría de los incidentes llamados "accidentes de grúas" son en realidad "fallas en los aparejos". Aquellos incidentes donde la falla en los aparejos no es el problema son principalmente fallas de soporte o uso inadecuado de los estabilizadores.</a:t>
            </a:r>
            <a:endParaRPr lang="en-US" dirty="0"/>
          </a:p>
          <a:p>
            <a:pPr rtl="0"/>
            <a:endParaRPr 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8</a:t>
            </a:fld>
            <a:endParaRPr lang="en-US"/>
          </a:p>
        </p:txBody>
      </p:sp>
    </p:spTree>
    <p:extLst>
      <p:ext uri="{BB962C8B-B14F-4D97-AF65-F5344CB8AC3E}">
        <p14:creationId xmlns:p14="http://schemas.microsoft.com/office/powerpoint/2010/main" val="17240236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IN: Trabajo en el Cuerpo de Ingenieros en Parris Island (Carolina del Sur). No se usaron superficies de soporte.</a:t>
            </a:r>
          </a:p>
          <a:p>
            <a:pPr rtl="0"/>
            <a:endParaRPr lang="en-US" baseline="0" dirty="0"/>
          </a:p>
          <a:p>
            <a:pPr rtl="0"/>
            <a:r>
              <a:rPr lang="es-US"/>
              <a:t>Imagen: Chip Pocock</a:t>
            </a:r>
            <a:endParaRPr lang="en-US" dirty="0"/>
          </a:p>
          <a:p>
            <a:pPr rtl="0"/>
            <a:endParaRPr 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13</a:t>
            </a:fld>
            <a:endParaRPr lang="en-US"/>
          </a:p>
        </p:txBody>
      </p:sp>
    </p:spTree>
    <p:extLst>
      <p:ext uri="{BB962C8B-B14F-4D97-AF65-F5344CB8AC3E}">
        <p14:creationId xmlns:p14="http://schemas.microsoft.com/office/powerpoint/2010/main" val="16262165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eaLnBrk="1" hangingPunct="1"/>
            <a:r>
              <a:rPr lang="es-US"/>
              <a:t>La presión máxima sobre el suelo que ejercen las orugas es cuando el brazo está en una esquina.</a:t>
            </a:r>
          </a:p>
          <a:p>
            <a:pPr rtl="0" eaLnBrk="1" hangingPunct="1"/>
            <a:r>
              <a:rPr lang="es-US"/>
              <a:t>La mínima es cuando el brazo está directamente sobre la parte lateral.</a:t>
            </a:r>
          </a:p>
          <a:p>
            <a:pPr rtl="0" eaLnBrk="1" hangingPunct="1"/>
            <a:r>
              <a:rPr lang="es-US"/>
              <a:t>La presión es intermedia cuando el brazo está directamente sobre un extremo. </a:t>
            </a:r>
          </a:p>
          <a:p>
            <a:pPr rtl="0" eaLnBrk="1" hangingPunct="1"/>
            <a:endParaRPr lang="en-US" altLang="en-US" dirty="0"/>
          </a:p>
          <a:p>
            <a:pPr rtl="0" eaLnBrk="1" hangingPunct="1"/>
            <a:r>
              <a:rPr lang="es-US" i="1"/>
              <a:t>Imagen: TEEX</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21</a:t>
            </a:fld>
            <a:endParaRPr lang="en-US"/>
          </a:p>
        </p:txBody>
      </p:sp>
    </p:spTree>
    <p:extLst>
      <p:ext uri="{BB962C8B-B14F-4D97-AF65-F5344CB8AC3E}">
        <p14:creationId xmlns:p14="http://schemas.microsoft.com/office/powerpoint/2010/main" val="6900408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eaLnBrk="1" hangingPunct="1"/>
            <a:endParaRPr lang="en-US" altLang="en-US" i="1"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22</a:t>
            </a:fld>
            <a:endParaRPr lang="en-US"/>
          </a:p>
        </p:txBody>
      </p:sp>
    </p:spTree>
    <p:extLst>
      <p:ext uri="{BB962C8B-B14F-4D97-AF65-F5344CB8AC3E}">
        <p14:creationId xmlns:p14="http://schemas.microsoft.com/office/powerpoint/2010/main" val="41908953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spcBef>
                <a:spcPct val="20000"/>
              </a:spcBef>
            </a:pPr>
            <a:r>
              <a:rPr lang="es-US" sz="1700">
                <a:latin typeface="Times New Roman" charset="0"/>
              </a:rPr>
              <a:t>Imagen: Rob Dahl y Ken Lindberg, empleados viajantes</a:t>
            </a:r>
          </a:p>
          <a:p>
            <a:pPr rtl="0">
              <a:spcBef>
                <a:spcPct val="20000"/>
              </a:spcBef>
              <a:buFontTx/>
              <a:buChar char="•"/>
            </a:pPr>
            <a:endParaRPr lang="en-US" altLang="en-US" sz="1700" dirty="0">
              <a:latin typeface="Times New Roman" charset="0"/>
            </a:endParaRPr>
          </a:p>
          <a:p>
            <a:pPr rtl="0">
              <a:spcBef>
                <a:spcPct val="20000"/>
              </a:spcBef>
              <a:buFontTx/>
              <a:buChar char="•"/>
            </a:pPr>
            <a:r>
              <a:rPr lang="es-US" sz="1700">
                <a:latin typeface="Times New Roman" charset="0"/>
              </a:rPr>
              <a:t>Los pequeños niveles previstos proporcionados por los fabricantes generalmente no son lo suficientemente precisos como para nivelar la grúa de manera tal que cumpla con los requisitos del gráfico de carga.</a:t>
            </a:r>
          </a:p>
          <a:p>
            <a:pPr rtl="0">
              <a:spcBef>
                <a:spcPct val="20000"/>
              </a:spcBef>
              <a:buFontTx/>
              <a:buChar char="•"/>
            </a:pPr>
            <a:r>
              <a:rPr lang="es-US" sz="1700">
                <a:latin typeface="Times New Roman" charset="0"/>
              </a:rPr>
              <a:t>Existen dos métodos precisos disponibles para nivelar la grúa.</a:t>
            </a:r>
          </a:p>
          <a:p>
            <a:pPr lvl="1" rtl="0">
              <a:spcBef>
                <a:spcPct val="20000"/>
              </a:spcBef>
              <a:buFontTx/>
              <a:buChar char="–"/>
            </a:pPr>
            <a:r>
              <a:rPr lang="es-US" sz="1700">
                <a:latin typeface="Times New Roman" charset="0"/>
              </a:rPr>
              <a:t>Utilice un nivel de carpintero en un componente sustancial sobre las secciones superiores de la grúa, tales como los cojinetes de la mesa rotatoria.  Cuanto más largo sea el nivel, más preciso será.  Pegar arandelas de igual espesor a cada extremo del nivel también ayuda a mejorar la precisión.</a:t>
            </a:r>
          </a:p>
          <a:p>
            <a:pPr lvl="1" rtl="0">
              <a:spcBef>
                <a:spcPct val="20000"/>
              </a:spcBef>
              <a:buFontTx/>
              <a:buChar char="–"/>
            </a:pPr>
            <a:r>
              <a:rPr lang="es-US" sz="1700">
                <a:latin typeface="Times New Roman" charset="0"/>
              </a:rPr>
              <a:t>Eleve el brazo de la grúa hasta el máximo ángulo posible.  Observe el brazo situándose exactamente frente al mismo y verifique que la bola cuelgue de manera paralela al brazo.  Este procedimiento no funciona bien en condiciones ventosas.</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23</a:t>
            </a:fld>
            <a:endParaRPr lang="en-US"/>
          </a:p>
        </p:txBody>
      </p:sp>
    </p:spTree>
    <p:extLst>
      <p:ext uri="{BB962C8B-B14F-4D97-AF65-F5344CB8AC3E}">
        <p14:creationId xmlns:p14="http://schemas.microsoft.com/office/powerpoint/2010/main" val="13774572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rtlCol="0">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stStyle>
          <a:p>
            <a:pPr lvl="0" rtl="0"/>
            <a:r>
              <a:rPr lang="es-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rtlCol="0">
            <a:normAutofit/>
          </a:bodyPr>
          <a:lstStyle>
            <a:lvl1pPr marL="0" indent="0">
              <a:buFontTx/>
              <a:buNone/>
              <a:defRPr sz="8000" b="1" i="0">
                <a:solidFill>
                  <a:srgbClr val="221F1F"/>
                </a:solidFill>
                <a:latin typeface="Poppins" pitchFamily="2" charset="77"/>
                <a:cs typeface="Poppins" pitchFamily="2" charset="77"/>
              </a:defRPr>
            </a:lvl1pPr>
          </a:lstStyle>
          <a:p>
            <a:pPr lvl="0" rtl="0"/>
            <a:r>
              <a:rPr lang="es-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rtlCol="0"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rtl="0"/>
            <a:r>
              <a:rPr lang="es-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0" name="TextBox 29">
            <a:extLst>
              <a:ext uri="{FF2B5EF4-FFF2-40B4-BE49-F238E27FC236}">
                <a16:creationId xmlns:a16="http://schemas.microsoft.com/office/drawing/2014/main" id="{D2CDC78A-1DA5-7D4C-8E95-048DA73365E1}"/>
              </a:ext>
            </a:extLst>
          </p:cNvPr>
          <p:cNvSpPr txBox="1"/>
          <p:nvPr userDrawn="1"/>
        </p:nvSpPr>
        <p:spPr>
          <a:xfrm>
            <a:off x="8138160" y="6404446"/>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chemeClr val="bg1"/>
                </a:solidFill>
                <a:latin typeface="Nunito" pitchFamily="2" charset="77"/>
                <a:ea typeface="Cambria" panose="02040503050406030204" pitchFamily="18" charset="0"/>
              </a:rPr>
              <a:t>©</a:t>
            </a:r>
            <a:r>
              <a:rPr lang="es-US" sz="1000">
                <a:solidFill>
                  <a:schemeClr val="bg1"/>
                </a:solidFill>
                <a:latin typeface="Nunito" pitchFamily="2" charset="77"/>
              </a:rPr>
              <a:t>2019  The Associated General Contractors of America, Inc.</a:t>
            </a:r>
          </a:p>
        </p:txBody>
      </p:sp>
    </p:spTree>
    <p:extLst>
      <p:ext uri="{BB962C8B-B14F-4D97-AF65-F5344CB8AC3E}">
        <p14:creationId xmlns:p14="http://schemas.microsoft.com/office/powerpoint/2010/main" val="430145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rtlCol="0">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rtlCol="0" anchor="ctr">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rtlCol="0">
            <a:noAutofit/>
          </a:bodyPr>
          <a:lstStyle>
            <a:lvl1pPr marL="0" indent="0">
              <a:buNone/>
              <a:defRPr sz="1100" i="0">
                <a:latin typeface="Nunito" pitchFamily="2" charset="77"/>
                <a:cs typeface="Times New Roman" panose="02020603050405020304" pitchFamily="18" charset="0"/>
              </a:defRPr>
            </a:lvl1pPr>
          </a:lstStyle>
          <a:p>
            <a:pPr rtl="0"/>
            <a:r>
              <a:rPr lang="es-US"/>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rtlCol="0">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2" name="TextBox 11">
            <a:extLst>
              <a:ext uri="{FF2B5EF4-FFF2-40B4-BE49-F238E27FC236}">
                <a16:creationId xmlns:a16="http://schemas.microsoft.com/office/drawing/2014/main" id="{6AEB5BE6-CE1E-E046-8A32-4672C2138595}"/>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rtlCol="0" anchor="ctr">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rtlCol="0">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r>
              <a:rPr lang="es-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rtlCol="0">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pPr rtl="0"/>
            <a:endParaRPr lang="en-US" dirty="0"/>
          </a:p>
          <a:p>
            <a:pPr rtl="0"/>
            <a:r>
              <a:rPr lang="es-US"/>
              <a:t>Insert or Drag and Drop Image Here</a:t>
            </a:r>
          </a:p>
          <a:p>
            <a:pPr rtl="0"/>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rtlCol="0">
            <a:normAutofit/>
          </a:bodyPr>
          <a:lstStyle>
            <a:lvl1pPr marL="0" indent="0">
              <a:buFontTx/>
              <a:buNone/>
              <a:defRPr sz="3200" b="1" i="0">
                <a:latin typeface="Poppins" pitchFamily="2" charset="77"/>
                <a:cs typeface="Poppins" pitchFamily="2" charset="77"/>
              </a:defRPr>
            </a:lvl1pPr>
          </a:lstStyle>
          <a:p>
            <a:pPr rtl="0"/>
            <a:r>
              <a:rPr lang="es-US"/>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4" name="TextBox 33">
            <a:extLst>
              <a:ext uri="{FF2B5EF4-FFF2-40B4-BE49-F238E27FC236}">
                <a16:creationId xmlns:a16="http://schemas.microsoft.com/office/drawing/2014/main" id="{E34A23A9-337C-6640-A5FE-BC1C6B5D4212}"/>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rtlCol="0">
            <a:noAutofit/>
          </a:bodyPr>
          <a:lstStyle>
            <a:lvl1pPr marL="0" indent="0">
              <a:buFontTx/>
              <a:buNone/>
              <a:defRPr sz="1000">
                <a:latin typeface="Nunito" pitchFamily="2" charset="77"/>
              </a:defRPr>
            </a:lvl1pPr>
          </a:lstStyle>
          <a:p>
            <a:pPr lvl="0" rtl="0"/>
            <a:r>
              <a:rPr lang="es-US"/>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985186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wmf"/></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8.jpe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2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50.png"/><Relationship Id="rId4" Type="http://schemas.openxmlformats.org/officeDocument/2006/relationships/notesSlide" Target="../notesSlides/notesSlide14.xml"/></Relationships>
</file>

<file path=ppt/slides/_rels/slide34.xml.rels><?xml version="1.0" encoding="UTF-8" standalone="yes"?>
<Relationships xmlns="http://schemas.openxmlformats.org/package/2006/relationships"><Relationship Id="rId2" Type="http://schemas.openxmlformats.org/officeDocument/2006/relationships/image" Target="../media/image51.w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6.jpg"/><Relationship Id="rId4" Type="http://schemas.openxmlformats.org/officeDocument/2006/relationships/image" Target="../media/image55.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5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2000"/>
            <a:lum/>
          </a:blip>
          <a:srcRect/>
          <a:stretch>
            <a:fillRect t="-38000" b="-38000"/>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D08FC9-76A8-D54F-BCF8-2C9F6BA10451}"/>
              </a:ext>
            </a:extLst>
          </p:cNvPr>
          <p:cNvSpPr>
            <a:spLocks noGrp="1"/>
          </p:cNvSpPr>
          <p:nvPr>
            <p:ph type="body" sz="quarter" idx="13"/>
          </p:nvPr>
        </p:nvSpPr>
        <p:spPr>
          <a:xfrm>
            <a:off x="476470" y="4875295"/>
            <a:ext cx="11626629" cy="914400"/>
          </a:xfrm>
        </p:spPr>
        <p:txBody>
          <a:bodyPr rtlCol="0">
            <a:normAutofit fontScale="92500" lnSpcReduction="10000"/>
          </a:bodyPr>
          <a:lstStyle/>
          <a:p>
            <a:pPr rtl="0"/>
            <a:r>
              <a:rPr lang="es-US" sz="6000" dirty="0">
                <a:latin typeface="Nunito Light" pitchFamily="2" charset="77"/>
              </a:rPr>
              <a:t>Peligros Relacionados con las Grúas</a:t>
            </a:r>
          </a:p>
        </p:txBody>
      </p:sp>
      <p:sp>
        <p:nvSpPr>
          <p:cNvPr id="3" name="Text Placeholder 2">
            <a:extLst>
              <a:ext uri="{FF2B5EF4-FFF2-40B4-BE49-F238E27FC236}">
                <a16:creationId xmlns:a16="http://schemas.microsoft.com/office/drawing/2014/main" id="{01700092-37DC-0D44-AD62-E34A154E92D6}"/>
              </a:ext>
            </a:extLst>
          </p:cNvPr>
          <p:cNvSpPr>
            <a:spLocks noGrp="1"/>
          </p:cNvSpPr>
          <p:nvPr>
            <p:ph type="body" sz="quarter" idx="10"/>
          </p:nvPr>
        </p:nvSpPr>
        <p:spPr>
          <a:xfrm>
            <a:off x="476471" y="2004769"/>
            <a:ext cx="2520729" cy="299646"/>
          </a:xfrm>
        </p:spPr>
        <p:txBody>
          <a:bodyPr rtlCol="0">
            <a:normAutofit fontScale="47500" lnSpcReduction="20000"/>
          </a:bodyPr>
          <a:lstStyle/>
          <a:p>
            <a:pPr rtl="0"/>
            <a:r>
              <a:rPr lang="es-US" dirty="0"/>
              <a:t>Octubre de 2019 – septiembre de 2020</a:t>
            </a:r>
          </a:p>
        </p:txBody>
      </p:sp>
      <p:sp>
        <p:nvSpPr>
          <p:cNvPr id="4" name="Text Placeholder 3">
            <a:extLst>
              <a:ext uri="{FF2B5EF4-FFF2-40B4-BE49-F238E27FC236}">
                <a16:creationId xmlns:a16="http://schemas.microsoft.com/office/drawing/2014/main" id="{25464C09-28DB-654A-9CBE-A18E47989EE6}"/>
              </a:ext>
            </a:extLst>
          </p:cNvPr>
          <p:cNvSpPr>
            <a:spLocks noGrp="1"/>
          </p:cNvSpPr>
          <p:nvPr>
            <p:ph type="body" sz="quarter" idx="11"/>
          </p:nvPr>
        </p:nvSpPr>
        <p:spPr>
          <a:xfrm>
            <a:off x="476471" y="2474843"/>
            <a:ext cx="10686829" cy="2400451"/>
          </a:xfrm>
        </p:spPr>
        <p:txBody>
          <a:bodyPr rtlCol="0">
            <a:normAutofit/>
          </a:bodyPr>
          <a:lstStyle/>
          <a:p>
            <a:pPr rtl="0"/>
            <a:r>
              <a:rPr lang="es-US" dirty="0"/>
              <a:t>Manejo de Grúas en la Construcción</a:t>
            </a:r>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rtlCol="0"/>
          <a:lstStyle/>
          <a:p>
            <a:pPr rtl="0"/>
            <a:r>
              <a:rPr lang="es-US"/>
              <a:t>Becas de Capacitación Susan Harwood de AGC-OSHA</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0"/>
              </a:spcBef>
            </a:pPr>
            <a:r>
              <a:rPr lang="es-US"/>
              <a:t>Las Condiciones Deficientes del Suelo y las Sobrecargas de la Grúa Causan Vuelcos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7" name="Picture 6">
            <a:extLst>
              <a:ext uri="{FF2B5EF4-FFF2-40B4-BE49-F238E27FC236}">
                <a16:creationId xmlns:a16="http://schemas.microsoft.com/office/drawing/2014/main" id="{959B5CD2-E841-4842-A315-81D458F99E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2216" y="1589729"/>
            <a:ext cx="6047566" cy="4291821"/>
          </a:xfrm>
          <a:prstGeom prst="rect">
            <a:avLst/>
          </a:prstGeom>
        </p:spPr>
      </p:pic>
    </p:spTree>
    <p:extLst>
      <p:ext uri="{BB962C8B-B14F-4D97-AF65-F5344CB8AC3E}">
        <p14:creationId xmlns:p14="http://schemas.microsoft.com/office/powerpoint/2010/main" val="1442342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6" descr="\\BOBSHPELITE\Users\Bob Emmerich\Documents\Safecon pictures\Cranes\bridge crane through deck.jpg">
            <a:extLst>
              <a:ext uri="{FF2B5EF4-FFF2-40B4-BE49-F238E27FC236}">
                <a16:creationId xmlns:a16="http://schemas.microsoft.com/office/drawing/2014/main" id="{6971CFE7-E3B9-49EE-9F5A-CCA9D6181C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3065" y="3312168"/>
            <a:ext cx="4588276" cy="2785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8" name="Picture 7" descr="C:\Users\Bob Emmerich\Documents\Safecon pictures\Cranes\Crane Accidents\crane turn over track.jpg">
            <a:extLst>
              <a:ext uri="{FF2B5EF4-FFF2-40B4-BE49-F238E27FC236}">
                <a16:creationId xmlns:a16="http://schemas.microsoft.com/office/drawing/2014/main" id="{11A115F1-4FD2-4107-AD3F-A280209DABE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429"/>
          <a:stretch/>
        </p:blipFill>
        <p:spPr bwMode="auto">
          <a:xfrm>
            <a:off x="561107" y="527696"/>
            <a:ext cx="4225771" cy="351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a:extLst>
              <a:ext uri="{FF2B5EF4-FFF2-40B4-BE49-F238E27FC236}">
                <a16:creationId xmlns:a16="http://schemas.microsoft.com/office/drawing/2014/main" id="{3B888B91-DB67-4A94-AD2C-1F461296FB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8252" y="527696"/>
            <a:ext cx="4003089" cy="2990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12" name="AutoShape 7">
            <a:extLst>
              <a:ext uri="{FF2B5EF4-FFF2-40B4-BE49-F238E27FC236}">
                <a16:creationId xmlns:a16="http://schemas.microsoft.com/office/drawing/2014/main" id="{0F630E1A-BED8-4426-B9C2-D10FAF73B73F}"/>
              </a:ext>
            </a:extLst>
          </p:cNvPr>
          <p:cNvSpPr>
            <a:spLocks noChangeArrowheads="1"/>
          </p:cNvSpPr>
          <p:nvPr/>
        </p:nvSpPr>
        <p:spPr bwMode="auto">
          <a:xfrm>
            <a:off x="3406876" y="2081981"/>
            <a:ext cx="2667000" cy="2590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rtlCol="0" anchor="ctr"/>
          <a:lstStyle/>
          <a:p>
            <a:pPr rtl="0"/>
            <a:endParaRPr lang="en-US"/>
          </a:p>
        </p:txBody>
      </p:sp>
      <p:sp>
        <p:nvSpPr>
          <p:cNvPr id="7" name="TextBox 6">
            <a:extLst>
              <a:ext uri="{FF2B5EF4-FFF2-40B4-BE49-F238E27FC236}">
                <a16:creationId xmlns:a16="http://schemas.microsoft.com/office/drawing/2014/main" id="{B67F54C8-F92D-413F-B575-65311794DA2A}"/>
              </a:ext>
            </a:extLst>
          </p:cNvPr>
          <p:cNvSpPr txBox="1"/>
          <p:nvPr/>
        </p:nvSpPr>
        <p:spPr>
          <a:xfrm>
            <a:off x="561106" y="4168561"/>
            <a:ext cx="2191925" cy="646331"/>
          </a:xfrm>
          <a:prstGeom prst="rect">
            <a:avLst/>
          </a:prstGeom>
          <a:noFill/>
        </p:spPr>
        <p:txBody>
          <a:bodyPr wrap="square" rtlCol="0">
            <a:spAutoFit/>
          </a:bodyPr>
          <a:lstStyle/>
          <a:p>
            <a:pPr algn="ctr" rtl="0"/>
            <a:r>
              <a:rPr lang="es-US" b="1">
                <a:latin typeface="Nunito" panose="00000500000000000000" pitchFamily="2" charset="0"/>
              </a:rPr>
              <a:t>Falla del suelo debajo de las orugas</a:t>
            </a:r>
          </a:p>
        </p:txBody>
      </p:sp>
      <p:sp>
        <p:nvSpPr>
          <p:cNvPr id="11" name="TextBox 10">
            <a:extLst>
              <a:ext uri="{FF2B5EF4-FFF2-40B4-BE49-F238E27FC236}">
                <a16:creationId xmlns:a16="http://schemas.microsoft.com/office/drawing/2014/main" id="{FDDD3C16-6152-43D7-89E9-8794B4794757}"/>
              </a:ext>
            </a:extLst>
          </p:cNvPr>
          <p:cNvSpPr txBox="1"/>
          <p:nvPr/>
        </p:nvSpPr>
        <p:spPr>
          <a:xfrm>
            <a:off x="8919645" y="1596767"/>
            <a:ext cx="1946443" cy="646331"/>
          </a:xfrm>
          <a:prstGeom prst="rect">
            <a:avLst/>
          </a:prstGeom>
          <a:noFill/>
        </p:spPr>
        <p:txBody>
          <a:bodyPr wrap="square" rtlCol="0">
            <a:spAutoFit/>
          </a:bodyPr>
          <a:lstStyle/>
          <a:p>
            <a:pPr algn="ctr" rtl="0"/>
            <a:r>
              <a:rPr lang="es-US" b="1">
                <a:latin typeface="Nunito" panose="00000500000000000000" pitchFamily="2" charset="0"/>
              </a:rPr>
              <a:t>Fallas sobre cavidades</a:t>
            </a:r>
          </a:p>
        </p:txBody>
      </p:sp>
      <p:sp>
        <p:nvSpPr>
          <p:cNvPr id="13" name="TextBox 12">
            <a:extLst>
              <a:ext uri="{FF2B5EF4-FFF2-40B4-BE49-F238E27FC236}">
                <a16:creationId xmlns:a16="http://schemas.microsoft.com/office/drawing/2014/main" id="{B6156604-63A1-4303-A360-9A49E36169FC}"/>
              </a:ext>
            </a:extLst>
          </p:cNvPr>
          <p:cNvSpPr txBox="1"/>
          <p:nvPr/>
        </p:nvSpPr>
        <p:spPr>
          <a:xfrm>
            <a:off x="8941341" y="4609121"/>
            <a:ext cx="1736491" cy="646331"/>
          </a:xfrm>
          <a:prstGeom prst="rect">
            <a:avLst/>
          </a:prstGeom>
          <a:noFill/>
        </p:spPr>
        <p:txBody>
          <a:bodyPr wrap="square" rtlCol="0">
            <a:spAutoFit/>
          </a:bodyPr>
          <a:lstStyle/>
          <a:p>
            <a:pPr algn="ctr" rtl="0"/>
            <a:r>
              <a:rPr lang="es-US" b="1">
                <a:latin typeface="Nunito" panose="00000500000000000000" pitchFamily="2" charset="0"/>
              </a:rPr>
              <a:t>Falla en la plataforma de un puente</a:t>
            </a:r>
          </a:p>
        </p:txBody>
      </p:sp>
    </p:spTree>
    <p:extLst>
      <p:ext uri="{BB962C8B-B14F-4D97-AF65-F5344CB8AC3E}">
        <p14:creationId xmlns:p14="http://schemas.microsoft.com/office/powerpoint/2010/main" val="1363936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ppt_w"/>
                                          </p:val>
                                        </p:tav>
                                        <p:tav tm="100000">
                                          <p:val>
                                            <p:strVal val="#ppt_w"/>
                                          </p:val>
                                        </p:tav>
                                      </p:tavLst>
                                    </p:anim>
                                    <p:anim calcmode="lin" valueType="num">
                                      <p:cBhvr>
                                        <p:cTn id="8" dur="500" fill="hold"/>
                                        <p:tgtEl>
                                          <p:spTgt spid="1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6920191" cy="4650815"/>
          </a:xfrm>
        </p:spPr>
        <p:txBody>
          <a:bodyPr rtlCol="0">
            <a:normAutofit/>
          </a:bodyPr>
          <a:lstStyle/>
          <a:p>
            <a:pPr marL="365125" indent="-255588" rtl="0">
              <a:lnSpc>
                <a:spcPct val="120000"/>
              </a:lnSpc>
              <a:spcBef>
                <a:spcPts val="600"/>
              </a:spcBef>
            </a:pPr>
            <a:endParaRPr lang="en-US" altLang="en-US" sz="2400" dirty="0"/>
          </a:p>
          <a:p>
            <a:pPr marL="365125" indent="-255588" rtl="0">
              <a:lnSpc>
                <a:spcPct val="120000"/>
              </a:lnSpc>
              <a:spcBef>
                <a:spcPts val="600"/>
              </a:spcBef>
            </a:pPr>
            <a:r>
              <a:rPr lang="es-US" sz="2400"/>
              <a:t>Las áreas rellenadas pueden tener menor capacidad de soporte.</a:t>
            </a:r>
          </a:p>
          <a:p>
            <a:pPr marL="365125" indent="-255588" rtl="0">
              <a:lnSpc>
                <a:spcPct val="120000"/>
              </a:lnSpc>
              <a:spcBef>
                <a:spcPts val="600"/>
              </a:spcBef>
            </a:pPr>
            <a:r>
              <a:rPr lang="es-US" sz="2400"/>
              <a:t>No emplace sobre áreas rellenadas a menos que el relleno esté compactado adecuadamente y se hayan utilizado superficies de soporte o bases de estabilizadores de mayor tamaño.</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a:t>Rellenos No Compactados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6" name="Picture 6">
            <a:extLst>
              <a:ext uri="{FF2B5EF4-FFF2-40B4-BE49-F238E27FC236}">
                <a16:creationId xmlns:a16="http://schemas.microsoft.com/office/drawing/2014/main" id="{B2DB824E-E18A-4116-AA59-893FD8CF77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725261" y="1552491"/>
            <a:ext cx="3661669" cy="4495996"/>
          </a:xfrm>
          <a:prstGeom prst="rect">
            <a:avLst/>
          </a:prstGeom>
          <a:noFill/>
        </p:spPr>
      </p:pic>
      <p:sp>
        <p:nvSpPr>
          <p:cNvPr id="7" name="TextBox 6">
            <a:extLst>
              <a:ext uri="{FF2B5EF4-FFF2-40B4-BE49-F238E27FC236}">
                <a16:creationId xmlns:a16="http://schemas.microsoft.com/office/drawing/2014/main" id="{81C7D7B5-B347-4323-A8CF-EFD7B2ACEAC6}"/>
              </a:ext>
            </a:extLst>
          </p:cNvPr>
          <p:cNvSpPr txBox="1"/>
          <p:nvPr/>
        </p:nvSpPr>
        <p:spPr>
          <a:xfrm>
            <a:off x="5425614" y="5380693"/>
            <a:ext cx="3452914" cy="646331"/>
          </a:xfrm>
          <a:prstGeom prst="rect">
            <a:avLst/>
          </a:prstGeom>
          <a:noFill/>
        </p:spPr>
        <p:txBody>
          <a:bodyPr wrap="square" rtlCol="0">
            <a:spAutoFit/>
          </a:bodyPr>
          <a:lstStyle/>
          <a:p>
            <a:pPr algn="ctr" rtl="0"/>
            <a:r>
              <a:rPr lang="es-US" b="1">
                <a:latin typeface="Nunito" panose="00000500000000000000" pitchFamily="2" charset="0"/>
              </a:rPr>
              <a:t>Falla del suelo en suelos no compactados</a:t>
            </a:r>
          </a:p>
        </p:txBody>
      </p:sp>
    </p:spTree>
    <p:extLst>
      <p:ext uri="{BB962C8B-B14F-4D97-AF65-F5344CB8AC3E}">
        <p14:creationId xmlns:p14="http://schemas.microsoft.com/office/powerpoint/2010/main" val="20870255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8" name="Content Placeholder 5">
            <a:extLst>
              <a:ext uri="{FF2B5EF4-FFF2-40B4-BE49-F238E27FC236}">
                <a16:creationId xmlns:a16="http://schemas.microsoft.com/office/drawing/2014/main" id="{0D69AF81-E42E-422E-AEA6-75D434687D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4088" y="236432"/>
            <a:ext cx="7812365" cy="5828190"/>
          </a:xfrm>
          <a:prstGeom prst="rect">
            <a:avLst/>
          </a:prstGeom>
        </p:spPr>
      </p:pic>
      <p:sp>
        <p:nvSpPr>
          <p:cNvPr id="5" name="TextBox 4">
            <a:extLst>
              <a:ext uri="{FF2B5EF4-FFF2-40B4-BE49-F238E27FC236}">
                <a16:creationId xmlns:a16="http://schemas.microsoft.com/office/drawing/2014/main" id="{B6A13FF3-9ADC-4328-8441-A977BCF773F3}"/>
              </a:ext>
            </a:extLst>
          </p:cNvPr>
          <p:cNvSpPr txBox="1"/>
          <p:nvPr/>
        </p:nvSpPr>
        <p:spPr>
          <a:xfrm>
            <a:off x="8766453" y="2827361"/>
            <a:ext cx="2471459" cy="646331"/>
          </a:xfrm>
          <a:prstGeom prst="rect">
            <a:avLst/>
          </a:prstGeom>
          <a:noFill/>
        </p:spPr>
        <p:txBody>
          <a:bodyPr wrap="square" rtlCol="0">
            <a:spAutoFit/>
          </a:bodyPr>
          <a:lstStyle/>
          <a:p>
            <a:pPr algn="ctr" rtl="0"/>
            <a:r>
              <a:rPr lang="es-US" b="1">
                <a:latin typeface="Nunito" panose="00000500000000000000" pitchFamily="2" charset="0"/>
              </a:rPr>
              <a:t>Falla de asentamiento del suelo bajo las orugas</a:t>
            </a:r>
          </a:p>
        </p:txBody>
      </p:sp>
    </p:spTree>
    <p:extLst>
      <p:ext uri="{BB962C8B-B14F-4D97-AF65-F5344CB8AC3E}">
        <p14:creationId xmlns:p14="http://schemas.microsoft.com/office/powerpoint/2010/main" val="18593160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a:t>Soporte en el Suelo</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7" name="CraneTopple Wakato.wmv">
            <a:hlinkClick r:id="" action="ppaction://media"/>
            <a:extLst>
              <a:ext uri="{FF2B5EF4-FFF2-40B4-BE49-F238E27FC236}">
                <a16:creationId xmlns:a16="http://schemas.microsoft.com/office/drawing/2014/main" id="{F1E8C9D5-32C4-4F3D-AECD-C970A109ADE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556000" y="1524000"/>
            <a:ext cx="5080000" cy="3810000"/>
          </a:xfrm>
          <a:prstGeom prst="rect">
            <a:avLst/>
          </a:prstGeom>
        </p:spPr>
      </p:pic>
      <p:sp>
        <p:nvSpPr>
          <p:cNvPr id="8" name="Text Placeholder 2">
            <a:extLst>
              <a:ext uri="{FF2B5EF4-FFF2-40B4-BE49-F238E27FC236}">
                <a16:creationId xmlns:a16="http://schemas.microsoft.com/office/drawing/2014/main" id="{CF782CC5-2DF2-47C3-B2C6-C52CDD5086D8}"/>
              </a:ext>
            </a:extLst>
          </p:cNvPr>
          <p:cNvSpPr txBox="1">
            <a:spLocks/>
          </p:cNvSpPr>
          <p:nvPr/>
        </p:nvSpPr>
        <p:spPr>
          <a:xfrm>
            <a:off x="6604000" y="1190095"/>
            <a:ext cx="2440858" cy="370840"/>
          </a:xfrm>
          <a:prstGeom prst="rect">
            <a:avLst/>
          </a:prstGeom>
        </p:spPr>
        <p:txBody>
          <a:bodyPr rtlCol="0"/>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Font typeface="Arial" panose="020B0604020202020204" pitchFamily="34" charset="0"/>
              <a:buNone/>
            </a:pPr>
            <a:r>
              <a:rPr lang="es-US" sz="1200" b="1"/>
              <a:t>Grúa volcada en Waikato</a:t>
            </a:r>
          </a:p>
        </p:txBody>
      </p:sp>
      <p:sp>
        <p:nvSpPr>
          <p:cNvPr id="6" name="TextBox 5">
            <a:extLst>
              <a:ext uri="{FF2B5EF4-FFF2-40B4-BE49-F238E27FC236}">
                <a16:creationId xmlns:a16="http://schemas.microsoft.com/office/drawing/2014/main" id="{582D672C-FC6C-4BFC-B5F2-AE698F0255AD}"/>
              </a:ext>
            </a:extLst>
          </p:cNvPr>
          <p:cNvSpPr txBox="1"/>
          <p:nvPr/>
        </p:nvSpPr>
        <p:spPr>
          <a:xfrm>
            <a:off x="2946400" y="5751123"/>
            <a:ext cx="6337300" cy="369332"/>
          </a:xfrm>
          <a:prstGeom prst="rect">
            <a:avLst/>
          </a:prstGeom>
          <a:noFill/>
        </p:spPr>
        <p:txBody>
          <a:bodyPr wrap="square" rtlCol="0">
            <a:spAutoFit/>
          </a:bodyPr>
          <a:lstStyle/>
          <a:p>
            <a:pPr algn="ctr" rtl="0"/>
            <a:r>
              <a:rPr lang="es-US" b="1" dirty="0">
                <a:latin typeface="Nunito" panose="00000500000000000000" pitchFamily="2" charset="0"/>
              </a:rPr>
              <a:t>Video de accidente de vuelco de grúa por falla en el suelo</a:t>
            </a:r>
          </a:p>
        </p:txBody>
      </p:sp>
    </p:spTree>
    <p:extLst>
      <p:ext uri="{BB962C8B-B14F-4D97-AF65-F5344CB8AC3E}">
        <p14:creationId xmlns:p14="http://schemas.microsoft.com/office/powerpoint/2010/main" val="2402265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27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10721008" cy="4650815"/>
          </a:xfrm>
        </p:spPr>
        <p:txBody>
          <a:bodyPr rtlCol="0">
            <a:normAutofit/>
          </a:bodyPr>
          <a:lstStyle/>
          <a:p>
            <a:pPr marL="109537" indent="0" algn="ctr" rtl="0">
              <a:lnSpc>
                <a:spcPct val="120000"/>
              </a:lnSpc>
              <a:spcBef>
                <a:spcPts val="600"/>
              </a:spcBef>
              <a:buNone/>
            </a:pPr>
            <a:endParaRPr lang="en-US" altLang="en-US" sz="1200" b="1" dirty="0"/>
          </a:p>
          <a:p>
            <a:pPr marL="109537" indent="0" algn="ctr" rtl="0">
              <a:lnSpc>
                <a:spcPct val="120000"/>
              </a:lnSpc>
              <a:spcBef>
                <a:spcPts val="600"/>
              </a:spcBef>
              <a:buNone/>
            </a:pPr>
            <a:r>
              <a:rPr lang="es-US" sz="2400" b="1" dirty="0"/>
              <a:t>Para una supuesta carga del estabilizador de 50,000 libras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62500" lnSpcReduction="20000"/>
          </a:bodyPr>
          <a:lstStyle/>
          <a:p>
            <a:pPr rtl="0">
              <a:lnSpc>
                <a:spcPct val="120000"/>
              </a:lnSpc>
              <a:spcBef>
                <a:spcPts val="600"/>
              </a:spcBef>
            </a:pPr>
            <a:r>
              <a:rPr lang="es-US"/>
              <a:t>Presión del Suelo Debajo de los Estabilizadores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sp>
        <p:nvSpPr>
          <p:cNvPr id="7" name="Oval 5">
            <a:extLst>
              <a:ext uri="{FF2B5EF4-FFF2-40B4-BE49-F238E27FC236}">
                <a16:creationId xmlns:a16="http://schemas.microsoft.com/office/drawing/2014/main" id="{9C67A43E-352F-409A-A145-9A08530A2C10}"/>
              </a:ext>
            </a:extLst>
          </p:cNvPr>
          <p:cNvSpPr>
            <a:spLocks noChangeArrowheads="1"/>
          </p:cNvSpPr>
          <p:nvPr/>
        </p:nvSpPr>
        <p:spPr bwMode="auto">
          <a:xfrm>
            <a:off x="2438400" y="2644875"/>
            <a:ext cx="1981200" cy="1828800"/>
          </a:xfrm>
          <a:prstGeom prst="ellipse">
            <a:avLst/>
          </a:prstGeom>
          <a:solidFill>
            <a:schemeClr val="accent1"/>
          </a:solidFill>
          <a:ln w="9525">
            <a:solidFill>
              <a:schemeClr val="tx1"/>
            </a:solidFill>
            <a:miter lim="800000"/>
            <a:headEnd/>
            <a:tailEnd/>
          </a:ln>
        </p:spPr>
        <p:txBody>
          <a:bodyPr wrap="none" rtlCol="0"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rtl="0"/>
            <a:endParaRPr lang="en-US" altLang="en-US"/>
          </a:p>
        </p:txBody>
      </p:sp>
      <p:sp>
        <p:nvSpPr>
          <p:cNvPr id="8" name="Line 8">
            <a:extLst>
              <a:ext uri="{FF2B5EF4-FFF2-40B4-BE49-F238E27FC236}">
                <a16:creationId xmlns:a16="http://schemas.microsoft.com/office/drawing/2014/main" id="{34EE0020-74D9-4749-9998-3AF3368A603F}"/>
              </a:ext>
            </a:extLst>
          </p:cNvPr>
          <p:cNvSpPr>
            <a:spLocks noChangeShapeType="1"/>
          </p:cNvSpPr>
          <p:nvPr/>
        </p:nvSpPr>
        <p:spPr bwMode="auto">
          <a:xfrm>
            <a:off x="2438400" y="3578943"/>
            <a:ext cx="1981200" cy="0"/>
          </a:xfrm>
          <a:prstGeom prst="line">
            <a:avLst/>
          </a:prstGeom>
          <a:noFill/>
          <a:ln w="57150">
            <a:solidFill>
              <a:srgbClr val="FD0303"/>
            </a:solidFill>
            <a:miter lim="800000"/>
            <a:headEnd type="triangle" w="med" len="med"/>
            <a:tailEnd type="triangle" w="med" len="med"/>
          </a:ln>
          <a:extLst>
            <a:ext uri="{909E8E84-426E-40DD-AFC4-6F175D3DCCD1}">
              <a14:hiddenFill xmlns:a14="http://schemas.microsoft.com/office/drawing/2010/main">
                <a:noFill/>
              </a14:hiddenFill>
            </a:ext>
          </a:extLst>
        </p:spPr>
        <p:txBody>
          <a:bodyPr wrap="none" rtlCol="0"/>
          <a:lstStyle/>
          <a:p>
            <a:pPr rtl="0"/>
            <a:endParaRPr lang="en-US"/>
          </a:p>
        </p:txBody>
      </p:sp>
      <p:sp>
        <p:nvSpPr>
          <p:cNvPr id="9" name="Text Box 10">
            <a:extLst>
              <a:ext uri="{FF2B5EF4-FFF2-40B4-BE49-F238E27FC236}">
                <a16:creationId xmlns:a16="http://schemas.microsoft.com/office/drawing/2014/main" id="{C5C8F973-DEDB-4AF9-8667-74AC7BCAD928}"/>
              </a:ext>
            </a:extLst>
          </p:cNvPr>
          <p:cNvSpPr txBox="1">
            <a:spLocks noChangeArrowheads="1"/>
          </p:cNvSpPr>
          <p:nvPr/>
        </p:nvSpPr>
        <p:spPr bwMode="auto">
          <a:xfrm>
            <a:off x="2895600" y="2949675"/>
            <a:ext cx="1219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a:spcBef>
                <a:spcPct val="50000"/>
              </a:spcBef>
            </a:pPr>
            <a:r>
              <a:rPr lang="es-US" b="1" dirty="0">
                <a:solidFill>
                  <a:schemeClr val="tx2"/>
                </a:solidFill>
              </a:rPr>
              <a:t>3 pies</a:t>
            </a:r>
          </a:p>
        </p:txBody>
      </p:sp>
      <p:sp>
        <p:nvSpPr>
          <p:cNvPr id="10" name="Text Box 3">
            <a:extLst>
              <a:ext uri="{FF2B5EF4-FFF2-40B4-BE49-F238E27FC236}">
                <a16:creationId xmlns:a16="http://schemas.microsoft.com/office/drawing/2014/main" id="{58F9E21C-55DE-402A-AC63-D6411BFA02FD}"/>
              </a:ext>
            </a:extLst>
          </p:cNvPr>
          <p:cNvSpPr txBox="1">
            <a:spLocks noChangeArrowheads="1"/>
          </p:cNvSpPr>
          <p:nvPr/>
        </p:nvSpPr>
        <p:spPr bwMode="auto">
          <a:xfrm>
            <a:off x="1295400" y="4819419"/>
            <a:ext cx="42672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a:spcBef>
                <a:spcPct val="50000"/>
              </a:spcBef>
            </a:pPr>
            <a:r>
              <a:rPr lang="es-US" sz="2000" dirty="0">
                <a:latin typeface="Nunito" panose="00000500000000000000" pitchFamily="2" charset="0"/>
              </a:rPr>
              <a:t>La superficie de una extensión de estabilizador de 3 pies de diámetro es de 7 pies cuadrados. </a:t>
            </a:r>
          </a:p>
          <a:p>
            <a:pPr algn="ctr" rtl="0">
              <a:spcBef>
                <a:spcPct val="50000"/>
              </a:spcBef>
            </a:pPr>
            <a:r>
              <a:rPr lang="es-US" sz="2000" dirty="0">
                <a:latin typeface="Nunito" panose="00000500000000000000" pitchFamily="2" charset="0"/>
              </a:rPr>
              <a:t>La presión es de 7150 lb/ft².</a:t>
            </a:r>
          </a:p>
        </p:txBody>
      </p:sp>
      <p:sp>
        <p:nvSpPr>
          <p:cNvPr id="11" name="Rectangle 6">
            <a:extLst>
              <a:ext uri="{FF2B5EF4-FFF2-40B4-BE49-F238E27FC236}">
                <a16:creationId xmlns:a16="http://schemas.microsoft.com/office/drawing/2014/main" id="{0704AFD2-2D85-432F-B3BE-941AE880FE67}"/>
              </a:ext>
            </a:extLst>
          </p:cNvPr>
          <p:cNvSpPr>
            <a:spLocks noChangeArrowheads="1"/>
          </p:cNvSpPr>
          <p:nvPr/>
        </p:nvSpPr>
        <p:spPr bwMode="auto">
          <a:xfrm>
            <a:off x="6677439" y="2320419"/>
            <a:ext cx="2590800" cy="2438400"/>
          </a:xfrm>
          <a:prstGeom prst="rect">
            <a:avLst/>
          </a:prstGeom>
          <a:solidFill>
            <a:srgbClr val="FD0303"/>
          </a:solidFill>
          <a:ln w="9525">
            <a:solidFill>
              <a:schemeClr val="tx1"/>
            </a:solidFill>
            <a:miter lim="800000"/>
            <a:headEnd/>
            <a:tailEnd/>
          </a:ln>
        </p:spPr>
        <p:txBody>
          <a:bodyPr wrap="none" rtlCol="0"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rtl="0"/>
            <a:endParaRPr lang="en-US" altLang="en-US" dirty="0"/>
          </a:p>
        </p:txBody>
      </p:sp>
      <p:sp>
        <p:nvSpPr>
          <p:cNvPr id="12" name="Line 7">
            <a:extLst>
              <a:ext uri="{FF2B5EF4-FFF2-40B4-BE49-F238E27FC236}">
                <a16:creationId xmlns:a16="http://schemas.microsoft.com/office/drawing/2014/main" id="{E2741D12-9B3D-4C2E-99DA-194A8DBA23D3}"/>
              </a:ext>
            </a:extLst>
          </p:cNvPr>
          <p:cNvSpPr>
            <a:spLocks noChangeShapeType="1"/>
          </p:cNvSpPr>
          <p:nvPr/>
        </p:nvSpPr>
        <p:spPr bwMode="auto">
          <a:xfrm>
            <a:off x="6677439" y="3615819"/>
            <a:ext cx="2590800" cy="0"/>
          </a:xfrm>
          <a:prstGeom prst="line">
            <a:avLst/>
          </a:prstGeom>
          <a:noFill/>
          <a:ln w="57150">
            <a:solidFill>
              <a:schemeClr val="tx1"/>
            </a:solidFill>
            <a:miter lim="800000"/>
            <a:headEnd type="triangle" w="med" len="med"/>
            <a:tailEnd type="triangle" w="med" len="med"/>
          </a:ln>
          <a:extLst>
            <a:ext uri="{909E8E84-426E-40DD-AFC4-6F175D3DCCD1}">
              <a14:hiddenFill xmlns:a14="http://schemas.microsoft.com/office/drawing/2010/main">
                <a:noFill/>
              </a14:hiddenFill>
            </a:ext>
          </a:extLst>
        </p:spPr>
        <p:txBody>
          <a:bodyPr wrap="none" rtlCol="0"/>
          <a:lstStyle/>
          <a:p>
            <a:pPr rtl="0"/>
            <a:endParaRPr lang="en-US"/>
          </a:p>
        </p:txBody>
      </p:sp>
      <p:sp>
        <p:nvSpPr>
          <p:cNvPr id="13" name="Text Box 9">
            <a:extLst>
              <a:ext uri="{FF2B5EF4-FFF2-40B4-BE49-F238E27FC236}">
                <a16:creationId xmlns:a16="http://schemas.microsoft.com/office/drawing/2014/main" id="{D1FB3CEA-A83C-42CA-9BC1-CB9FC756293E}"/>
              </a:ext>
            </a:extLst>
          </p:cNvPr>
          <p:cNvSpPr txBox="1">
            <a:spLocks noChangeArrowheads="1"/>
          </p:cNvSpPr>
          <p:nvPr/>
        </p:nvSpPr>
        <p:spPr bwMode="auto">
          <a:xfrm>
            <a:off x="7363239" y="3006219"/>
            <a:ext cx="1219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a:spcBef>
                <a:spcPct val="50000"/>
              </a:spcBef>
            </a:pPr>
            <a:r>
              <a:rPr lang="es-US" b="1" dirty="0"/>
              <a:t>5 pies</a:t>
            </a:r>
          </a:p>
        </p:txBody>
      </p:sp>
      <p:sp>
        <p:nvSpPr>
          <p:cNvPr id="14" name="Text Box 4">
            <a:extLst>
              <a:ext uri="{FF2B5EF4-FFF2-40B4-BE49-F238E27FC236}">
                <a16:creationId xmlns:a16="http://schemas.microsoft.com/office/drawing/2014/main" id="{E0DD671A-3A8E-4DE0-AB45-D9FC8EE1A878}"/>
              </a:ext>
            </a:extLst>
          </p:cNvPr>
          <p:cNvSpPr txBox="1">
            <a:spLocks noChangeArrowheads="1"/>
          </p:cNvSpPr>
          <p:nvPr/>
        </p:nvSpPr>
        <p:spPr bwMode="auto">
          <a:xfrm>
            <a:off x="5954607" y="4819144"/>
            <a:ext cx="40386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a:spcBef>
                <a:spcPct val="50000"/>
              </a:spcBef>
            </a:pPr>
            <a:r>
              <a:rPr lang="es-US" sz="2000" dirty="0">
                <a:latin typeface="Nunito" panose="00000500000000000000" pitchFamily="2" charset="0"/>
              </a:rPr>
              <a:t>La superficie de una base de estabilizador cuadrada de 5 pies es de 25 pies cuadrados.  </a:t>
            </a:r>
          </a:p>
          <a:p>
            <a:pPr algn="ctr" rtl="0">
              <a:spcBef>
                <a:spcPct val="50000"/>
              </a:spcBef>
            </a:pPr>
            <a:r>
              <a:rPr lang="es-US" sz="2000" dirty="0">
                <a:latin typeface="Nunito" panose="00000500000000000000" pitchFamily="2" charset="0"/>
              </a:rPr>
              <a:t>La presión es de 2000 lb/ft².</a:t>
            </a:r>
          </a:p>
        </p:txBody>
      </p:sp>
    </p:spTree>
    <p:extLst>
      <p:ext uri="{BB962C8B-B14F-4D97-AF65-F5344CB8AC3E}">
        <p14:creationId xmlns:p14="http://schemas.microsoft.com/office/powerpoint/2010/main" val="23134225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Las extensiones de estabilizadores fueron diseñadas para suelos en buenas condiciones. </a:t>
            </a:r>
          </a:p>
          <a:p>
            <a:pPr marL="365125" indent="-255588" rtl="0">
              <a:lnSpc>
                <a:spcPct val="100000"/>
              </a:lnSpc>
              <a:spcBef>
                <a:spcPts val="600"/>
              </a:spcBef>
            </a:pPr>
            <a:r>
              <a:rPr lang="es-US" sz="2400"/>
              <a:t>Las condiciones deficientes del suelo reducen la cantidad de carga que puede poner una grúa sobre la extensión del estabilizador.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70000" lnSpcReduction="20000"/>
          </a:bodyPr>
          <a:lstStyle/>
          <a:p>
            <a:pPr rtl="0">
              <a:lnSpc>
                <a:spcPct val="120000"/>
              </a:lnSpc>
              <a:spcBef>
                <a:spcPts val="600"/>
              </a:spcBef>
            </a:pPr>
            <a:r>
              <a:rPr lang="es-US"/>
              <a:t>Extensiones y Bases de Estabilizadores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spTree>
    <p:extLst>
      <p:ext uri="{BB962C8B-B14F-4D97-AF65-F5344CB8AC3E}">
        <p14:creationId xmlns:p14="http://schemas.microsoft.com/office/powerpoint/2010/main" val="13795486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dirty="0"/>
              <a:t>Preparación de la máquina.</a:t>
            </a:r>
          </a:p>
          <a:p>
            <a:pPr marL="365125" indent="-255588" rtl="0">
              <a:lnSpc>
                <a:spcPct val="100000"/>
              </a:lnSpc>
              <a:spcBef>
                <a:spcPts val="600"/>
              </a:spcBef>
            </a:pPr>
            <a:r>
              <a:rPr lang="es-US" sz="2400" dirty="0"/>
              <a:t>Levantar el brazo del suelo sin estabilizadores.</a:t>
            </a:r>
          </a:p>
          <a:p>
            <a:pPr marL="365125" indent="-255588" rtl="0">
              <a:lnSpc>
                <a:spcPct val="100000"/>
              </a:lnSpc>
              <a:spcBef>
                <a:spcPts val="600"/>
              </a:spcBef>
            </a:pPr>
            <a:r>
              <a:rPr lang="es-US" sz="2400" dirty="0"/>
              <a:t>Bajar el brazo al suelo sin estabilizadores.</a:t>
            </a:r>
          </a:p>
          <a:p>
            <a:pPr marL="365125" indent="-255588" rtl="0">
              <a:lnSpc>
                <a:spcPct val="100000"/>
              </a:lnSpc>
              <a:spcBef>
                <a:spcPts val="600"/>
              </a:spcBef>
            </a:pPr>
            <a:r>
              <a:rPr lang="es-US" sz="2400" dirty="0"/>
              <a:t>Cambiar el brazo sin estabilizadores.</a:t>
            </a:r>
          </a:p>
          <a:p>
            <a:pPr marL="365125" indent="-255588" rtl="0">
              <a:lnSpc>
                <a:spcPct val="100000"/>
              </a:lnSpc>
              <a:spcBef>
                <a:spcPts val="600"/>
              </a:spcBef>
            </a:pPr>
            <a:r>
              <a:rPr lang="es-US" sz="2400" dirty="0"/>
              <a:t>Agregar/quitar contrapeso sin estabilizadores.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dirty="0"/>
              <a:t>Uso Inadecuado de Estabilizadores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spTree>
    <p:extLst>
      <p:ext uri="{BB962C8B-B14F-4D97-AF65-F5344CB8AC3E}">
        <p14:creationId xmlns:p14="http://schemas.microsoft.com/office/powerpoint/2010/main" val="24212184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5290930"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b="1">
                <a:solidFill>
                  <a:srgbClr val="FF0000"/>
                </a:solidFill>
              </a:rPr>
              <a:t>Responsabilidad del usuario.</a:t>
            </a:r>
          </a:p>
          <a:p>
            <a:pPr marL="365125" indent="-255588" rtl="0">
              <a:lnSpc>
                <a:spcPct val="100000"/>
              </a:lnSpc>
              <a:spcBef>
                <a:spcPts val="600"/>
              </a:spcBef>
            </a:pPr>
            <a:r>
              <a:rPr lang="es-US" sz="2400"/>
              <a:t>Utilice apuntalamiento de soporte adicional o "bases de estabilizadores". </a:t>
            </a:r>
          </a:p>
          <a:p>
            <a:pPr marL="365125" indent="-255588" rtl="0">
              <a:lnSpc>
                <a:spcPct val="100000"/>
              </a:lnSpc>
              <a:spcBef>
                <a:spcPts val="600"/>
              </a:spcBef>
            </a:pPr>
            <a:r>
              <a:rPr lang="es-US" sz="2400"/>
              <a:t>Las bases de los estabilizadores deben estar niveladas para garantizar que la extensión de los estabilizadores no se deslice, ocasionando el vuelco de la grúa.</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600"/>
              </a:spcBef>
            </a:pPr>
            <a:r>
              <a:rPr lang="es-US"/>
              <a:t>Emplazamiento Inadecuado de los Estabilizadores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5" name="Picture 2" descr="\\BOBSHPELITE\Users\Bob Emmerich\Documents\Safecon pictures\Cranes\Mobile Crane\100_2988.JPG">
            <a:extLst>
              <a:ext uri="{FF2B5EF4-FFF2-40B4-BE49-F238E27FC236}">
                <a16:creationId xmlns:a16="http://schemas.microsoft.com/office/drawing/2014/main" id="{60B155CA-DA5E-496D-ACEF-BC9D1ED13B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756" t="16779" r="23647" b="16779"/>
          <a:stretch>
            <a:fillRect/>
          </a:stretch>
        </p:blipFill>
        <p:spPr bwMode="auto">
          <a:xfrm>
            <a:off x="7694386" y="1439741"/>
            <a:ext cx="3368662" cy="2377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Log Outrigger2">
            <a:extLst>
              <a:ext uri="{FF2B5EF4-FFF2-40B4-BE49-F238E27FC236}">
                <a16:creationId xmlns:a16="http://schemas.microsoft.com/office/drawing/2014/main" id="{F754E85F-DC75-400E-BAEF-B2FE011248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086" t="19215" b="13333"/>
          <a:stretch>
            <a:fillRect/>
          </a:stretch>
        </p:blipFill>
        <p:spPr bwMode="auto">
          <a:xfrm>
            <a:off x="7498298" y="3881846"/>
            <a:ext cx="3760837" cy="230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7">
            <a:extLst>
              <a:ext uri="{FF2B5EF4-FFF2-40B4-BE49-F238E27FC236}">
                <a16:creationId xmlns:a16="http://schemas.microsoft.com/office/drawing/2014/main" id="{ED8ED6C7-27AE-4B13-9D6B-DED7D41A4B61}"/>
              </a:ext>
            </a:extLst>
          </p:cNvPr>
          <p:cNvSpPr>
            <a:spLocks noChangeArrowheads="1"/>
          </p:cNvSpPr>
          <p:nvPr/>
        </p:nvSpPr>
        <p:spPr bwMode="auto">
          <a:xfrm>
            <a:off x="7783286" y="2318657"/>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rtlCol="0" anchor="ctr"/>
          <a:lstStyle/>
          <a:p>
            <a:pPr rtl="0"/>
            <a:endParaRPr lang="en-US"/>
          </a:p>
        </p:txBody>
      </p:sp>
      <p:sp>
        <p:nvSpPr>
          <p:cNvPr id="8" name="AutoShape 7">
            <a:extLst>
              <a:ext uri="{FF2B5EF4-FFF2-40B4-BE49-F238E27FC236}">
                <a16:creationId xmlns:a16="http://schemas.microsoft.com/office/drawing/2014/main" id="{CA4100C4-891D-4B9A-A3D9-8DCF32CDF7B5}"/>
              </a:ext>
            </a:extLst>
          </p:cNvPr>
          <p:cNvSpPr>
            <a:spLocks noChangeArrowheads="1"/>
          </p:cNvSpPr>
          <p:nvPr/>
        </p:nvSpPr>
        <p:spPr bwMode="auto">
          <a:xfrm>
            <a:off x="8575766" y="4565469"/>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rtlCol="0" anchor="ctr"/>
          <a:lstStyle/>
          <a:p>
            <a:pPr rtl="0"/>
            <a:endParaRPr lang="en-US"/>
          </a:p>
        </p:txBody>
      </p:sp>
      <p:sp>
        <p:nvSpPr>
          <p:cNvPr id="9" name="Content Placeholder 2">
            <a:extLst>
              <a:ext uri="{FF2B5EF4-FFF2-40B4-BE49-F238E27FC236}">
                <a16:creationId xmlns:a16="http://schemas.microsoft.com/office/drawing/2014/main" id="{A96DD7BB-1CED-49C8-BAB7-CA3177F89580}"/>
              </a:ext>
            </a:extLst>
          </p:cNvPr>
          <p:cNvSpPr txBox="1">
            <a:spLocks/>
          </p:cNvSpPr>
          <p:nvPr/>
        </p:nvSpPr>
        <p:spPr>
          <a:xfrm>
            <a:off x="8654816" y="3614057"/>
            <a:ext cx="1447800" cy="409303"/>
          </a:xfrm>
          <a:prstGeom prst="rect">
            <a:avLst/>
          </a:prstGeom>
          <a:solidFill>
            <a:schemeClr val="bg1"/>
          </a:solidFill>
        </p:spPr>
        <p:txBody>
          <a:bodyPr rtlCol="0"/>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Font typeface="Arial" panose="020B0604020202020204" pitchFamily="34" charset="0"/>
              <a:buNone/>
            </a:pPr>
            <a:r>
              <a:rPr lang="es-US" b="1">
                <a:solidFill>
                  <a:srgbClr val="FF0000"/>
                </a:solidFill>
              </a:rPr>
              <a:t>¡NO!</a:t>
            </a:r>
          </a:p>
        </p:txBody>
      </p:sp>
    </p:spTree>
    <p:extLst>
      <p:ext uri="{BB962C8B-B14F-4D97-AF65-F5344CB8AC3E}">
        <p14:creationId xmlns:p14="http://schemas.microsoft.com/office/powerpoint/2010/main" val="3888665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4500"/>
                            </p:stCondLst>
                            <p:childTnLst>
                              <p:par>
                                <p:cTn id="10" presetID="23" presetClass="entr" presetSubtype="32" fill="hold" grpId="0" nodeType="afterEffect">
                                  <p:stCondLst>
                                    <p:cond delay="40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70000" lnSpcReduction="20000"/>
          </a:bodyPr>
          <a:lstStyle/>
          <a:p>
            <a:pPr rtl="0">
              <a:lnSpc>
                <a:spcPct val="120000"/>
              </a:lnSpc>
              <a:spcBef>
                <a:spcPts val="600"/>
              </a:spcBef>
            </a:pPr>
            <a:r>
              <a:rPr lang="es-US"/>
              <a:t>Soporte Inadecuado de los Estabilizadores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12" name="Picture 6" descr="cribbing_10">
            <a:extLst>
              <a:ext uri="{FF2B5EF4-FFF2-40B4-BE49-F238E27FC236}">
                <a16:creationId xmlns:a16="http://schemas.microsoft.com/office/drawing/2014/main" id="{DDEF9D4E-BAAE-4EEE-B143-9167346634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900" y="1500053"/>
            <a:ext cx="4254500" cy="289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Crane unstable 2e">
            <a:extLst>
              <a:ext uri="{FF2B5EF4-FFF2-40B4-BE49-F238E27FC236}">
                <a16:creationId xmlns:a16="http://schemas.microsoft.com/office/drawing/2014/main" id="{07D1AE43-DA1F-4391-BB4A-D609D6FBE5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9400" y="1905370"/>
            <a:ext cx="53848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AutoShape 7">
            <a:extLst>
              <a:ext uri="{FF2B5EF4-FFF2-40B4-BE49-F238E27FC236}">
                <a16:creationId xmlns:a16="http://schemas.microsoft.com/office/drawing/2014/main" id="{CABE41C4-D4B6-48B8-8352-9BD0571BC6ED}"/>
              </a:ext>
            </a:extLst>
          </p:cNvPr>
          <p:cNvSpPr>
            <a:spLocks noChangeArrowheads="1"/>
          </p:cNvSpPr>
          <p:nvPr/>
        </p:nvSpPr>
        <p:spPr bwMode="auto">
          <a:xfrm>
            <a:off x="4183063" y="2542902"/>
            <a:ext cx="2209800" cy="21336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rtlCol="0" anchor="ctr"/>
          <a:lstStyle/>
          <a:p>
            <a:pPr rtl="0"/>
            <a:endParaRPr lang="en-US"/>
          </a:p>
        </p:txBody>
      </p:sp>
      <p:sp>
        <p:nvSpPr>
          <p:cNvPr id="15" name="Text Box 3">
            <a:extLst>
              <a:ext uri="{FF2B5EF4-FFF2-40B4-BE49-F238E27FC236}">
                <a16:creationId xmlns:a16="http://schemas.microsoft.com/office/drawing/2014/main" id="{28EE797D-772C-4286-8606-0616CE0699AC}"/>
              </a:ext>
            </a:extLst>
          </p:cNvPr>
          <p:cNvSpPr txBox="1">
            <a:spLocks noChangeArrowheads="1"/>
          </p:cNvSpPr>
          <p:nvPr/>
        </p:nvSpPr>
        <p:spPr bwMode="auto">
          <a:xfrm>
            <a:off x="7638176" y="5205543"/>
            <a:ext cx="2991724" cy="64633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a:spcBef>
                <a:spcPct val="50000"/>
              </a:spcBef>
            </a:pPr>
            <a:r>
              <a:rPr lang="es-US" b="1" dirty="0">
                <a:solidFill>
                  <a:srgbClr val="FF0000"/>
                </a:solidFill>
              </a:rPr>
              <a:t>Suelo blando, sin apuntalamiento </a:t>
            </a:r>
          </a:p>
        </p:txBody>
      </p:sp>
    </p:spTree>
    <p:extLst>
      <p:ext uri="{BB962C8B-B14F-4D97-AF65-F5344CB8AC3E}">
        <p14:creationId xmlns:p14="http://schemas.microsoft.com/office/powerpoint/2010/main" val="371394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strVal val="4*#ppt_w"/>
                                          </p:val>
                                        </p:tav>
                                        <p:tav tm="100000">
                                          <p:val>
                                            <p:strVal val="#ppt_w"/>
                                          </p:val>
                                        </p:tav>
                                      </p:tavLst>
                                    </p:anim>
                                    <p:anim calcmode="lin" valueType="num">
                                      <p:cBhvr>
                                        <p:cTn id="8" dur="500" fill="hold"/>
                                        <p:tgtEl>
                                          <p:spTgt spid="1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a:bodyPr>
          <a:lstStyle/>
          <a:p>
            <a:pPr marL="0" indent="0" rtl="0">
              <a:lnSpc>
                <a:spcPct val="100000"/>
              </a:lnSpc>
              <a:spcBef>
                <a:spcPts val="600"/>
              </a:spcBef>
              <a:buNone/>
            </a:pPr>
            <a:r>
              <a:rPr lang="es-US" sz="2400" b="1"/>
              <a:t>Aprender sobre:</a:t>
            </a:r>
          </a:p>
          <a:p>
            <a:pPr rtl="0">
              <a:lnSpc>
                <a:spcPct val="100000"/>
              </a:lnSpc>
              <a:spcBef>
                <a:spcPts val="600"/>
              </a:spcBef>
            </a:pPr>
            <a:r>
              <a:rPr lang="es-US" sz="2400"/>
              <a:t>Las condiciones del tiempo que afectan las operaciones con grúas.</a:t>
            </a:r>
          </a:p>
          <a:p>
            <a:pPr rtl="0">
              <a:lnSpc>
                <a:spcPct val="100000"/>
              </a:lnSpc>
              <a:spcBef>
                <a:spcPts val="600"/>
              </a:spcBef>
            </a:pPr>
            <a:r>
              <a:rPr lang="es-US" sz="2400"/>
              <a:t>Condiciones y peligros del suelo.</a:t>
            </a:r>
          </a:p>
          <a:p>
            <a:pPr rtl="0">
              <a:lnSpc>
                <a:spcPct val="100000"/>
              </a:lnSpc>
              <a:spcBef>
                <a:spcPts val="600"/>
              </a:spcBef>
            </a:pPr>
            <a:r>
              <a:rPr lang="es-US" sz="2400"/>
              <a:t>Montaje de la grúa.</a:t>
            </a:r>
          </a:p>
          <a:p>
            <a:pPr rtl="0">
              <a:lnSpc>
                <a:spcPct val="100000"/>
              </a:lnSpc>
              <a:spcBef>
                <a:spcPts val="600"/>
              </a:spcBef>
            </a:pPr>
            <a:r>
              <a:rPr lang="es-US" sz="2400"/>
              <a:t>Protección del radio de recorrido.</a:t>
            </a:r>
          </a:p>
          <a:p>
            <a:pPr rtl="0">
              <a:lnSpc>
                <a:spcPct val="100000"/>
              </a:lnSpc>
              <a:spcBef>
                <a:spcPts val="600"/>
              </a:spcBef>
            </a:pPr>
            <a:r>
              <a:rPr lang="es-US" sz="2400"/>
              <a:t>Peligros de las líneas eléctricas.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lstStyle/>
          <a:p>
            <a:pPr rtl="0"/>
            <a:r>
              <a:rPr lang="es-US"/>
              <a:t>Objetivos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spTree>
    <p:extLst>
      <p:ext uri="{BB962C8B-B14F-4D97-AF65-F5344CB8AC3E}">
        <p14:creationId xmlns:p14="http://schemas.microsoft.com/office/powerpoint/2010/main" val="1864402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70000" lnSpcReduction="20000"/>
          </a:bodyPr>
          <a:lstStyle/>
          <a:p>
            <a:pPr rtl="0">
              <a:lnSpc>
                <a:spcPct val="120000"/>
              </a:lnSpc>
              <a:spcBef>
                <a:spcPts val="600"/>
              </a:spcBef>
            </a:pPr>
            <a:r>
              <a:rPr lang="es-US"/>
              <a:t>Soporte Adecuado de los Estabilizadores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graphicFrame>
        <p:nvGraphicFramePr>
          <p:cNvPr id="7" name="Object 4">
            <a:extLst>
              <a:ext uri="{FF2B5EF4-FFF2-40B4-BE49-F238E27FC236}">
                <a16:creationId xmlns:a16="http://schemas.microsoft.com/office/drawing/2014/main" id="{5D446459-5687-4B99-A36F-59372E5D00C8}"/>
              </a:ext>
            </a:extLst>
          </p:cNvPr>
          <p:cNvGraphicFramePr>
            <a:graphicFrameLocks noGrp="1" noChangeAspect="1"/>
          </p:cNvGraphicFramePr>
          <p:nvPr>
            <p:extLst>
              <p:ext uri="{D42A27DB-BD31-4B8C-83A1-F6EECF244321}">
                <p14:modId xmlns:p14="http://schemas.microsoft.com/office/powerpoint/2010/main" val="1056093216"/>
              </p:ext>
            </p:extLst>
          </p:nvPr>
        </p:nvGraphicFramePr>
        <p:xfrm>
          <a:off x="873034" y="1547645"/>
          <a:ext cx="4606875" cy="3941064"/>
        </p:xfrm>
        <a:graphic>
          <a:graphicData uri="http://schemas.openxmlformats.org/presentationml/2006/ole">
            <mc:AlternateContent xmlns:mc="http://schemas.openxmlformats.org/markup-compatibility/2006">
              <mc:Choice xmlns:v="urn:schemas-microsoft-com:vml" Requires="v">
                <p:oleObj spid="_x0000_s1026" r:id="rId3" imgW="5544324" imgH="4742857" progId="">
                  <p:embed/>
                </p:oleObj>
              </mc:Choice>
              <mc:Fallback>
                <p:oleObj r:id="rId3" imgW="5544324" imgH="4742857" progId="">
                  <p:embed/>
                  <p:pic>
                    <p:nvPicPr>
                      <p:cNvPr id="7" name="Object 4">
                        <a:extLst>
                          <a:ext uri="{FF2B5EF4-FFF2-40B4-BE49-F238E27FC236}">
                            <a16:creationId xmlns:a16="http://schemas.microsoft.com/office/drawing/2014/main" id="{5D446459-5687-4B99-A36F-59372E5D00C8}"/>
                          </a:ext>
                        </a:extLst>
                      </p:cNvPr>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3034" y="1547645"/>
                        <a:ext cx="4606875" cy="3941064"/>
                      </a:xfrm>
                      <a:prstGeom prst="rect">
                        <a:avLst/>
                      </a:prstGeom>
                      <a:noFill/>
                      <a:ln>
                        <a:noFill/>
                      </a:ln>
                    </p:spPr>
                  </p:pic>
                </p:oleObj>
              </mc:Fallback>
            </mc:AlternateContent>
          </a:graphicData>
        </a:graphic>
      </p:graphicFrame>
      <p:pic>
        <p:nvPicPr>
          <p:cNvPr id="8" name="Picture 7" descr="24">
            <a:extLst>
              <a:ext uri="{FF2B5EF4-FFF2-40B4-BE49-F238E27FC236}">
                <a16:creationId xmlns:a16="http://schemas.microsoft.com/office/drawing/2014/main" id="{952E076D-9983-4343-A716-A68EB22ACEE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95110" y="1547645"/>
            <a:ext cx="5823856" cy="393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pic>
      <p:sp>
        <p:nvSpPr>
          <p:cNvPr id="6" name="TextBox 5">
            <a:extLst>
              <a:ext uri="{FF2B5EF4-FFF2-40B4-BE49-F238E27FC236}">
                <a16:creationId xmlns:a16="http://schemas.microsoft.com/office/drawing/2014/main" id="{93E25524-BF8C-43FD-9079-BA9399FE5A04}"/>
              </a:ext>
            </a:extLst>
          </p:cNvPr>
          <p:cNvSpPr txBox="1"/>
          <p:nvPr/>
        </p:nvSpPr>
        <p:spPr>
          <a:xfrm>
            <a:off x="873034" y="5600045"/>
            <a:ext cx="10445932" cy="646331"/>
          </a:xfrm>
          <a:prstGeom prst="rect">
            <a:avLst/>
          </a:prstGeom>
          <a:noFill/>
        </p:spPr>
        <p:txBody>
          <a:bodyPr wrap="square" rtlCol="0">
            <a:spAutoFit/>
          </a:bodyPr>
          <a:lstStyle/>
          <a:p>
            <a:pPr rtl="0"/>
            <a:r>
              <a:rPr lang="es-US" b="1" dirty="0">
                <a:latin typeface="Nunito" panose="00000500000000000000" pitchFamily="2" charset="0"/>
              </a:rPr>
              <a:t>Cobertura completa del suelo y distribución del peso de los estabilizadores sobre las bases de los estabilizadores</a:t>
            </a:r>
          </a:p>
        </p:txBody>
      </p:sp>
    </p:spTree>
    <p:extLst>
      <p:ext uri="{BB962C8B-B14F-4D97-AF65-F5344CB8AC3E}">
        <p14:creationId xmlns:p14="http://schemas.microsoft.com/office/powerpoint/2010/main" val="5372023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70000" lnSpcReduction="20000"/>
          </a:bodyPr>
          <a:lstStyle/>
          <a:p>
            <a:pPr rtl="0">
              <a:lnSpc>
                <a:spcPct val="120000"/>
              </a:lnSpc>
              <a:spcBef>
                <a:spcPts val="600"/>
              </a:spcBef>
            </a:pPr>
            <a:r>
              <a:rPr lang="es-US"/>
              <a:t>Soporte en el Suelo para Grúas de Oruga</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6" name="Picture 5">
            <a:extLst>
              <a:ext uri="{FF2B5EF4-FFF2-40B4-BE49-F238E27FC236}">
                <a16:creationId xmlns:a16="http://schemas.microsoft.com/office/drawing/2014/main" id="{E232F448-8778-49ED-A811-314D2A7369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2157" y="1375515"/>
            <a:ext cx="3468582" cy="4854558"/>
          </a:xfrm>
          <a:prstGeom prst="rect">
            <a:avLst/>
          </a:prstGeom>
        </p:spPr>
      </p:pic>
      <p:pic>
        <p:nvPicPr>
          <p:cNvPr id="9" name="Picture 8">
            <a:extLst>
              <a:ext uri="{FF2B5EF4-FFF2-40B4-BE49-F238E27FC236}">
                <a16:creationId xmlns:a16="http://schemas.microsoft.com/office/drawing/2014/main" id="{F50ABDB0-AFFA-4E3B-A517-9E2A1A0F57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7844" y="1327281"/>
            <a:ext cx="3503494" cy="4855464"/>
          </a:xfrm>
          <a:prstGeom prst="rect">
            <a:avLst/>
          </a:prstGeom>
        </p:spPr>
      </p:pic>
    </p:spTree>
    <p:extLst>
      <p:ext uri="{BB962C8B-B14F-4D97-AF65-F5344CB8AC3E}">
        <p14:creationId xmlns:p14="http://schemas.microsoft.com/office/powerpoint/2010/main" val="10388145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6">
            <a:extLst>
              <a:ext uri="{FF2B5EF4-FFF2-40B4-BE49-F238E27FC236}">
                <a16:creationId xmlns:a16="http://schemas.microsoft.com/office/drawing/2014/main" id="{BF698A8E-65FB-4FD1-89F8-716DA550017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735944" y="3022434"/>
            <a:ext cx="6689437" cy="2886538"/>
          </a:xfrm>
          <a:prstGeom prst="rect">
            <a:avLst/>
          </a:prstGeom>
        </p:spPr>
      </p:pic>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lnSpc>
                <a:spcPct val="120000"/>
              </a:lnSpc>
              <a:spcBef>
                <a:spcPts val="600"/>
              </a:spcBef>
            </a:pPr>
            <a:r>
              <a:rPr lang="es-US"/>
              <a:t>Superficies de Soporte del Suelo</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7" name="Picture 19" descr="CNV00000057">
            <a:extLst>
              <a:ext uri="{FF2B5EF4-FFF2-40B4-BE49-F238E27FC236}">
                <a16:creationId xmlns:a16="http://schemas.microsoft.com/office/drawing/2014/main" id="{EC59B5D6-9EEB-4943-A9E4-DD9AA1A926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445" b="11172"/>
          <a:stretch>
            <a:fillRect/>
          </a:stretch>
        </p:blipFill>
        <p:spPr bwMode="auto">
          <a:xfrm>
            <a:off x="665922" y="1542010"/>
            <a:ext cx="4913312" cy="3085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F39628C-3653-466E-BE37-9B832997B9A4}"/>
              </a:ext>
            </a:extLst>
          </p:cNvPr>
          <p:cNvSpPr txBox="1"/>
          <p:nvPr/>
        </p:nvSpPr>
        <p:spPr>
          <a:xfrm>
            <a:off x="954088" y="4854325"/>
            <a:ext cx="3654395" cy="1200329"/>
          </a:xfrm>
          <a:prstGeom prst="rect">
            <a:avLst/>
          </a:prstGeom>
          <a:noFill/>
        </p:spPr>
        <p:txBody>
          <a:bodyPr wrap="square" rtlCol="0">
            <a:spAutoFit/>
          </a:bodyPr>
          <a:lstStyle/>
          <a:p>
            <a:pPr rtl="0"/>
            <a:r>
              <a:rPr lang="es-US" b="1" dirty="0">
                <a:latin typeface="Nunito" panose="00000500000000000000" pitchFamily="2" charset="0"/>
              </a:rPr>
              <a:t>Cobertura completa del suelo y distribución del peso </a:t>
            </a:r>
          </a:p>
          <a:p>
            <a:pPr rtl="0"/>
            <a:r>
              <a:rPr lang="es-US" b="1" dirty="0">
                <a:latin typeface="Nunito" panose="00000500000000000000" pitchFamily="2" charset="0"/>
              </a:rPr>
              <a:t>de los estabilizadores sobre las bases de los estabilizadores</a:t>
            </a:r>
          </a:p>
        </p:txBody>
      </p:sp>
    </p:spTree>
    <p:extLst>
      <p:ext uri="{BB962C8B-B14F-4D97-AF65-F5344CB8AC3E}">
        <p14:creationId xmlns:p14="http://schemas.microsoft.com/office/powerpoint/2010/main" val="7632470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375515"/>
            <a:ext cx="5495315"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b="1"/>
              <a:t>Nivelación adecuada </a:t>
            </a:r>
          </a:p>
          <a:p>
            <a:pPr marL="1222375" lvl="2" indent="-255588" rtl="0">
              <a:lnSpc>
                <a:spcPct val="100000"/>
              </a:lnSpc>
              <a:spcBef>
                <a:spcPts val="600"/>
              </a:spcBef>
            </a:pPr>
            <a:r>
              <a:rPr lang="es-US" sz="2400"/>
              <a:t>El nivel previsto es poco preciso.</a:t>
            </a:r>
          </a:p>
          <a:p>
            <a:pPr marL="1222375" lvl="2" indent="-255588" rtl="0">
              <a:lnSpc>
                <a:spcPct val="100000"/>
              </a:lnSpc>
              <a:spcBef>
                <a:spcPts val="600"/>
              </a:spcBef>
            </a:pPr>
            <a:r>
              <a:rPr lang="es-US" sz="2400"/>
              <a:t>Métodos precisos para nivelar.</a:t>
            </a:r>
          </a:p>
          <a:p>
            <a:pPr marL="1679575" lvl="3" indent="-255588" rtl="0">
              <a:lnSpc>
                <a:spcPct val="100000"/>
              </a:lnSpc>
              <a:spcBef>
                <a:spcPts val="600"/>
              </a:spcBef>
            </a:pPr>
            <a:r>
              <a:rPr lang="es-US" sz="2400"/>
              <a:t> Nivel de carpintero.</a:t>
            </a:r>
          </a:p>
          <a:p>
            <a:pPr marL="1679575" lvl="3" indent="-255588" rtl="0">
              <a:lnSpc>
                <a:spcPct val="100000"/>
              </a:lnSpc>
              <a:spcBef>
                <a:spcPts val="600"/>
              </a:spcBef>
            </a:pPr>
            <a:r>
              <a:rPr lang="es-US" sz="2400"/>
              <a:t> Bola usada como plomada.</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a:t>Emplazamiento de la Grúa</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10" name="Picture 2061" descr="level_bble">
            <a:extLst>
              <a:ext uri="{FF2B5EF4-FFF2-40B4-BE49-F238E27FC236}">
                <a16:creationId xmlns:a16="http://schemas.microsoft.com/office/drawing/2014/main" id="{85A8CB66-6C40-4182-BDA5-678641FCA8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384" y="2022935"/>
            <a:ext cx="2201862"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059" descr="level_bubble">
            <a:extLst>
              <a:ext uri="{FF2B5EF4-FFF2-40B4-BE49-F238E27FC236}">
                <a16:creationId xmlns:a16="http://schemas.microsoft.com/office/drawing/2014/main" id="{2AFC604F-AFCB-4AD3-A497-160C1E4312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4249" y="3991699"/>
            <a:ext cx="2233613"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062" descr="not-level">
            <a:extLst>
              <a:ext uri="{FF2B5EF4-FFF2-40B4-BE49-F238E27FC236}">
                <a16:creationId xmlns:a16="http://schemas.microsoft.com/office/drawing/2014/main" id="{FC8231B9-01F4-4A62-8A5E-28FEF5EE15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35089" y="1607379"/>
            <a:ext cx="2451841" cy="441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2054">
            <a:extLst>
              <a:ext uri="{FF2B5EF4-FFF2-40B4-BE49-F238E27FC236}">
                <a16:creationId xmlns:a16="http://schemas.microsoft.com/office/drawing/2014/main" id="{78965A73-9078-45C4-A5AC-8D93521E630A}"/>
              </a:ext>
            </a:extLst>
          </p:cNvPr>
          <p:cNvSpPr>
            <a:spLocks noChangeArrowheads="1"/>
          </p:cNvSpPr>
          <p:nvPr/>
        </p:nvSpPr>
        <p:spPr bwMode="auto">
          <a:xfrm>
            <a:off x="10448257" y="2617469"/>
            <a:ext cx="720904"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rtlCol="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rtl="0"/>
            <a:r>
              <a:rPr lang="es-US">
                <a:solidFill>
                  <a:schemeClr val="tx2"/>
                </a:solidFill>
                <a:latin typeface="Verdana" pitchFamily="34" charset="0"/>
                <a:ea typeface="ＭＳ Ｐゴシック" pitchFamily="34" charset="-128"/>
              </a:rPr>
              <a:t>No </a:t>
            </a:r>
          </a:p>
          <a:p>
            <a:pPr rtl="0"/>
            <a:r>
              <a:rPr lang="es-US">
                <a:solidFill>
                  <a:schemeClr val="tx2"/>
                </a:solidFill>
                <a:latin typeface="Verdana" pitchFamily="34" charset="0"/>
                <a:ea typeface="ＭＳ Ｐゴシック" pitchFamily="34" charset="-128"/>
              </a:rPr>
              <a:t>nivelada</a:t>
            </a:r>
          </a:p>
        </p:txBody>
      </p:sp>
      <p:sp>
        <p:nvSpPr>
          <p:cNvPr id="14" name="AutoShape 7">
            <a:extLst>
              <a:ext uri="{FF2B5EF4-FFF2-40B4-BE49-F238E27FC236}">
                <a16:creationId xmlns:a16="http://schemas.microsoft.com/office/drawing/2014/main" id="{F34735E9-FBD4-45BE-906F-01B6218FBC2F}"/>
              </a:ext>
            </a:extLst>
          </p:cNvPr>
          <p:cNvSpPr>
            <a:spLocks noChangeArrowheads="1"/>
          </p:cNvSpPr>
          <p:nvPr/>
        </p:nvSpPr>
        <p:spPr bwMode="auto">
          <a:xfrm>
            <a:off x="9513309" y="3991699"/>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rtlCol="0" anchor="ctr"/>
          <a:lstStyle/>
          <a:p>
            <a:pPr rtl="0"/>
            <a:endParaRPr lang="en-US"/>
          </a:p>
        </p:txBody>
      </p:sp>
    </p:spTree>
    <p:extLst>
      <p:ext uri="{BB962C8B-B14F-4D97-AF65-F5344CB8AC3E}">
        <p14:creationId xmlns:p14="http://schemas.microsoft.com/office/powerpoint/2010/main" val="2411195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strVal val="4*#ppt_w"/>
                                          </p:val>
                                        </p:tav>
                                        <p:tav tm="100000">
                                          <p:val>
                                            <p:strVal val="#ppt_w"/>
                                          </p:val>
                                        </p:tav>
                                      </p:tavLst>
                                    </p:anim>
                                    <p:anim calcmode="lin" valueType="num">
                                      <p:cBhvr>
                                        <p:cTn id="8" dur="500" fill="hold"/>
                                        <p:tgtEl>
                                          <p:spTgt spid="1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5290930"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Las grúas deben estar niveladas con una tolerancia de un grado. </a:t>
            </a:r>
          </a:p>
          <a:p>
            <a:pPr marL="365125" indent="-255588" rtl="0">
              <a:lnSpc>
                <a:spcPct val="100000"/>
              </a:lnSpc>
              <a:spcBef>
                <a:spcPts val="600"/>
              </a:spcBef>
            </a:pPr>
            <a:r>
              <a:rPr lang="es-US" sz="2400"/>
              <a:t>Pasado este punto, la grúa puede perder el 20 % o más de su capacidad nominal. </a:t>
            </a:r>
          </a:p>
          <a:p>
            <a:pPr marL="365125" indent="-255588" rtl="0">
              <a:lnSpc>
                <a:spcPct val="100000"/>
              </a:lnSpc>
              <a:spcBef>
                <a:spcPts val="600"/>
              </a:spcBef>
            </a:pPr>
            <a:r>
              <a:rPr lang="es-US" sz="2400"/>
              <a:t>Es posible que la grúa se vuelque o falle el brazo.</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a:t>Nivelación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5" name="Picture 4">
            <a:extLst>
              <a:ext uri="{FF2B5EF4-FFF2-40B4-BE49-F238E27FC236}">
                <a16:creationId xmlns:a16="http://schemas.microsoft.com/office/drawing/2014/main" id="{36A63CDE-F632-4524-BECC-5CFC1E044E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9371" y="635008"/>
            <a:ext cx="2081213" cy="541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a:extLst>
              <a:ext uri="{FF2B5EF4-FFF2-40B4-BE49-F238E27FC236}">
                <a16:creationId xmlns:a16="http://schemas.microsoft.com/office/drawing/2014/main" id="{BA9E06E4-B400-48E5-A896-63CC80697E0F}"/>
              </a:ext>
            </a:extLst>
          </p:cNvPr>
          <p:cNvSpPr txBox="1">
            <a:spLocks noChangeArrowheads="1"/>
          </p:cNvSpPr>
          <p:nvPr/>
        </p:nvSpPr>
        <p:spPr bwMode="auto">
          <a:xfrm>
            <a:off x="8474369" y="2921008"/>
            <a:ext cx="162757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rtl="0">
              <a:spcBef>
                <a:spcPct val="50000"/>
              </a:spcBef>
            </a:pPr>
            <a:r>
              <a:rPr lang="es-US" b="1" dirty="0"/>
              <a:t>Carga lateral al brazo</a:t>
            </a:r>
          </a:p>
        </p:txBody>
      </p:sp>
      <p:sp>
        <p:nvSpPr>
          <p:cNvPr id="7" name="Line 6">
            <a:extLst>
              <a:ext uri="{FF2B5EF4-FFF2-40B4-BE49-F238E27FC236}">
                <a16:creationId xmlns:a16="http://schemas.microsoft.com/office/drawing/2014/main" id="{1EA67279-377D-47CD-A4E2-21070C9C3793}"/>
              </a:ext>
            </a:extLst>
          </p:cNvPr>
          <p:cNvSpPr>
            <a:spLocks noChangeShapeType="1"/>
          </p:cNvSpPr>
          <p:nvPr/>
        </p:nvSpPr>
        <p:spPr bwMode="auto">
          <a:xfrm flipH="1" flipV="1">
            <a:off x="7636170" y="3225807"/>
            <a:ext cx="838200" cy="304800"/>
          </a:xfrm>
          <a:prstGeom prst="line">
            <a:avLst/>
          </a:prstGeom>
          <a:noFill/>
          <a:ln w="57150">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rtlCol="0"/>
          <a:lstStyle/>
          <a:p>
            <a:pPr rtl="0"/>
            <a:endParaRPr lang="en-US"/>
          </a:p>
        </p:txBody>
      </p:sp>
    </p:spTree>
    <p:extLst>
      <p:ext uri="{BB962C8B-B14F-4D97-AF65-F5344CB8AC3E}">
        <p14:creationId xmlns:p14="http://schemas.microsoft.com/office/powerpoint/2010/main" val="31290128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5290930"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dirty="0"/>
              <a:t>Director de montaje/desmontaje (A/D)</a:t>
            </a:r>
          </a:p>
          <a:p>
            <a:pPr marL="685783" lvl="1" indent="-228594" defTabSz="914377" rtl="0">
              <a:spcBef>
                <a:spcPts val="500"/>
              </a:spcBef>
              <a:buFont typeface="Arial" panose="020B0604020202020204" pitchFamily="34" charset="0"/>
              <a:buChar char="•"/>
            </a:pPr>
            <a:r>
              <a:rPr lang="es-US" dirty="0">
                <a:solidFill>
                  <a:prstClr val="black"/>
                </a:solidFill>
                <a:latin typeface="Nunito" panose="00000500000000000000" pitchFamily="2" charset="0"/>
              </a:rPr>
              <a:t>El montaje/desmontaje debe ser supervisado por una persona que cumpla con los criterios de ser competente y calificada, o por una persona competente que sea asistida por una o más personas calificadas.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lnSpc>
                <a:spcPct val="120000"/>
              </a:lnSpc>
              <a:spcBef>
                <a:spcPts val="600"/>
              </a:spcBef>
            </a:pPr>
            <a:r>
              <a:rPr lang="es-US"/>
              <a:t>1926.1404 Montaje/Desmontaje</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8" name="Picture 7" descr="C:\Users\Bob Emmerich\Documents\Safecon pictures\Cranes\Crawler Crane\100_2450.JPG">
            <a:extLst>
              <a:ext uri="{FF2B5EF4-FFF2-40B4-BE49-F238E27FC236}">
                <a16:creationId xmlns:a16="http://schemas.microsoft.com/office/drawing/2014/main" id="{AFDDC27C-5D2C-44A0-BB23-5D1B89908E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425" r="3844"/>
          <a:stretch>
            <a:fillRect/>
          </a:stretch>
        </p:blipFill>
        <p:spPr bwMode="auto">
          <a:xfrm>
            <a:off x="6891130" y="1662572"/>
            <a:ext cx="4495800"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97381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375515"/>
            <a:ext cx="5973101"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dirty="0"/>
              <a:t>Cuando se quitan pasadores (o dispositivos similares), los trabajadores no deben estar debajo del brazo, aguilón u otros componentes, excepto…</a:t>
            </a:r>
          </a:p>
          <a:p>
            <a:pPr marL="365125" indent="-255588" rtl="0">
              <a:lnSpc>
                <a:spcPct val="100000"/>
              </a:lnSpc>
              <a:spcBef>
                <a:spcPts val="600"/>
              </a:spcBef>
            </a:pPr>
            <a:r>
              <a:rPr lang="es-US" sz="2400" dirty="0"/>
              <a:t>Cuando el director de montaje/desmontaje ponga en práctica procedimientos que reduzcan al mínimo el riesgo de movimiento peligroso involuntario y la duración y el grado de la exposición debajo del brazo.</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40000" lnSpcReduction="20000"/>
          </a:bodyPr>
          <a:lstStyle/>
          <a:p>
            <a:pPr rtl="0">
              <a:lnSpc>
                <a:spcPct val="120000"/>
              </a:lnSpc>
              <a:spcBef>
                <a:spcPts val="0"/>
              </a:spcBef>
            </a:pPr>
            <a:r>
              <a:rPr lang="es-US" sz="5000"/>
              <a:t>1926.1404(f)  Trabajar Debajo de un Brazo, Aguilón u Otro </a:t>
            </a:r>
          </a:p>
          <a:p>
            <a:pPr rtl="0">
              <a:lnSpc>
                <a:spcPct val="120000"/>
              </a:lnSpc>
              <a:spcBef>
                <a:spcPts val="0"/>
              </a:spcBef>
            </a:pPr>
            <a:r>
              <a:rPr lang="es-US" sz="5000"/>
              <a:t>Componentes</a:t>
            </a:r>
            <a:endParaRPr lang="en-US" dirty="0"/>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6" name="Picture 7">
            <a:extLst>
              <a:ext uri="{FF2B5EF4-FFF2-40B4-BE49-F238E27FC236}">
                <a16:creationId xmlns:a16="http://schemas.microsoft.com/office/drawing/2014/main" id="{CC1A2E50-CB14-48EA-AD5B-71B23895A1F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7686325" y="1375515"/>
            <a:ext cx="3178060" cy="2424500"/>
          </a:xfrm>
          <a:prstGeom prst="rect">
            <a:avLst/>
          </a:prstGeom>
          <a:noFill/>
          <a:ln>
            <a:solidFill>
              <a:schemeClr val="tx1"/>
            </a:solidFill>
          </a:ln>
          <a:effectLst>
            <a:outerShdw blurRad="292100" dist="139700" dir="2700000" algn="ctr" rotWithShape="0">
              <a:schemeClr val="tx1">
                <a:alpha val="65000"/>
              </a:schemeClr>
            </a:outerShdw>
          </a:effectLst>
        </p:spPr>
      </p:pic>
      <p:pic>
        <p:nvPicPr>
          <p:cNvPr id="7" name="Picture 8">
            <a:extLst>
              <a:ext uri="{FF2B5EF4-FFF2-40B4-BE49-F238E27FC236}">
                <a16:creationId xmlns:a16="http://schemas.microsoft.com/office/drawing/2014/main" id="{75F81DEE-42AF-4157-A7C8-C4244B3C5D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7770148" y="3920350"/>
            <a:ext cx="3010414" cy="2256203"/>
          </a:xfrm>
          <a:prstGeom prst="rect">
            <a:avLst/>
          </a:prstGeom>
          <a:noFill/>
          <a:ln>
            <a:solidFill>
              <a:schemeClr val="tx1"/>
            </a:solidFill>
          </a:ln>
          <a:effectLst>
            <a:outerShdw blurRad="292100" dist="139700" dir="2700000" algn="ctr" rotWithShape="0">
              <a:schemeClr val="tx1">
                <a:alpha val="65000"/>
              </a:schemeClr>
            </a:outerShdw>
          </a:effectLst>
        </p:spPr>
      </p:pic>
      <p:sp>
        <p:nvSpPr>
          <p:cNvPr id="9" name="TextBox 8">
            <a:extLst>
              <a:ext uri="{FF2B5EF4-FFF2-40B4-BE49-F238E27FC236}">
                <a16:creationId xmlns:a16="http://schemas.microsoft.com/office/drawing/2014/main" id="{13555F20-E1B6-44C5-95C6-D5E7074456C1}"/>
              </a:ext>
            </a:extLst>
          </p:cNvPr>
          <p:cNvSpPr txBox="1"/>
          <p:nvPr/>
        </p:nvSpPr>
        <p:spPr>
          <a:xfrm rot="5400000">
            <a:off x="9991177" y="2456513"/>
            <a:ext cx="2377440" cy="215444"/>
          </a:xfrm>
          <a:prstGeom prst="rect">
            <a:avLst/>
          </a:prstGeom>
          <a:noFill/>
        </p:spPr>
        <p:txBody>
          <a:bodyPr wrap="square" rtlCol="0">
            <a:spAutoFit/>
          </a:bodyPr>
          <a:lstStyle/>
          <a:p>
            <a:pPr algn="r" rtl="0"/>
            <a:r>
              <a:rPr lang="es-US" sz="800"/>
              <a:t>Imagen cortesía de eCLOSH. Usada con permiso.</a:t>
            </a:r>
          </a:p>
        </p:txBody>
      </p:sp>
      <p:sp>
        <p:nvSpPr>
          <p:cNvPr id="10" name="TextBox 9">
            <a:extLst>
              <a:ext uri="{FF2B5EF4-FFF2-40B4-BE49-F238E27FC236}">
                <a16:creationId xmlns:a16="http://schemas.microsoft.com/office/drawing/2014/main" id="{81FCF96F-FAD7-4BDF-B4A1-1BB99C90D52B}"/>
              </a:ext>
            </a:extLst>
          </p:cNvPr>
          <p:cNvSpPr txBox="1"/>
          <p:nvPr/>
        </p:nvSpPr>
        <p:spPr>
          <a:xfrm rot="5400000">
            <a:off x="9991177" y="4798766"/>
            <a:ext cx="2377440" cy="215444"/>
          </a:xfrm>
          <a:prstGeom prst="rect">
            <a:avLst/>
          </a:prstGeom>
          <a:noFill/>
        </p:spPr>
        <p:txBody>
          <a:bodyPr wrap="square" rtlCol="0">
            <a:spAutoFit/>
          </a:bodyPr>
          <a:lstStyle/>
          <a:p>
            <a:pPr algn="r" rtl="0"/>
            <a:r>
              <a:rPr lang="es-US" sz="800"/>
              <a:t>Imagen cortesía de eCLOSH. Usada con permiso.</a:t>
            </a:r>
          </a:p>
        </p:txBody>
      </p:sp>
    </p:spTree>
    <p:extLst>
      <p:ext uri="{BB962C8B-B14F-4D97-AF65-F5344CB8AC3E}">
        <p14:creationId xmlns:p14="http://schemas.microsoft.com/office/powerpoint/2010/main" val="28021219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375515"/>
            <a:ext cx="10069407" cy="4650815"/>
          </a:xfrm>
        </p:spPr>
        <p:txBody>
          <a:bodyPr rtlCol="0">
            <a:noAutofit/>
          </a:bodyPr>
          <a:lstStyle/>
          <a:p>
            <a:pPr marL="365125" indent="-255588" rtl="0">
              <a:lnSpc>
                <a:spcPct val="100000"/>
              </a:lnSpc>
              <a:spcBef>
                <a:spcPts val="600"/>
              </a:spcBef>
            </a:pPr>
            <a:r>
              <a:rPr lang="es-US" sz="2400"/>
              <a:t>Antes de comenzar las operaciones de montaje/desmontaje, el director de montaje/desmontaje debe asegurarse de que los miembros de la cuadrilla entiendan:</a:t>
            </a:r>
          </a:p>
          <a:p>
            <a:pPr marL="1222375" lvl="2" indent="-255588" rtl="0">
              <a:lnSpc>
                <a:spcPct val="100000"/>
              </a:lnSpc>
              <a:spcBef>
                <a:spcPts val="600"/>
              </a:spcBef>
            </a:pPr>
            <a:r>
              <a:rPr lang="es-US" sz="2600"/>
              <a:t>sus tareas;</a:t>
            </a:r>
          </a:p>
          <a:p>
            <a:pPr marL="1222375" lvl="2" indent="-255588" rtl="0">
              <a:lnSpc>
                <a:spcPct val="100000"/>
              </a:lnSpc>
              <a:spcBef>
                <a:spcPts val="600"/>
              </a:spcBef>
            </a:pPr>
            <a:r>
              <a:rPr lang="es-US" sz="2600"/>
              <a:t>los peligros asociados con sus tareas;</a:t>
            </a:r>
          </a:p>
          <a:p>
            <a:pPr marL="1222375" lvl="2" indent="-255588" rtl="0">
              <a:lnSpc>
                <a:spcPct val="100000"/>
              </a:lnSpc>
              <a:spcBef>
                <a:spcPts val="600"/>
              </a:spcBef>
            </a:pPr>
            <a:r>
              <a:rPr lang="es-US" sz="2600"/>
              <a:t>las posiciones/ubicaciones peligrosas que deben evitar.</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62500" lnSpcReduction="20000"/>
          </a:bodyPr>
          <a:lstStyle/>
          <a:p>
            <a:pPr rtl="0">
              <a:lnSpc>
                <a:spcPct val="120000"/>
              </a:lnSpc>
              <a:spcBef>
                <a:spcPts val="600"/>
              </a:spcBef>
            </a:pPr>
            <a:r>
              <a:rPr lang="es-US"/>
              <a:t>1926.1404(d)(1) Instrucciones para la Cuadrilla</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spTree>
    <p:extLst>
      <p:ext uri="{BB962C8B-B14F-4D97-AF65-F5344CB8AC3E}">
        <p14:creationId xmlns:p14="http://schemas.microsoft.com/office/powerpoint/2010/main" val="38999019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665922" y="1375515"/>
            <a:ext cx="5868228" cy="4650815"/>
          </a:xfrm>
        </p:spPr>
        <p:txBody>
          <a:bodyPr rtlCol="0">
            <a:noAutofit/>
          </a:bodyPr>
          <a:lstStyle/>
          <a:p>
            <a:pPr marL="365125" indent="-255588" rtl="0">
              <a:lnSpc>
                <a:spcPct val="100000"/>
              </a:lnSpc>
              <a:spcBef>
                <a:spcPts val="600"/>
              </a:spcBef>
            </a:pPr>
            <a:r>
              <a:rPr lang="es-US" sz="2400" dirty="0"/>
              <a:t>El empleador debe:</a:t>
            </a:r>
          </a:p>
          <a:p>
            <a:pPr marL="900113" lvl="2" indent="-255588" rtl="0">
              <a:lnSpc>
                <a:spcPct val="100000"/>
              </a:lnSpc>
              <a:spcBef>
                <a:spcPts val="600"/>
              </a:spcBef>
            </a:pPr>
            <a:r>
              <a:rPr lang="es-US" sz="2400" dirty="0"/>
              <a:t>Capacitar a los empleados para que puedan reconocer las áreas en las que haya peligro de golpes y enganche/aplastamientos a causa de la superestructura giratoria.</a:t>
            </a:r>
          </a:p>
          <a:p>
            <a:pPr marL="900113" lvl="2" indent="-255588" rtl="0">
              <a:lnSpc>
                <a:spcPct val="100000"/>
              </a:lnSpc>
              <a:spcBef>
                <a:spcPts val="600"/>
              </a:spcBef>
            </a:pPr>
            <a:r>
              <a:rPr lang="es-US" sz="2400" dirty="0"/>
              <a:t>Erigir y mantener líneas de control, líneas de advertencia, barandas o barreras similares para marcar los límites de las áreas de peligro.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600"/>
              </a:spcBef>
            </a:pPr>
            <a:r>
              <a:rPr lang="es-US"/>
              <a:t>1926.1424 Control del Área de Trabajo/Radio de Recorrido</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5" name="Picture 4" descr="33">
            <a:extLst>
              <a:ext uri="{FF2B5EF4-FFF2-40B4-BE49-F238E27FC236}">
                <a16:creationId xmlns:a16="http://schemas.microsoft.com/office/drawing/2014/main" id="{8F76EB98-5B0B-4E61-832E-9B5432ED0F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1442" r="22223"/>
          <a:stretch>
            <a:fillRect/>
          </a:stretch>
        </p:blipFill>
        <p:spPr>
          <a:xfrm>
            <a:off x="6779444" y="1371754"/>
            <a:ext cx="3633735" cy="406027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Box 5">
            <a:extLst>
              <a:ext uri="{FF2B5EF4-FFF2-40B4-BE49-F238E27FC236}">
                <a16:creationId xmlns:a16="http://schemas.microsoft.com/office/drawing/2014/main" id="{3DCCB9FD-3993-43DD-99A7-8AE4C14540B7}"/>
              </a:ext>
            </a:extLst>
          </p:cNvPr>
          <p:cNvSpPr txBox="1"/>
          <p:nvPr/>
        </p:nvSpPr>
        <p:spPr>
          <a:xfrm>
            <a:off x="4848225" y="5603746"/>
            <a:ext cx="7419975" cy="646331"/>
          </a:xfrm>
          <a:prstGeom prst="rect">
            <a:avLst/>
          </a:prstGeom>
          <a:noFill/>
        </p:spPr>
        <p:txBody>
          <a:bodyPr wrap="square" rtlCol="0">
            <a:spAutoFit/>
          </a:bodyPr>
          <a:lstStyle/>
          <a:p>
            <a:pPr algn="ctr" rtl="0"/>
            <a:r>
              <a:rPr lang="es-US" b="1" dirty="0">
                <a:latin typeface="Nunito" panose="00000500000000000000" pitchFamily="2" charset="0"/>
              </a:rPr>
              <a:t>Es necesario aislar el radio de recorrido; condición no segura.</a:t>
            </a:r>
          </a:p>
          <a:p>
            <a:pPr algn="ctr" rtl="0"/>
            <a:r>
              <a:rPr lang="es-US" b="1" dirty="0">
                <a:latin typeface="Nunito" panose="00000500000000000000" pitchFamily="2" charset="0"/>
              </a:rPr>
              <a:t>El trabajador NUNCA debe estar en esta posición; acción no segura.</a:t>
            </a:r>
          </a:p>
        </p:txBody>
      </p:sp>
    </p:spTree>
    <p:extLst>
      <p:ext uri="{BB962C8B-B14F-4D97-AF65-F5344CB8AC3E}">
        <p14:creationId xmlns:p14="http://schemas.microsoft.com/office/powerpoint/2010/main" val="23639421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r>
              <a:rPr lang="es-US" sz="2400" b="1"/>
              <a:t>Excepción al radio de recorrido positivo:</a:t>
            </a:r>
            <a:r>
              <a:rPr lang="es-US" sz="2400"/>
              <a:t> cuando no sea factible erigir barreras, las áreas de peligro deben marcarse claramente con una combinación de señales de advertencia y marcas altamente visibles que identifiquen las áreas de peligro.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a:t>Radio de Recorrido (Continuación)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5" name="Picture 5">
            <a:extLst>
              <a:ext uri="{FF2B5EF4-FFF2-40B4-BE49-F238E27FC236}">
                <a16:creationId xmlns:a16="http://schemas.microsoft.com/office/drawing/2014/main" id="{164E90A6-0D1D-4C68-8A98-FD0618DF9C9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3011710" y="3031095"/>
            <a:ext cx="5466773" cy="290785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5414503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9" name="Picture 4" descr="AC Boom Failure">
            <a:extLst>
              <a:ext uri="{FF2B5EF4-FFF2-40B4-BE49-F238E27FC236}">
                <a16:creationId xmlns:a16="http://schemas.microsoft.com/office/drawing/2014/main" id="{FADB9AE2-B5A3-463A-9462-D59B5214B2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6327" b="12926"/>
          <a:stretch>
            <a:fillRect/>
          </a:stretch>
        </p:blipFill>
        <p:spPr>
          <a:xfrm>
            <a:off x="451997" y="172991"/>
            <a:ext cx="3657600" cy="28543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10" descr="AC Truck Crane on end">
            <a:extLst>
              <a:ext uri="{FF2B5EF4-FFF2-40B4-BE49-F238E27FC236}">
                <a16:creationId xmlns:a16="http://schemas.microsoft.com/office/drawing/2014/main" id="{EF50CB25-6330-48E2-98CA-65B51DF812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455646" y="172991"/>
            <a:ext cx="2499005" cy="33320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13" descr="Crane boom over back 003">
            <a:extLst>
              <a:ext uri="{FF2B5EF4-FFF2-40B4-BE49-F238E27FC236}">
                <a16:creationId xmlns:a16="http://schemas.microsoft.com/office/drawing/2014/main" id="{03CC2BBB-B4C6-450B-BF4C-B8C0872907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451996" y="3575052"/>
            <a:ext cx="3947001" cy="250640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 name="Picture 16" descr="IMGP0417">
            <a:extLst>
              <a:ext uri="{FF2B5EF4-FFF2-40B4-BE49-F238E27FC236}">
                <a16:creationId xmlns:a16="http://schemas.microsoft.com/office/drawing/2014/main" id="{45191A78-35C8-4952-8453-4A3BC305DB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6364" t="8835" r="10001"/>
          <a:stretch>
            <a:fillRect/>
          </a:stretch>
        </p:blipFill>
        <p:spPr bwMode="auto">
          <a:xfrm>
            <a:off x="7011299" y="2184659"/>
            <a:ext cx="4728704" cy="3896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97FDC3EA-417A-4D67-8C48-26A973CFDC54}"/>
              </a:ext>
            </a:extLst>
          </p:cNvPr>
          <p:cNvSpPr txBox="1"/>
          <p:nvPr/>
        </p:nvSpPr>
        <p:spPr>
          <a:xfrm>
            <a:off x="775467" y="3116518"/>
            <a:ext cx="3010660" cy="369332"/>
          </a:xfrm>
          <a:prstGeom prst="rect">
            <a:avLst/>
          </a:prstGeom>
          <a:noFill/>
        </p:spPr>
        <p:txBody>
          <a:bodyPr wrap="square" rtlCol="0">
            <a:spAutoFit/>
          </a:bodyPr>
          <a:lstStyle/>
          <a:p>
            <a:pPr algn="ctr" rtl="0"/>
            <a:r>
              <a:rPr lang="es-US" b="1">
                <a:latin typeface="Nunito" panose="00000500000000000000" pitchFamily="2" charset="0"/>
              </a:rPr>
              <a:t>Fallas del brazo de la grúa</a:t>
            </a:r>
          </a:p>
        </p:txBody>
      </p:sp>
      <p:sp>
        <p:nvSpPr>
          <p:cNvPr id="8" name="TextBox 7">
            <a:extLst>
              <a:ext uri="{FF2B5EF4-FFF2-40B4-BE49-F238E27FC236}">
                <a16:creationId xmlns:a16="http://schemas.microsoft.com/office/drawing/2014/main" id="{AD499321-68A2-4976-9179-6B43E9DA23C2}"/>
              </a:ext>
            </a:extLst>
          </p:cNvPr>
          <p:cNvSpPr txBox="1"/>
          <p:nvPr/>
        </p:nvSpPr>
        <p:spPr>
          <a:xfrm>
            <a:off x="6954651" y="302773"/>
            <a:ext cx="2112302" cy="646331"/>
          </a:xfrm>
          <a:prstGeom prst="rect">
            <a:avLst/>
          </a:prstGeom>
          <a:noFill/>
        </p:spPr>
        <p:txBody>
          <a:bodyPr wrap="square" rtlCol="0">
            <a:spAutoFit/>
          </a:bodyPr>
          <a:lstStyle/>
          <a:p>
            <a:pPr algn="ctr" rtl="0"/>
            <a:r>
              <a:rPr lang="es-US" b="1" dirty="0">
                <a:latin typeface="Nunito" panose="00000500000000000000" pitchFamily="2" charset="0"/>
              </a:rPr>
              <a:t>Vuelco de la grúa </a:t>
            </a:r>
          </a:p>
          <a:p>
            <a:pPr algn="ctr" rtl="0"/>
            <a:r>
              <a:rPr lang="es-US" b="1" dirty="0">
                <a:latin typeface="Nunito" panose="00000500000000000000" pitchFamily="2" charset="0"/>
              </a:rPr>
              <a:t>por sobrecarga</a:t>
            </a:r>
          </a:p>
        </p:txBody>
      </p:sp>
      <p:sp>
        <p:nvSpPr>
          <p:cNvPr id="13" name="TextBox 12">
            <a:extLst>
              <a:ext uri="{FF2B5EF4-FFF2-40B4-BE49-F238E27FC236}">
                <a16:creationId xmlns:a16="http://schemas.microsoft.com/office/drawing/2014/main" id="{0E1D35AE-E34A-4326-9536-C60329C0A8F0}"/>
              </a:ext>
            </a:extLst>
          </p:cNvPr>
          <p:cNvSpPr txBox="1"/>
          <p:nvPr/>
        </p:nvSpPr>
        <p:spPr>
          <a:xfrm>
            <a:off x="7870321" y="1796098"/>
            <a:ext cx="3010660" cy="369332"/>
          </a:xfrm>
          <a:prstGeom prst="rect">
            <a:avLst/>
          </a:prstGeom>
          <a:noFill/>
        </p:spPr>
        <p:txBody>
          <a:bodyPr wrap="square" rtlCol="0">
            <a:spAutoFit/>
          </a:bodyPr>
          <a:lstStyle/>
          <a:p>
            <a:pPr algn="ctr" rtl="0"/>
            <a:r>
              <a:rPr lang="es-US" b="1">
                <a:latin typeface="Nunito" panose="00000500000000000000" pitchFamily="2" charset="0"/>
              </a:rPr>
              <a:t>Colapso de grúa torre</a:t>
            </a:r>
          </a:p>
        </p:txBody>
      </p:sp>
    </p:spTree>
    <p:extLst>
      <p:ext uri="{BB962C8B-B14F-4D97-AF65-F5344CB8AC3E}">
        <p14:creationId xmlns:p14="http://schemas.microsoft.com/office/powerpoint/2010/main" val="25217123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lnSpc>
                <a:spcPct val="120000"/>
              </a:lnSpc>
              <a:spcBef>
                <a:spcPts val="600"/>
              </a:spcBef>
            </a:pPr>
            <a:r>
              <a:rPr lang="es-US"/>
              <a:t>Barreras del Radio de Recorrido</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7" name="Picture 4" descr="crane swing barricade">
            <a:extLst>
              <a:ext uri="{FF2B5EF4-FFF2-40B4-BE49-F238E27FC236}">
                <a16:creationId xmlns:a16="http://schemas.microsoft.com/office/drawing/2014/main" id="{D703923A-382B-417A-B02C-E97B9BA476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665922" y="1463650"/>
            <a:ext cx="2743200" cy="22367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16" descr="100_2253">
            <a:extLst>
              <a:ext uri="{FF2B5EF4-FFF2-40B4-BE49-F238E27FC236}">
                <a16:creationId xmlns:a16="http://schemas.microsoft.com/office/drawing/2014/main" id="{18E3811F-CE28-4458-AE1C-3234F74453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222" t="17778" r="22223" b="20000"/>
          <a:stretch>
            <a:fillRect/>
          </a:stretch>
        </p:blipFill>
        <p:spPr>
          <a:xfrm>
            <a:off x="7962602" y="1463650"/>
            <a:ext cx="3657601" cy="225815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17" descr="35">
            <a:extLst>
              <a:ext uri="{FF2B5EF4-FFF2-40B4-BE49-F238E27FC236}">
                <a16:creationId xmlns:a16="http://schemas.microsoft.com/office/drawing/2014/main" id="{BB4EDC37-56C0-4134-B38A-505D99ACE9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15347" b="19231"/>
          <a:stretch>
            <a:fillRect/>
          </a:stretch>
        </p:blipFill>
        <p:spPr>
          <a:xfrm>
            <a:off x="3754543" y="3549758"/>
            <a:ext cx="3657600" cy="23288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20" descr="CNV00000115">
            <a:extLst>
              <a:ext uri="{FF2B5EF4-FFF2-40B4-BE49-F238E27FC236}">
                <a16:creationId xmlns:a16="http://schemas.microsoft.com/office/drawing/2014/main" id="{216C7A4A-00B0-40F7-8323-0058BA2938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570672" y="3875034"/>
            <a:ext cx="293370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2" descr="crane outrigger">
            <a:extLst>
              <a:ext uri="{FF2B5EF4-FFF2-40B4-BE49-F238E27FC236}">
                <a16:creationId xmlns:a16="http://schemas.microsoft.com/office/drawing/2014/main" id="{E38A251E-38A6-44F1-ACDE-11B6FD47D75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37883" t="27875"/>
          <a:stretch>
            <a:fillRect/>
          </a:stretch>
        </p:blipFill>
        <p:spPr bwMode="auto">
          <a:xfrm>
            <a:off x="7662314" y="3893205"/>
            <a:ext cx="2438400" cy="226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83143527-1DBD-448E-A8DE-07859CD6BF98}"/>
              </a:ext>
            </a:extLst>
          </p:cNvPr>
          <p:cNvSpPr txBox="1"/>
          <p:nvPr/>
        </p:nvSpPr>
        <p:spPr>
          <a:xfrm>
            <a:off x="3409122" y="2258877"/>
            <a:ext cx="1878841" cy="923330"/>
          </a:xfrm>
          <a:prstGeom prst="rect">
            <a:avLst/>
          </a:prstGeom>
          <a:noFill/>
        </p:spPr>
        <p:txBody>
          <a:bodyPr wrap="square" rtlCol="0">
            <a:spAutoFit/>
          </a:bodyPr>
          <a:lstStyle/>
          <a:p>
            <a:pPr rtl="0"/>
            <a:r>
              <a:rPr lang="es-US" b="1" dirty="0">
                <a:latin typeface="Nunito" panose="00000500000000000000" pitchFamily="2" charset="0"/>
              </a:rPr>
              <a:t>Tolva articulada en el cuerpo de la grúa</a:t>
            </a:r>
          </a:p>
        </p:txBody>
      </p:sp>
      <p:sp>
        <p:nvSpPr>
          <p:cNvPr id="13" name="TextBox 12">
            <a:extLst>
              <a:ext uri="{FF2B5EF4-FFF2-40B4-BE49-F238E27FC236}">
                <a16:creationId xmlns:a16="http://schemas.microsoft.com/office/drawing/2014/main" id="{A5604057-1611-48C3-B25F-AD063B6601D1}"/>
              </a:ext>
            </a:extLst>
          </p:cNvPr>
          <p:cNvSpPr txBox="1"/>
          <p:nvPr/>
        </p:nvSpPr>
        <p:spPr>
          <a:xfrm>
            <a:off x="6152322" y="2131064"/>
            <a:ext cx="1832929" cy="923330"/>
          </a:xfrm>
          <a:prstGeom prst="rect">
            <a:avLst/>
          </a:prstGeom>
          <a:noFill/>
        </p:spPr>
        <p:txBody>
          <a:bodyPr wrap="square" rtlCol="0">
            <a:spAutoFit/>
          </a:bodyPr>
          <a:lstStyle/>
          <a:p>
            <a:pPr rtl="0"/>
            <a:r>
              <a:rPr lang="es-US" b="1" dirty="0">
                <a:latin typeface="Nunito" panose="00000500000000000000" pitchFamily="2" charset="0"/>
              </a:rPr>
              <a:t>Barreras alrededor del carro de la grúa</a:t>
            </a:r>
          </a:p>
        </p:txBody>
      </p:sp>
      <p:sp>
        <p:nvSpPr>
          <p:cNvPr id="14" name="TextBox 13">
            <a:extLst>
              <a:ext uri="{FF2B5EF4-FFF2-40B4-BE49-F238E27FC236}">
                <a16:creationId xmlns:a16="http://schemas.microsoft.com/office/drawing/2014/main" id="{9ED9E36C-2714-440C-97A6-DDAF0EA07225}"/>
              </a:ext>
            </a:extLst>
          </p:cNvPr>
          <p:cNvSpPr txBox="1"/>
          <p:nvPr/>
        </p:nvSpPr>
        <p:spPr>
          <a:xfrm>
            <a:off x="10100714" y="4558945"/>
            <a:ext cx="1796318" cy="923330"/>
          </a:xfrm>
          <a:prstGeom prst="rect">
            <a:avLst/>
          </a:prstGeom>
          <a:noFill/>
        </p:spPr>
        <p:txBody>
          <a:bodyPr wrap="square" rtlCol="0">
            <a:spAutoFit/>
          </a:bodyPr>
          <a:lstStyle/>
          <a:p>
            <a:pPr rtl="0"/>
            <a:r>
              <a:rPr lang="es-US" b="1" dirty="0">
                <a:latin typeface="Nunito" panose="00000500000000000000" pitchFamily="2" charset="0"/>
              </a:rPr>
              <a:t>Barreras</a:t>
            </a:r>
            <a:br>
              <a:rPr lang="es-US" b="1" dirty="0">
                <a:latin typeface="Nunito" panose="00000500000000000000" pitchFamily="2" charset="0"/>
              </a:rPr>
            </a:br>
            <a:r>
              <a:rPr lang="es-US" b="1" dirty="0">
                <a:latin typeface="Nunito" panose="00000500000000000000" pitchFamily="2" charset="0"/>
              </a:rPr>
              <a:t>entre los estabilizadores</a:t>
            </a:r>
          </a:p>
        </p:txBody>
      </p:sp>
      <p:sp>
        <p:nvSpPr>
          <p:cNvPr id="15" name="TextBox 14">
            <a:extLst>
              <a:ext uri="{FF2B5EF4-FFF2-40B4-BE49-F238E27FC236}">
                <a16:creationId xmlns:a16="http://schemas.microsoft.com/office/drawing/2014/main" id="{9B5795CD-38EC-428E-834F-4E665A38A111}"/>
              </a:ext>
            </a:extLst>
          </p:cNvPr>
          <p:cNvSpPr txBox="1"/>
          <p:nvPr/>
        </p:nvSpPr>
        <p:spPr>
          <a:xfrm>
            <a:off x="3754543" y="5878621"/>
            <a:ext cx="3657600" cy="369332"/>
          </a:xfrm>
          <a:prstGeom prst="rect">
            <a:avLst/>
          </a:prstGeom>
          <a:noFill/>
        </p:spPr>
        <p:txBody>
          <a:bodyPr wrap="square" rtlCol="0">
            <a:spAutoFit/>
          </a:bodyPr>
          <a:lstStyle/>
          <a:p>
            <a:pPr rtl="0"/>
            <a:r>
              <a:rPr lang="es-US" b="1" dirty="0">
                <a:latin typeface="Nunito" panose="00000500000000000000" pitchFamily="2" charset="0"/>
              </a:rPr>
              <a:t>Barreras alrededor de la grúa</a:t>
            </a:r>
          </a:p>
        </p:txBody>
      </p:sp>
      <p:sp>
        <p:nvSpPr>
          <p:cNvPr id="16" name="TextBox 15">
            <a:extLst>
              <a:ext uri="{FF2B5EF4-FFF2-40B4-BE49-F238E27FC236}">
                <a16:creationId xmlns:a16="http://schemas.microsoft.com/office/drawing/2014/main" id="{036DA663-B349-48EB-A3C7-B9F6DE4F40C2}"/>
              </a:ext>
            </a:extLst>
          </p:cNvPr>
          <p:cNvSpPr txBox="1"/>
          <p:nvPr/>
        </p:nvSpPr>
        <p:spPr>
          <a:xfrm>
            <a:off x="392872" y="5878621"/>
            <a:ext cx="3404428" cy="369332"/>
          </a:xfrm>
          <a:prstGeom prst="rect">
            <a:avLst/>
          </a:prstGeom>
          <a:noFill/>
        </p:spPr>
        <p:txBody>
          <a:bodyPr wrap="square" rtlCol="0">
            <a:spAutoFit/>
          </a:bodyPr>
          <a:lstStyle/>
          <a:p>
            <a:pPr rtl="0"/>
            <a:r>
              <a:rPr lang="es-US" b="1" dirty="0">
                <a:latin typeface="Nunito" panose="00000500000000000000" pitchFamily="2" charset="0"/>
              </a:rPr>
              <a:t>Barreras alrededor de la grúa</a:t>
            </a:r>
          </a:p>
        </p:txBody>
      </p:sp>
    </p:spTree>
    <p:extLst>
      <p:ext uri="{BB962C8B-B14F-4D97-AF65-F5344CB8AC3E}">
        <p14:creationId xmlns:p14="http://schemas.microsoft.com/office/powerpoint/2010/main" val="12826520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5784416" cy="4650815"/>
          </a:xfrm>
        </p:spPr>
        <p:txBody>
          <a:bodyPr rtlCol="0">
            <a:noAutofit/>
          </a:bodyPr>
          <a:lstStyle/>
          <a:p>
            <a:pPr marL="365125" indent="-255588" rtl="0">
              <a:lnSpc>
                <a:spcPct val="100000"/>
              </a:lnSpc>
              <a:spcBef>
                <a:spcPts val="600"/>
              </a:spcBef>
            </a:pPr>
            <a:r>
              <a:rPr lang="es-US" sz="2400" dirty="0"/>
              <a:t>Debe suponer que todas las líneas eléctricas están energizadas a menos que la compañía de servicios confirme que la línea ha sido desconectada y está conectada a tierra en forma visible en el sitio.</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dirty="0"/>
              <a:t>Líneas Eléctricas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8" name="Picture 6" descr="ground leads crane">
            <a:extLst>
              <a:ext uri="{FF2B5EF4-FFF2-40B4-BE49-F238E27FC236}">
                <a16:creationId xmlns:a16="http://schemas.microsoft.com/office/drawing/2014/main" id="{C155DD88-A7DD-42E5-82F0-F787F02D48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9711" t="19231"/>
          <a:stretch>
            <a:fillRect/>
          </a:stretch>
        </p:blipFill>
        <p:spPr>
          <a:xfrm>
            <a:off x="7113298" y="1375515"/>
            <a:ext cx="4273631" cy="3222681"/>
          </a:xfrm>
          <a:prstGeom prst="rect">
            <a:avLst/>
          </a:prstGeom>
          <a:noFill/>
        </p:spPr>
      </p:pic>
      <p:pic>
        <p:nvPicPr>
          <p:cNvPr id="9" name="Picture 4" descr="crane near power line">
            <a:extLst>
              <a:ext uri="{FF2B5EF4-FFF2-40B4-BE49-F238E27FC236}">
                <a16:creationId xmlns:a16="http://schemas.microsoft.com/office/drawing/2014/main" id="{9B3E8C5D-88B1-4056-9FA2-A87A7E79CE6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3144"/>
          <a:stretch>
            <a:fillRect/>
          </a:stretch>
        </p:blipFill>
        <p:spPr>
          <a:xfrm>
            <a:off x="3694546" y="3416480"/>
            <a:ext cx="3021013" cy="2609850"/>
          </a:xfrm>
          <a:prstGeom prst="rect">
            <a:avLst/>
          </a:prstGeom>
          <a:noFill/>
        </p:spPr>
      </p:pic>
    </p:spTree>
    <p:extLst>
      <p:ext uri="{BB962C8B-B14F-4D97-AF65-F5344CB8AC3E}">
        <p14:creationId xmlns:p14="http://schemas.microsoft.com/office/powerpoint/2010/main" val="37411707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70000" lnSpcReduction="20000"/>
          </a:bodyPr>
          <a:lstStyle/>
          <a:p>
            <a:pPr rtl="0">
              <a:lnSpc>
                <a:spcPct val="120000"/>
              </a:lnSpc>
              <a:spcBef>
                <a:spcPts val="600"/>
              </a:spcBef>
            </a:pPr>
            <a:r>
              <a:rPr lang="es-US"/>
              <a:t>Espacio Libre entre las Líneas Eléctricas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5" name="Picture 4">
            <a:extLst>
              <a:ext uri="{FF2B5EF4-FFF2-40B4-BE49-F238E27FC236}">
                <a16:creationId xmlns:a16="http://schemas.microsoft.com/office/drawing/2014/main" id="{3D399672-65D6-4831-8B51-A6796FD894B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2171700" y="1793669"/>
            <a:ext cx="7848600" cy="3871234"/>
          </a:xfrm>
          <a:prstGeom prst="rect">
            <a:avLst/>
          </a:prstGeom>
        </p:spPr>
      </p:pic>
      <p:sp>
        <p:nvSpPr>
          <p:cNvPr id="6" name="TextBox 5">
            <a:extLst>
              <a:ext uri="{FF2B5EF4-FFF2-40B4-BE49-F238E27FC236}">
                <a16:creationId xmlns:a16="http://schemas.microsoft.com/office/drawing/2014/main" id="{DB6CDBF4-E7F7-4B81-B65A-C6ABB9E07E59}"/>
              </a:ext>
            </a:extLst>
          </p:cNvPr>
          <p:cNvSpPr txBox="1"/>
          <p:nvPr/>
        </p:nvSpPr>
        <p:spPr>
          <a:xfrm>
            <a:off x="9144000" y="2768710"/>
            <a:ext cx="1333500" cy="923330"/>
          </a:xfrm>
          <a:prstGeom prst="rect">
            <a:avLst/>
          </a:prstGeom>
          <a:noFill/>
          <a:ln>
            <a:solidFill>
              <a:schemeClr val="tx1"/>
            </a:solidFill>
          </a:ln>
        </p:spPr>
        <p:txBody>
          <a:bodyPr wrap="square" rtlCol="0">
            <a:spAutoFit/>
          </a:bodyPr>
          <a:lstStyle/>
          <a:p>
            <a:pPr algn="ctr" rtl="0"/>
            <a:r>
              <a:rPr lang="es-US" dirty="0"/>
              <a:t>Espacio libre según la Tabla A</a:t>
            </a:r>
          </a:p>
        </p:txBody>
      </p:sp>
      <p:cxnSp>
        <p:nvCxnSpPr>
          <p:cNvPr id="7" name="Straight Arrow Connector 6">
            <a:extLst>
              <a:ext uri="{FF2B5EF4-FFF2-40B4-BE49-F238E27FC236}">
                <a16:creationId xmlns:a16="http://schemas.microsoft.com/office/drawing/2014/main" id="{89F8C57A-272C-44EF-8BF9-52A2F0FBADC7}"/>
              </a:ext>
            </a:extLst>
          </p:cNvPr>
          <p:cNvCxnSpPr/>
          <p:nvPr/>
        </p:nvCxnSpPr>
        <p:spPr>
          <a:xfrm flipH="1">
            <a:off x="9372602" y="3729286"/>
            <a:ext cx="365437" cy="34430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5CC1B658-31E1-49A3-B43E-9950EE739C12}"/>
              </a:ext>
            </a:extLst>
          </p:cNvPr>
          <p:cNvSpPr txBox="1"/>
          <p:nvPr/>
        </p:nvSpPr>
        <p:spPr>
          <a:xfrm>
            <a:off x="4438911" y="5777776"/>
            <a:ext cx="3314178" cy="230832"/>
          </a:xfrm>
          <a:prstGeom prst="rect">
            <a:avLst/>
          </a:prstGeom>
          <a:noFill/>
        </p:spPr>
        <p:txBody>
          <a:bodyPr wrap="square" rtlCol="0">
            <a:spAutoFit/>
          </a:bodyPr>
          <a:lstStyle/>
          <a:p>
            <a:pPr algn="ctr" rtl="0"/>
            <a:r>
              <a:rPr lang="es-US" sz="900"/>
              <a:t>Imagen cortesía de TEEX. Usada con permiso.</a:t>
            </a:r>
          </a:p>
        </p:txBody>
      </p:sp>
    </p:spTree>
    <p:extLst>
      <p:ext uri="{BB962C8B-B14F-4D97-AF65-F5344CB8AC3E}">
        <p14:creationId xmlns:p14="http://schemas.microsoft.com/office/powerpoint/2010/main" val="2224861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9" name="OSHA crane_powerline_fnl_eng_web.wmv">
            <a:hlinkClick r:id="" action="ppaction://media"/>
            <a:extLst>
              <a:ext uri="{FF2B5EF4-FFF2-40B4-BE49-F238E27FC236}">
                <a16:creationId xmlns:a16="http://schemas.microsoft.com/office/drawing/2014/main" id="{B2DCD737-A2E1-47F1-9360-FE6F663AF39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524634" y="1420427"/>
            <a:ext cx="7142732" cy="4017146"/>
          </a:xfrm>
          <a:prstGeom prst="rect">
            <a:avLst/>
          </a:prstGeom>
        </p:spPr>
      </p:pic>
      <p:sp>
        <p:nvSpPr>
          <p:cNvPr id="10" name="Text Placeholder 9">
            <a:extLst>
              <a:ext uri="{FF2B5EF4-FFF2-40B4-BE49-F238E27FC236}">
                <a16:creationId xmlns:a16="http://schemas.microsoft.com/office/drawing/2014/main" id="{BA41B8A5-8AE7-415F-BC6E-F6B0F9B87956}"/>
              </a:ext>
            </a:extLst>
          </p:cNvPr>
          <p:cNvSpPr>
            <a:spLocks noGrp="1"/>
          </p:cNvSpPr>
          <p:nvPr>
            <p:ph type="body" sz="quarter" idx="13"/>
          </p:nvPr>
        </p:nvSpPr>
        <p:spPr/>
        <p:txBody>
          <a:bodyPr rtlCol="0">
            <a:normAutofit fontScale="85000" lnSpcReduction="20000"/>
          </a:bodyPr>
          <a:lstStyle/>
          <a:p>
            <a:pPr rtl="0"/>
            <a:r>
              <a:rPr lang="es-US"/>
              <a:t>Video V-Tool de OSHA de Contacto con una Línea Eléctrica</a:t>
            </a:r>
          </a:p>
        </p:txBody>
      </p:sp>
    </p:spTree>
    <p:extLst>
      <p:ext uri="{BB962C8B-B14F-4D97-AF65-F5344CB8AC3E}">
        <p14:creationId xmlns:p14="http://schemas.microsoft.com/office/powerpoint/2010/main" val="1782960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243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fill="hold" display="0">
                  <p:stCondLst>
                    <p:cond delay="indefinite"/>
                  </p:stCondLst>
                </p:cTn>
                <p:tgtEl>
                  <p:spTgt spid="9"/>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5290930"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b="1" dirty="0">
                <a:solidFill>
                  <a:srgbClr val="FF0000"/>
                </a:solidFill>
              </a:rPr>
              <a:t>Está prohibido el montaje/desmontaje debajo de líneas eléctricas. </a:t>
            </a:r>
          </a:p>
          <a:p>
            <a:pPr marL="365125" indent="-255588" rtl="0">
              <a:lnSpc>
                <a:spcPct val="100000"/>
              </a:lnSpc>
              <a:spcBef>
                <a:spcPts val="600"/>
              </a:spcBef>
            </a:pPr>
            <a:r>
              <a:rPr lang="es-US" sz="2400" dirty="0"/>
              <a:t>Asegúrese de que ninguna parte del equipo, línea de carga o carga (incluidos los aparejos y accesorios de elevación) esté a menos de 20 pies de la línea eléctrica.</a:t>
            </a:r>
          </a:p>
          <a:p>
            <a:pPr marL="365125" indent="-255588" rtl="0">
              <a:lnSpc>
                <a:spcPct val="100000"/>
              </a:lnSpc>
              <a:spcBef>
                <a:spcPts val="600"/>
              </a:spcBef>
            </a:pPr>
            <a:r>
              <a:rPr lang="es-US" sz="2400" dirty="0" err="1"/>
              <a:t>Desenergice</a:t>
            </a:r>
            <a:r>
              <a:rPr lang="es-US" sz="2400" dirty="0"/>
              <a:t> la línea y conéctela a tierra.</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92500" lnSpcReduction="20000"/>
          </a:bodyPr>
          <a:lstStyle/>
          <a:p>
            <a:pPr rtl="0">
              <a:lnSpc>
                <a:spcPct val="120000"/>
              </a:lnSpc>
              <a:spcBef>
                <a:spcPts val="600"/>
              </a:spcBef>
            </a:pPr>
            <a:r>
              <a:rPr lang="es-US" sz="2800"/>
              <a:t>1926.1407 Seguridad de Líneas Eléctricas/Montaje y Desmontaje (Menos de 350 kV)</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7" name="Picture 4">
            <a:extLst>
              <a:ext uri="{FF2B5EF4-FFF2-40B4-BE49-F238E27FC236}">
                <a16:creationId xmlns:a16="http://schemas.microsoft.com/office/drawing/2014/main" id="{CBEA3F94-762C-4C8F-8A6E-DD3FFBCA2A18}"/>
              </a:ext>
            </a:extLst>
          </p:cNvPr>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6958008" y="1661810"/>
            <a:ext cx="4108882" cy="4078224"/>
          </a:xfrm>
          <a:prstGeom prst="rect">
            <a:avLst/>
          </a:prstGeom>
          <a:noFill/>
        </p:spPr>
      </p:pic>
    </p:spTree>
    <p:extLst>
      <p:ext uri="{BB962C8B-B14F-4D97-AF65-F5344CB8AC3E}">
        <p14:creationId xmlns:p14="http://schemas.microsoft.com/office/powerpoint/2010/main" val="41746722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a:bodyPr>
          <a:lstStyle/>
          <a:p>
            <a:pPr rtl="0">
              <a:lnSpc>
                <a:spcPct val="100000"/>
              </a:lnSpc>
              <a:spcBef>
                <a:spcPts val="600"/>
              </a:spcBef>
            </a:pPr>
            <a:endParaRPr lang="en-US" altLang="en-US" sz="2400" dirty="0"/>
          </a:p>
          <a:p>
            <a:pPr rtl="0">
              <a:lnSpc>
                <a:spcPct val="100000"/>
              </a:lnSpc>
              <a:spcBef>
                <a:spcPts val="600"/>
              </a:spcBef>
            </a:pPr>
            <a:r>
              <a:rPr lang="es-US" sz="2400"/>
              <a:t>El empleador debe hacer una evaluación de peligros y debe demarcar límites para definir una zona de trabajo.</a:t>
            </a:r>
          </a:p>
          <a:p>
            <a:pPr marL="0" indent="0" rtl="0">
              <a:lnSpc>
                <a:spcPct val="100000"/>
              </a:lnSpc>
              <a:spcBef>
                <a:spcPts val="600"/>
              </a:spcBef>
              <a:buNone/>
            </a:pPr>
            <a:endParaRPr lang="en-US" altLang="en-US" sz="1200" dirty="0"/>
          </a:p>
          <a:p>
            <a:pPr lvl="2" rtl="0">
              <a:lnSpc>
                <a:spcPct val="100000"/>
              </a:lnSpc>
              <a:spcBef>
                <a:spcPts val="600"/>
              </a:spcBef>
            </a:pPr>
            <a:r>
              <a:rPr lang="es-US" sz="2400" b="1">
                <a:solidFill>
                  <a:srgbClr val="FF0000"/>
                </a:solidFill>
              </a:rPr>
              <a:t>Opción 1</a:t>
            </a:r>
            <a:r>
              <a:rPr lang="es-US" sz="2400"/>
              <a:t>: Desenergice la línea y conéctela a tierra.</a:t>
            </a:r>
          </a:p>
          <a:p>
            <a:pPr marL="914400" lvl="2" indent="0" rtl="0">
              <a:lnSpc>
                <a:spcPct val="100000"/>
              </a:lnSpc>
              <a:spcBef>
                <a:spcPts val="600"/>
              </a:spcBef>
              <a:buNone/>
            </a:pPr>
            <a:endParaRPr lang="en-US" altLang="en-US" sz="2400" dirty="0"/>
          </a:p>
          <a:p>
            <a:pPr lvl="2" rtl="0">
              <a:lnSpc>
                <a:spcPct val="100000"/>
              </a:lnSpc>
              <a:spcBef>
                <a:spcPts val="600"/>
              </a:spcBef>
            </a:pPr>
            <a:r>
              <a:rPr lang="es-US" sz="2400" b="1">
                <a:solidFill>
                  <a:srgbClr val="FF0000"/>
                </a:solidFill>
              </a:rPr>
              <a:t>Opción 2</a:t>
            </a:r>
            <a:r>
              <a:rPr lang="es-US" sz="2400"/>
              <a:t>: Asegúrese de que ninguna parte del equipo, línea de carga o carga estén a menos de 20 pies de la línea eléctrica.</a:t>
            </a:r>
          </a:p>
          <a:p>
            <a:pPr marL="914400" lvl="2" indent="0" rtl="0">
              <a:lnSpc>
                <a:spcPct val="100000"/>
              </a:lnSpc>
              <a:spcBef>
                <a:spcPts val="600"/>
              </a:spcBef>
              <a:buNone/>
            </a:pPr>
            <a:endParaRPr lang="en-US" altLang="en-US" sz="2400" dirty="0"/>
          </a:p>
          <a:p>
            <a:pPr lvl="2" rtl="0">
              <a:lnSpc>
                <a:spcPct val="100000"/>
              </a:lnSpc>
              <a:spcBef>
                <a:spcPts val="600"/>
              </a:spcBef>
            </a:pPr>
            <a:r>
              <a:rPr lang="es-US" sz="2400" b="1">
                <a:solidFill>
                  <a:srgbClr val="FF0000"/>
                </a:solidFill>
              </a:rPr>
              <a:t>Opción 3</a:t>
            </a:r>
            <a:r>
              <a:rPr lang="es-US" sz="2400"/>
              <a:t>: Si se conoce el voltaje de la línea, no se debe estar a menos de las distancias mínimas indicadas en la Tabla A.</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92500" lnSpcReduction="20000"/>
          </a:bodyPr>
          <a:lstStyle/>
          <a:p>
            <a:pPr rtl="0">
              <a:lnSpc>
                <a:spcPct val="120000"/>
              </a:lnSpc>
              <a:spcBef>
                <a:spcPts val="0"/>
              </a:spcBef>
            </a:pPr>
            <a:r>
              <a:rPr lang="es-US" sz="2800"/>
              <a:t>1926.1408 Operaciones Cerca de Líneas Eléctricas </a:t>
            </a:r>
          </a:p>
          <a:p>
            <a:pPr rtl="0">
              <a:lnSpc>
                <a:spcPct val="120000"/>
              </a:lnSpc>
              <a:spcBef>
                <a:spcPts val="0"/>
              </a:spcBef>
            </a:pPr>
            <a:r>
              <a:rPr lang="es-US" sz="2800"/>
              <a:t>(Hasta 350 kV)</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spTree>
    <p:extLst>
      <p:ext uri="{BB962C8B-B14F-4D97-AF65-F5344CB8AC3E}">
        <p14:creationId xmlns:p14="http://schemas.microsoft.com/office/powerpoint/2010/main" val="27440848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a:extLst>
              <a:ext uri="{FF2B5EF4-FFF2-40B4-BE49-F238E27FC236}">
                <a16:creationId xmlns:a16="http://schemas.microsoft.com/office/drawing/2014/main" id="{3A00D4DB-552F-4034-877F-40FBA5D7103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9845"/>
          <a:stretch/>
        </p:blipFill>
        <p:spPr>
          <a:xfrm>
            <a:off x="235812" y="732254"/>
            <a:ext cx="9142905" cy="5522632"/>
          </a:xfrm>
          <a:prstGeom prst="rect">
            <a:avLst/>
          </a:prstGeom>
          <a:noFill/>
        </p:spPr>
      </p:pic>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sp>
        <p:nvSpPr>
          <p:cNvPr id="10" name="TextBox 9">
            <a:extLst>
              <a:ext uri="{FF2B5EF4-FFF2-40B4-BE49-F238E27FC236}">
                <a16:creationId xmlns:a16="http://schemas.microsoft.com/office/drawing/2014/main" id="{5DC61442-7320-4DB3-91CA-5AF0264E3B76}"/>
              </a:ext>
            </a:extLst>
          </p:cNvPr>
          <p:cNvSpPr txBox="1"/>
          <p:nvPr/>
        </p:nvSpPr>
        <p:spPr>
          <a:xfrm rot="5400000">
            <a:off x="7955722" y="3679710"/>
            <a:ext cx="3314178"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US" sz="900" b="0" i="0" u="none" strike="noStrike" kern="1200" cap="none" spc="0" normalizeH="0" noProof="0">
                <a:ln>
                  <a:noFill/>
                </a:ln>
                <a:solidFill>
                  <a:prstClr val="black"/>
                </a:solidFill>
                <a:effectLst/>
                <a:uLnTx/>
                <a:uFillTx/>
                <a:latin typeface="Calibri" panose="020F0502020204030204"/>
                <a:ea typeface="+mn-ea"/>
                <a:cs typeface="+mn-cs"/>
              </a:rPr>
              <a:t>Imagen cortesía de TEEX. Usada con permiso.</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77500" lnSpcReduction="20000"/>
          </a:bodyPr>
          <a:lstStyle/>
          <a:p>
            <a:pPr rtl="0">
              <a:lnSpc>
                <a:spcPct val="120000"/>
              </a:lnSpc>
              <a:spcBef>
                <a:spcPts val="600"/>
              </a:spcBef>
            </a:pPr>
            <a:r>
              <a:rPr lang="es-US" dirty="0"/>
              <a:t>1926.1408 Opciones de Espacio Libre</a:t>
            </a:r>
          </a:p>
        </p:txBody>
      </p:sp>
    </p:spTree>
    <p:extLst>
      <p:ext uri="{BB962C8B-B14F-4D97-AF65-F5344CB8AC3E}">
        <p14:creationId xmlns:p14="http://schemas.microsoft.com/office/powerpoint/2010/main" val="18068610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62500" lnSpcReduction="20000"/>
          </a:bodyPr>
          <a:lstStyle/>
          <a:p>
            <a:pPr rtl="0">
              <a:lnSpc>
                <a:spcPct val="120000"/>
              </a:lnSpc>
              <a:spcBef>
                <a:spcPts val="600"/>
              </a:spcBef>
            </a:pPr>
            <a:r>
              <a:rPr lang="es-US" dirty="0"/>
              <a:t>Tabla A. Espacios Libres Mínimos de Seguridad</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2" name="Picture 1">
            <a:extLst>
              <a:ext uri="{FF2B5EF4-FFF2-40B4-BE49-F238E27FC236}">
                <a16:creationId xmlns:a16="http://schemas.microsoft.com/office/drawing/2014/main" id="{18DC9340-549F-4AAC-8C1B-76F6F82EC1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6693" y="1575626"/>
            <a:ext cx="6818613" cy="4377307"/>
          </a:xfrm>
          <a:prstGeom prst="rect">
            <a:avLst/>
          </a:prstGeom>
        </p:spPr>
      </p:pic>
    </p:spTree>
    <p:extLst>
      <p:ext uri="{BB962C8B-B14F-4D97-AF65-F5344CB8AC3E}">
        <p14:creationId xmlns:p14="http://schemas.microsoft.com/office/powerpoint/2010/main" val="15350549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dirty="0"/>
              <a:t>Opciones 2 y 3: Letreros o Barreras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5" name="Picture 4">
            <a:extLst>
              <a:ext uri="{FF2B5EF4-FFF2-40B4-BE49-F238E27FC236}">
                <a16:creationId xmlns:a16="http://schemas.microsoft.com/office/drawing/2014/main" id="{36536509-7F91-422C-9D66-88FBF139E06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1905000" y="4085816"/>
            <a:ext cx="2206973" cy="2078945"/>
          </a:xfrm>
          <a:prstGeom prst="rect">
            <a:avLst/>
          </a:prstGeom>
          <a:noFill/>
        </p:spPr>
      </p:pic>
      <p:pic>
        <p:nvPicPr>
          <p:cNvPr id="6" name="Picture 22" descr="C:\Users\Bob Emmerich\Documents\Safecon pictures\Cranes\100_3660.JPG">
            <a:extLst>
              <a:ext uri="{FF2B5EF4-FFF2-40B4-BE49-F238E27FC236}">
                <a16:creationId xmlns:a16="http://schemas.microsoft.com/office/drawing/2014/main" id="{49B6B097-FBD9-40CE-81E2-3339116DE8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903" r="26614"/>
          <a:stretch>
            <a:fillRect/>
          </a:stretch>
        </p:blipFill>
        <p:spPr bwMode="auto">
          <a:xfrm>
            <a:off x="5699762" y="1295401"/>
            <a:ext cx="4516634" cy="4876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3">
            <a:extLst>
              <a:ext uri="{FF2B5EF4-FFF2-40B4-BE49-F238E27FC236}">
                <a16:creationId xmlns:a16="http://schemas.microsoft.com/office/drawing/2014/main" id="{12CF1415-6343-4183-8935-ADCF6347C179}"/>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a:xfrm>
            <a:off x="1908884" y="1311275"/>
            <a:ext cx="3155560" cy="2656031"/>
          </a:xfrm>
          <a:prstGeom prst="rect">
            <a:avLst/>
          </a:prstGeom>
          <a:noFill/>
        </p:spPr>
      </p:pic>
    </p:spTree>
    <p:extLst>
      <p:ext uri="{BB962C8B-B14F-4D97-AF65-F5344CB8AC3E}">
        <p14:creationId xmlns:p14="http://schemas.microsoft.com/office/powerpoint/2010/main" val="3376824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a:bodyPr>
          <a:lstStyle/>
          <a:p>
            <a:pPr rtl="0">
              <a:lnSpc>
                <a:spcPct val="100000"/>
              </a:lnSpc>
              <a:spcBef>
                <a:spcPts val="600"/>
              </a:spcBef>
            </a:pPr>
            <a:endParaRPr lang="en-US" altLang="en-US" sz="2400" dirty="0"/>
          </a:p>
          <a:p>
            <a:pPr rtl="0">
              <a:lnSpc>
                <a:spcPct val="100000"/>
              </a:lnSpc>
              <a:spcBef>
                <a:spcPts val="600"/>
              </a:spcBef>
            </a:pPr>
            <a:r>
              <a:rPr lang="es-US" sz="2400"/>
              <a:t>Se prohíben las operaciones del equipo en las que cualquier parte del equipo esté más cerca de una línea eléctrica energizada que la distancia mínima de aproximación que se indica en la Tabla A, excepto cuando se cumplen los siguientes requisitos:</a:t>
            </a:r>
            <a:endParaRPr lang="en-US" altLang="en-US" sz="1200" dirty="0"/>
          </a:p>
          <a:p>
            <a:pPr lvl="2" rtl="0">
              <a:lnSpc>
                <a:spcPct val="100000"/>
              </a:lnSpc>
              <a:spcBef>
                <a:spcPts val="600"/>
              </a:spcBef>
            </a:pPr>
            <a:r>
              <a:rPr lang="es-US" sz="2400"/>
              <a:t>Si es imposible realizar el trabajo sin violar la norma de la distancia de aproximación mínima.</a:t>
            </a:r>
          </a:p>
          <a:p>
            <a:pPr lvl="2" rtl="0">
              <a:lnSpc>
                <a:spcPct val="100000"/>
              </a:lnSpc>
              <a:spcBef>
                <a:spcPts val="600"/>
              </a:spcBef>
            </a:pPr>
            <a:r>
              <a:rPr lang="es-US" sz="2400"/>
              <a:t>Luego de consultar con la compañía de servicios, si no es posible desenergizar la línea y conectarla a tierra o reubicarla.</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lnSpc>
                <a:spcPct val="120000"/>
              </a:lnSpc>
              <a:spcBef>
                <a:spcPts val="0"/>
              </a:spcBef>
            </a:pPr>
            <a:r>
              <a:rPr lang="es-US" sz="2800"/>
              <a:t>1926.1410 Operaciones Más Cerca que el Mínimo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spTree>
    <p:extLst>
      <p:ext uri="{BB962C8B-B14F-4D97-AF65-F5344CB8AC3E}">
        <p14:creationId xmlns:p14="http://schemas.microsoft.com/office/powerpoint/2010/main" val="2559136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9880054" cy="4519747"/>
          </a:xfrm>
        </p:spPr>
        <p:txBody>
          <a:bodyPr rtlCol="0">
            <a:normAutofit/>
          </a:bodyPr>
          <a:lstStyle/>
          <a:p>
            <a:pPr rtl="0">
              <a:lnSpc>
                <a:spcPct val="100000"/>
              </a:lnSpc>
              <a:spcBef>
                <a:spcPts val="600"/>
              </a:spcBef>
            </a:pPr>
            <a:r>
              <a:rPr lang="es-US" sz="2400"/>
              <a:t>Condiciones climáticas y ambiente.</a:t>
            </a:r>
          </a:p>
          <a:p>
            <a:pPr rtl="0">
              <a:lnSpc>
                <a:spcPct val="100000"/>
              </a:lnSpc>
              <a:spcBef>
                <a:spcPts val="600"/>
              </a:spcBef>
            </a:pPr>
            <a:r>
              <a:rPr lang="es-US" sz="2400"/>
              <a:t>Condiciones del suelo.</a:t>
            </a:r>
          </a:p>
          <a:p>
            <a:pPr rtl="0">
              <a:lnSpc>
                <a:spcPct val="100000"/>
              </a:lnSpc>
              <a:spcBef>
                <a:spcPts val="600"/>
              </a:spcBef>
            </a:pPr>
            <a:r>
              <a:rPr lang="es-US" sz="2400"/>
              <a:t>Líneas eléctricas.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85000" lnSpcReduction="20000"/>
          </a:bodyPr>
          <a:lstStyle/>
          <a:p>
            <a:pPr rtl="0"/>
            <a:r>
              <a:rPr lang="es-US"/>
              <a:t>Condiciones que Afectan las Operaciones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5" name="Picture 4">
            <a:extLst>
              <a:ext uri="{FF2B5EF4-FFF2-40B4-BE49-F238E27FC236}">
                <a16:creationId xmlns:a16="http://schemas.microsoft.com/office/drawing/2014/main" id="{A051CF12-6295-4937-B571-6137141365D3}"/>
              </a:ext>
            </a:extLst>
          </p:cNvPr>
          <p:cNvPicPr>
            <a:picLocks noChangeAspect="1"/>
          </p:cNvPicPr>
          <p:nvPr/>
        </p:nvPicPr>
        <p:blipFill>
          <a:blip r:embed="rId3"/>
          <a:stretch>
            <a:fillRect/>
          </a:stretch>
        </p:blipFill>
        <p:spPr>
          <a:xfrm>
            <a:off x="5860026" y="1758373"/>
            <a:ext cx="5526904" cy="4291995"/>
          </a:xfrm>
          <a:prstGeom prst="rect">
            <a:avLst/>
          </a:prstGeom>
        </p:spPr>
      </p:pic>
    </p:spTree>
    <p:extLst>
      <p:ext uri="{BB962C8B-B14F-4D97-AF65-F5344CB8AC3E}">
        <p14:creationId xmlns:p14="http://schemas.microsoft.com/office/powerpoint/2010/main" val="19188883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92500" lnSpcReduction="20000"/>
          </a:bodyPr>
          <a:lstStyle/>
          <a:p>
            <a:pPr rtl="0">
              <a:lnSpc>
                <a:spcPct val="120000"/>
              </a:lnSpc>
              <a:spcBef>
                <a:spcPts val="0"/>
              </a:spcBef>
            </a:pPr>
            <a:r>
              <a:rPr lang="es-US" sz="2800"/>
              <a:t>Trabajar Intencionalmente Más Cerca que las Distancias Establecidas en la Tabla A</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sp>
        <p:nvSpPr>
          <p:cNvPr id="8" name="Text Box 7">
            <a:extLst>
              <a:ext uri="{FF2B5EF4-FFF2-40B4-BE49-F238E27FC236}">
                <a16:creationId xmlns:a16="http://schemas.microsoft.com/office/drawing/2014/main" id="{C7A9EF6C-06A5-4D34-A7A5-61F0502788C7}"/>
              </a:ext>
            </a:extLst>
          </p:cNvPr>
          <p:cNvSpPr txBox="1">
            <a:spLocks noChangeArrowheads="1"/>
          </p:cNvSpPr>
          <p:nvPr/>
        </p:nvSpPr>
        <p:spPr bwMode="auto">
          <a:xfrm>
            <a:off x="5394961" y="1600200"/>
            <a:ext cx="6233159" cy="4572000"/>
          </a:xfrm>
          <a:prstGeom prst="rect">
            <a:avLst/>
          </a:prstGeom>
          <a:solidFill>
            <a:schemeClr val="bg1"/>
          </a:solidFill>
          <a:ln w="9525">
            <a:solidFill>
              <a:srgbClr val="000000"/>
            </a:solidFill>
            <a:miter lim="800000"/>
            <a:headEnd/>
            <a:tailEnd/>
          </a:ln>
        </p:spPr>
        <p:txBody>
          <a:bodyPr rtlCol="0"/>
          <a:lstStyle>
            <a:lvl1pPr marL="457200" indent="-457200">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indent="0" rtl="0"/>
            <a:r>
              <a:rPr lang="es-US" sz="2000" b="1" i="1" dirty="0">
                <a:latin typeface="Nunito" panose="020B0604020202020204" charset="0"/>
                <a:ea typeface="Tahoma" panose="020B0604030504040204" pitchFamily="34" charset="0"/>
              </a:rPr>
              <a:t>Todos los requisitos siguientes son necesarios:</a:t>
            </a:r>
            <a:endParaRPr lang="en-US" altLang="en-US" sz="2000" i="1" dirty="0">
              <a:solidFill>
                <a:srgbClr val="000000"/>
              </a:solidFill>
              <a:latin typeface="Nunito" panose="020B0604020202020204" charset="0"/>
              <a:ea typeface="Tahoma" panose="020B0604030504040204" pitchFamily="34" charset="0"/>
            </a:endParaRPr>
          </a:p>
          <a:p>
            <a:pPr rtl="0">
              <a:buFontTx/>
              <a:buAutoNum type="arabicPeriod"/>
            </a:pPr>
            <a:r>
              <a:rPr lang="es-US" sz="2000" dirty="0">
                <a:solidFill>
                  <a:srgbClr val="000000"/>
                </a:solidFill>
                <a:latin typeface="Nunito" panose="020B0604020202020204" charset="0"/>
                <a:ea typeface="Tahoma" panose="020B0604030504040204" pitchFamily="34" charset="0"/>
              </a:rPr>
              <a:t>Dueño de la línea eléctrica - </a:t>
            </a:r>
            <a:r>
              <a:rPr lang="es-US" sz="2000" b="1" dirty="0">
                <a:solidFill>
                  <a:srgbClr val="000000"/>
                </a:solidFill>
                <a:latin typeface="Nunito" panose="020B0604020202020204" charset="0"/>
                <a:ea typeface="Tahoma" panose="020B0604030504040204" pitchFamily="34" charset="0"/>
              </a:rPr>
              <a:t>determina la distancia mínima de acercamiento.</a:t>
            </a:r>
          </a:p>
          <a:p>
            <a:pPr rtl="0">
              <a:buFontTx/>
              <a:buAutoNum type="arabicPeriod"/>
            </a:pPr>
            <a:r>
              <a:rPr lang="es-US" sz="2000" dirty="0">
                <a:solidFill>
                  <a:srgbClr val="000000"/>
                </a:solidFill>
                <a:latin typeface="Nunito" panose="020B0604020202020204" charset="0"/>
                <a:ea typeface="Tahoma" panose="020B0604030504040204" pitchFamily="34" charset="0"/>
              </a:rPr>
              <a:t>Reunión de planificación - procedimientos.</a:t>
            </a:r>
          </a:p>
          <a:p>
            <a:pPr rtl="0">
              <a:buFontTx/>
              <a:buAutoNum type="arabicPeriod"/>
            </a:pPr>
            <a:r>
              <a:rPr lang="es-US" sz="2000" dirty="0">
                <a:solidFill>
                  <a:srgbClr val="000000"/>
                </a:solidFill>
                <a:latin typeface="Nunito" panose="020B0604020202020204" charset="0"/>
                <a:ea typeface="Tahoma" panose="020B0604030504040204" pitchFamily="34" charset="0"/>
              </a:rPr>
              <a:t>Observador dedicado.</a:t>
            </a:r>
          </a:p>
          <a:p>
            <a:pPr rtl="0">
              <a:buFontTx/>
              <a:buAutoNum type="arabicPeriod"/>
            </a:pPr>
            <a:r>
              <a:rPr lang="es-US" sz="2000" dirty="0">
                <a:solidFill>
                  <a:srgbClr val="000000"/>
                </a:solidFill>
                <a:latin typeface="Nunito" panose="020B0604020202020204" charset="0"/>
                <a:ea typeface="Tahoma" panose="020B0604030504040204" pitchFamily="34" charset="0"/>
              </a:rPr>
              <a:t>Barrera o línea de advertencia elevada.</a:t>
            </a:r>
          </a:p>
          <a:p>
            <a:pPr rtl="0">
              <a:buFontTx/>
              <a:buAutoNum type="arabicPeriod"/>
            </a:pPr>
            <a:r>
              <a:rPr lang="es-US" sz="2000" b="1" dirty="0">
                <a:solidFill>
                  <a:srgbClr val="C00000"/>
                </a:solidFill>
                <a:latin typeface="Nunito" panose="020B0604020202020204" charset="0"/>
                <a:ea typeface="Tahoma" panose="020B0604030504040204" pitchFamily="34" charset="0"/>
              </a:rPr>
              <a:t>Aislar la conexión/dispositivo.</a:t>
            </a:r>
          </a:p>
          <a:p>
            <a:pPr rtl="0">
              <a:buFontTx/>
              <a:buAutoNum type="arabicPeriod"/>
            </a:pPr>
            <a:r>
              <a:rPr lang="es-US" sz="2000" dirty="0">
                <a:solidFill>
                  <a:srgbClr val="000000"/>
                </a:solidFill>
                <a:latin typeface="Nunito" panose="020B0604020202020204" charset="0"/>
                <a:ea typeface="Tahoma" panose="020B0604030504040204" pitchFamily="34" charset="0"/>
              </a:rPr>
              <a:t>Aparejos no conductores.</a:t>
            </a:r>
          </a:p>
          <a:p>
            <a:pPr rtl="0">
              <a:buFontTx/>
              <a:buAutoNum type="arabicPeriod"/>
            </a:pPr>
            <a:r>
              <a:rPr lang="es-US" sz="2000" dirty="0">
                <a:solidFill>
                  <a:srgbClr val="000000"/>
                </a:solidFill>
                <a:latin typeface="Nunito" panose="020B0604020202020204" charset="0"/>
                <a:ea typeface="Tahoma" panose="020B0604030504040204" pitchFamily="34" charset="0"/>
              </a:rPr>
              <a:t>Limitador de rango (si se cuenta con uno).</a:t>
            </a:r>
          </a:p>
          <a:p>
            <a:pPr rtl="0">
              <a:buFontTx/>
              <a:buAutoNum type="arabicPeriod"/>
            </a:pPr>
            <a:r>
              <a:rPr lang="es-US" sz="2000" dirty="0">
                <a:solidFill>
                  <a:srgbClr val="000000"/>
                </a:solidFill>
                <a:latin typeface="Nunito" panose="020B0604020202020204" charset="0"/>
                <a:ea typeface="Tahoma" panose="020B0604030504040204" pitchFamily="34" charset="0"/>
              </a:rPr>
              <a:t>Cable de maniobra no conductor (si se usa).</a:t>
            </a:r>
          </a:p>
          <a:p>
            <a:pPr rtl="0">
              <a:buFontTx/>
              <a:buAutoNum type="arabicPeriod"/>
            </a:pPr>
            <a:r>
              <a:rPr lang="es-US" sz="2000" dirty="0">
                <a:solidFill>
                  <a:srgbClr val="000000"/>
                </a:solidFill>
                <a:latin typeface="Nunito" panose="020B0604020202020204" charset="0"/>
                <a:ea typeface="Tahoma" panose="020B0604030504040204" pitchFamily="34" charset="0"/>
              </a:rPr>
              <a:t>Barreras (a 10 pies del equipo).</a:t>
            </a:r>
          </a:p>
          <a:p>
            <a:pPr rtl="0">
              <a:buFontTx/>
              <a:buAutoNum type="arabicPeriod"/>
            </a:pPr>
            <a:r>
              <a:rPr lang="es-US" sz="2000" dirty="0">
                <a:solidFill>
                  <a:srgbClr val="000000"/>
                </a:solidFill>
                <a:latin typeface="Nunito" panose="020B0604020202020204" charset="0"/>
                <a:ea typeface="Tahoma" panose="020B0604030504040204" pitchFamily="34" charset="0"/>
              </a:rPr>
              <a:t>Limitar el acceso solo a los empleados esenciales.</a:t>
            </a:r>
          </a:p>
          <a:p>
            <a:pPr rtl="0">
              <a:buFontTx/>
              <a:buAutoNum type="arabicPeriod"/>
            </a:pPr>
            <a:r>
              <a:rPr lang="es-US" sz="2000" dirty="0">
                <a:solidFill>
                  <a:srgbClr val="000000"/>
                </a:solidFill>
                <a:latin typeface="Nunito" panose="020B0604020202020204" charset="0"/>
                <a:ea typeface="Tahoma" panose="020B0604030504040204" pitchFamily="34" charset="0"/>
              </a:rPr>
              <a:t>Conectar la grúa a tierra.</a:t>
            </a:r>
          </a:p>
          <a:p>
            <a:pPr rtl="0">
              <a:buFontTx/>
              <a:buAutoNum type="arabicPeriod"/>
            </a:pPr>
            <a:r>
              <a:rPr lang="es-US" sz="2000" dirty="0">
                <a:solidFill>
                  <a:srgbClr val="000000"/>
                </a:solidFill>
                <a:latin typeface="Nunito" panose="020B0604020202020204" charset="0"/>
                <a:ea typeface="Tahoma" panose="020B0604030504040204" pitchFamily="34" charset="0"/>
              </a:rPr>
              <a:t>Desactivar el </a:t>
            </a:r>
            <a:r>
              <a:rPr lang="es-US" sz="2000" dirty="0" err="1">
                <a:solidFill>
                  <a:srgbClr val="000000"/>
                </a:solidFill>
                <a:latin typeface="Nunito" panose="020B0604020202020204" charset="0"/>
                <a:ea typeface="Tahoma" panose="020B0604030504040204" pitchFamily="34" charset="0"/>
              </a:rPr>
              <a:t>reenergizador</a:t>
            </a:r>
            <a:r>
              <a:rPr lang="es-US" sz="2000" dirty="0">
                <a:solidFill>
                  <a:srgbClr val="000000"/>
                </a:solidFill>
                <a:latin typeface="Nunito" panose="020B0604020202020204" charset="0"/>
                <a:ea typeface="Tahoma" panose="020B0604030504040204" pitchFamily="34" charset="0"/>
              </a:rPr>
              <a:t> automático.</a:t>
            </a:r>
          </a:p>
        </p:txBody>
      </p:sp>
      <p:sp>
        <p:nvSpPr>
          <p:cNvPr id="9" name="Text Box 2">
            <a:extLst>
              <a:ext uri="{FF2B5EF4-FFF2-40B4-BE49-F238E27FC236}">
                <a16:creationId xmlns:a16="http://schemas.microsoft.com/office/drawing/2014/main" id="{706B2180-2C34-4DD1-B420-F87DE51FF1BD}"/>
              </a:ext>
            </a:extLst>
          </p:cNvPr>
          <p:cNvSpPr txBox="1">
            <a:spLocks noChangeArrowheads="1"/>
          </p:cNvSpPr>
          <p:nvPr/>
        </p:nvSpPr>
        <p:spPr bwMode="auto">
          <a:xfrm>
            <a:off x="198119" y="1600200"/>
            <a:ext cx="4663440" cy="1082040"/>
          </a:xfrm>
          <a:prstGeom prst="rect">
            <a:avLst/>
          </a:prstGeom>
          <a:solidFill>
            <a:schemeClr val="bg1"/>
          </a:solidFill>
          <a:ln w="9525">
            <a:solidFill>
              <a:srgbClr val="000000"/>
            </a:solidFill>
            <a:miter lim="800000"/>
            <a:headEnd/>
            <a:tailEnd/>
          </a:ln>
        </p:spPr>
        <p:txBody>
          <a:bodyPr rtlCol="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a:r>
              <a:rPr lang="es-US" sz="1600" b="1" i="1" dirty="0">
                <a:solidFill>
                  <a:srgbClr val="000000"/>
                </a:solidFill>
                <a:latin typeface="Nunito" panose="020B0604020202020204" charset="0"/>
                <a:ea typeface="Tahoma" panose="020B0604030504040204" pitchFamily="34" charset="0"/>
              </a:rPr>
              <a:t>Debe demostrarse que</a:t>
            </a:r>
            <a:r>
              <a:rPr lang="es-US" sz="1600" dirty="0">
                <a:solidFill>
                  <a:srgbClr val="000000"/>
                </a:solidFill>
                <a:latin typeface="Nunito" panose="020B0604020202020204" charset="0"/>
                <a:ea typeface="Tahoma" panose="020B0604030504040204" pitchFamily="34" charset="0"/>
              </a:rPr>
              <a:t>:</a:t>
            </a:r>
          </a:p>
          <a:p>
            <a:pPr rtl="0">
              <a:buFontTx/>
              <a:buChar char="•"/>
            </a:pPr>
            <a:r>
              <a:rPr lang="es-US" sz="1600" dirty="0">
                <a:solidFill>
                  <a:srgbClr val="000000"/>
                </a:solidFill>
                <a:latin typeface="Nunito" panose="020B0604020202020204" charset="0"/>
                <a:ea typeface="Tahoma" panose="020B0604030504040204" pitchFamily="34" charset="0"/>
              </a:rPr>
              <a:t> No es posible mantenerse fuera de la zona.</a:t>
            </a:r>
          </a:p>
          <a:p>
            <a:pPr rtl="0">
              <a:buFontTx/>
              <a:buChar char="•"/>
            </a:pPr>
            <a:r>
              <a:rPr lang="es-US" sz="1600" dirty="0">
                <a:solidFill>
                  <a:srgbClr val="000000"/>
                </a:solidFill>
                <a:latin typeface="Nunito" panose="020B0604020202020204" charset="0"/>
                <a:ea typeface="Tahoma" panose="020B0604030504040204" pitchFamily="34" charset="0"/>
              </a:rPr>
              <a:t> No es posible </a:t>
            </a:r>
            <a:r>
              <a:rPr lang="es-US" sz="1600" dirty="0" err="1">
                <a:solidFill>
                  <a:srgbClr val="000000"/>
                </a:solidFill>
                <a:latin typeface="Nunito" panose="020B0604020202020204" charset="0"/>
                <a:ea typeface="Tahoma" panose="020B0604030504040204" pitchFamily="34" charset="0"/>
              </a:rPr>
              <a:t>desenergizar</a:t>
            </a:r>
            <a:r>
              <a:rPr lang="es-US" sz="1600" dirty="0">
                <a:solidFill>
                  <a:srgbClr val="000000"/>
                </a:solidFill>
                <a:latin typeface="Nunito" panose="020B0604020202020204" charset="0"/>
                <a:ea typeface="Tahoma" panose="020B0604030504040204" pitchFamily="34" charset="0"/>
              </a:rPr>
              <a:t> y conectar a tierra.</a:t>
            </a:r>
          </a:p>
        </p:txBody>
      </p:sp>
      <p:graphicFrame>
        <p:nvGraphicFramePr>
          <p:cNvPr id="10" name="Object 6">
            <a:extLst>
              <a:ext uri="{FF2B5EF4-FFF2-40B4-BE49-F238E27FC236}">
                <a16:creationId xmlns:a16="http://schemas.microsoft.com/office/drawing/2014/main" id="{9711DEF5-EAE5-4FE3-B70F-AB947CFC6AD8}"/>
              </a:ext>
            </a:extLst>
          </p:cNvPr>
          <p:cNvGraphicFramePr>
            <a:graphicFrameLocks noChangeAspect="1"/>
          </p:cNvGraphicFramePr>
          <p:nvPr>
            <p:extLst>
              <p:ext uri="{D42A27DB-BD31-4B8C-83A1-F6EECF244321}">
                <p14:modId xmlns:p14="http://schemas.microsoft.com/office/powerpoint/2010/main" val="1100029208"/>
              </p:ext>
            </p:extLst>
          </p:nvPr>
        </p:nvGraphicFramePr>
        <p:xfrm>
          <a:off x="990282" y="2792951"/>
          <a:ext cx="3079115" cy="3364009"/>
        </p:xfrm>
        <a:graphic>
          <a:graphicData uri="http://schemas.openxmlformats.org/presentationml/2006/ole">
            <mc:AlternateContent xmlns:mc="http://schemas.openxmlformats.org/markup-compatibility/2006">
              <mc:Choice xmlns:v="urn:schemas-microsoft-com:vml" Requires="v">
                <p:oleObj spid="_x0000_s2050" name="Photo Editor Photo" r:id="rId3" imgW="14628571" imgH="9554909" progId="MSPhotoEd.3">
                  <p:embed/>
                </p:oleObj>
              </mc:Choice>
              <mc:Fallback>
                <p:oleObj name="Photo Editor Photo" r:id="rId3" imgW="14628571" imgH="9554909" progId="MSPhotoEd.3">
                  <p:embed/>
                  <p:pic>
                    <p:nvPicPr>
                      <p:cNvPr id="10" name="Object 6">
                        <a:extLst>
                          <a:ext uri="{FF2B5EF4-FFF2-40B4-BE49-F238E27FC236}">
                            <a16:creationId xmlns:a16="http://schemas.microsoft.com/office/drawing/2014/main" id="{9711DEF5-EAE5-4FE3-B70F-AB947CFC6A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282" y="2792951"/>
                        <a:ext cx="3079115" cy="3364009"/>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4870502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a:bodyPr>
          <a:lstStyle/>
          <a:p>
            <a:pPr rtl="0">
              <a:lnSpc>
                <a:spcPct val="100000"/>
              </a:lnSpc>
              <a:spcBef>
                <a:spcPts val="600"/>
              </a:spcBef>
            </a:pPr>
            <a:endParaRPr lang="en-US" altLang="en-US" sz="2400" dirty="0"/>
          </a:p>
          <a:p>
            <a:pPr marL="0" indent="0" rtl="0">
              <a:lnSpc>
                <a:spcPct val="100000"/>
              </a:lnSpc>
              <a:spcBef>
                <a:spcPts val="600"/>
              </a:spcBef>
              <a:buNone/>
            </a:pPr>
            <a:r>
              <a:rPr lang="es-US" sz="2800" b="1"/>
              <a:t>Sin carga y con el brazo/mástil bajo</a:t>
            </a:r>
          </a:p>
          <a:p>
            <a:pPr rtl="0">
              <a:lnSpc>
                <a:spcPct val="100000"/>
              </a:lnSpc>
              <a:spcBef>
                <a:spcPts val="600"/>
              </a:spcBef>
            </a:pPr>
            <a:r>
              <a:rPr lang="es-US" sz="2800"/>
              <a:t>hasta 0.75 kV		  4 pies</a:t>
            </a:r>
          </a:p>
          <a:p>
            <a:pPr rtl="0">
              <a:lnSpc>
                <a:spcPct val="100000"/>
              </a:lnSpc>
              <a:spcBef>
                <a:spcPts val="600"/>
              </a:spcBef>
            </a:pPr>
            <a:r>
              <a:rPr lang="es-US" sz="2800"/>
              <a:t>0.75 a 50 kV	 	  6 pies</a:t>
            </a:r>
          </a:p>
          <a:p>
            <a:pPr rtl="0">
              <a:lnSpc>
                <a:spcPct val="100000"/>
              </a:lnSpc>
              <a:spcBef>
                <a:spcPts val="600"/>
              </a:spcBef>
            </a:pPr>
            <a:r>
              <a:rPr lang="es-US" sz="2800"/>
              <a:t>50 a 345 kV	 	10 pies</a:t>
            </a:r>
          </a:p>
          <a:p>
            <a:pPr rtl="0">
              <a:lnSpc>
                <a:spcPct val="100000"/>
              </a:lnSpc>
              <a:spcBef>
                <a:spcPts val="600"/>
              </a:spcBef>
            </a:pPr>
            <a:r>
              <a:rPr lang="es-US" sz="2800"/>
              <a:t>345 a 750 kV 		16 pies  </a:t>
            </a:r>
          </a:p>
          <a:p>
            <a:pPr rtl="0">
              <a:lnSpc>
                <a:spcPct val="100000"/>
              </a:lnSpc>
              <a:spcBef>
                <a:spcPts val="600"/>
              </a:spcBef>
            </a:pPr>
            <a:r>
              <a:rPr lang="es-US" sz="2800"/>
              <a:t>750 a 1000 kV	20 pies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92500" lnSpcReduction="20000"/>
          </a:bodyPr>
          <a:lstStyle/>
          <a:p>
            <a:pPr rtl="0">
              <a:lnSpc>
                <a:spcPct val="120000"/>
              </a:lnSpc>
              <a:spcBef>
                <a:spcPts val="0"/>
              </a:spcBef>
            </a:pPr>
            <a:r>
              <a:rPr lang="es-US" sz="2800"/>
              <a:t>Tabla T: Espacios Libres Mínimos Durante el Traslado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spTree>
    <p:extLst>
      <p:ext uri="{BB962C8B-B14F-4D97-AF65-F5344CB8AC3E}">
        <p14:creationId xmlns:p14="http://schemas.microsoft.com/office/powerpoint/2010/main" val="20114354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5290930"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Una grúa es como una antena.</a:t>
            </a:r>
          </a:p>
          <a:p>
            <a:pPr marL="914400" lvl="2" indent="-336550" rtl="0">
              <a:lnSpc>
                <a:spcPct val="100000"/>
              </a:lnSpc>
              <a:spcBef>
                <a:spcPts val="600"/>
              </a:spcBef>
            </a:pPr>
            <a:r>
              <a:rPr lang="es-US" sz="2400"/>
              <a:t>Puede almacenar carga eléctrica.</a:t>
            </a:r>
          </a:p>
          <a:p>
            <a:pPr marL="365125" indent="-255588" rtl="0">
              <a:lnSpc>
                <a:spcPct val="100000"/>
              </a:lnSpc>
              <a:spcBef>
                <a:spcPts val="600"/>
              </a:spcBef>
            </a:pPr>
            <a:r>
              <a:rPr lang="es-US" sz="2400"/>
              <a:t>Soluciones comunes:</a:t>
            </a:r>
          </a:p>
          <a:p>
            <a:pPr marL="914400" lvl="2" indent="-336550" rtl="0">
              <a:lnSpc>
                <a:spcPct val="100000"/>
              </a:lnSpc>
              <a:spcBef>
                <a:spcPts val="600"/>
              </a:spcBef>
            </a:pPr>
            <a:r>
              <a:rPr lang="es-US" sz="2400"/>
              <a:t>Eslingas de cincha sintética.</a:t>
            </a:r>
          </a:p>
          <a:p>
            <a:pPr marL="914400" lvl="2" indent="-336550" rtl="0">
              <a:lnSpc>
                <a:spcPct val="100000"/>
              </a:lnSpc>
              <a:spcBef>
                <a:spcPts val="600"/>
              </a:spcBef>
            </a:pPr>
            <a:r>
              <a:rPr lang="es-US" sz="2400"/>
              <a:t>Aislar a los aparejadores y a otros trabajadores.</a:t>
            </a:r>
          </a:p>
          <a:p>
            <a:pPr marL="914400" lvl="2" indent="-336550" rtl="0">
              <a:lnSpc>
                <a:spcPct val="100000"/>
              </a:lnSpc>
              <a:spcBef>
                <a:spcPts val="600"/>
              </a:spcBef>
            </a:pPr>
            <a:r>
              <a:rPr lang="es-US" sz="2400"/>
              <a:t>Guantes de goma.</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a:cs typeface="Arial" charset="0"/>
              </a:rPr>
              <a:t>Trabajar Cerca de Transmisores</a:t>
            </a:r>
            <a:endParaRPr lang="en-US" dirty="0"/>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6" name="Picture 5">
            <a:extLst>
              <a:ext uri="{FF2B5EF4-FFF2-40B4-BE49-F238E27FC236}">
                <a16:creationId xmlns:a16="http://schemas.microsoft.com/office/drawing/2014/main" id="{C69D50C5-0C07-4A86-BE58-234A6AD444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5148" y="1661810"/>
            <a:ext cx="5370840" cy="4078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42210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4848478" cy="4650815"/>
          </a:xfrm>
        </p:spPr>
        <p:txBody>
          <a:bodyPr rtlCol="0">
            <a:noAutofit/>
          </a:bodyPr>
          <a:lstStyle/>
          <a:p>
            <a:pPr marL="365125" indent="-255588" rtl="0">
              <a:lnSpc>
                <a:spcPct val="100000"/>
              </a:lnSpc>
              <a:spcBef>
                <a:spcPts val="600"/>
              </a:spcBef>
            </a:pPr>
            <a:endParaRPr lang="en-US" altLang="en-US" sz="2400" dirty="0"/>
          </a:p>
          <a:p>
            <a:pPr marL="365125" indent="-255588">
              <a:lnSpc>
                <a:spcPct val="100000"/>
              </a:lnSpc>
              <a:spcBef>
                <a:spcPts val="600"/>
              </a:spcBef>
            </a:pPr>
            <a:r>
              <a:rPr lang="es-ES" sz="2400" dirty="0"/>
              <a:t>Formulario </a:t>
            </a:r>
            <a:r>
              <a:rPr lang="es-ES" sz="2400" dirty="0" err="1"/>
              <a:t>N°</a:t>
            </a:r>
            <a:r>
              <a:rPr lang="es-ES" sz="2400" dirty="0"/>
              <a:t> 7460 - 1 de notificación de los 200 pies</a:t>
            </a:r>
          </a:p>
          <a:p>
            <a:pPr marL="365125" indent="-255588">
              <a:lnSpc>
                <a:spcPct val="100000"/>
              </a:lnSpc>
              <a:spcBef>
                <a:spcPts val="600"/>
              </a:spcBef>
            </a:pPr>
            <a:r>
              <a:rPr lang="es-US" altLang="es-AR" sz="2400" dirty="0">
                <a:cs typeface="Arial" panose="020B0604020202020204" pitchFamily="34" charset="0"/>
              </a:rPr>
              <a:t>Trabajar cerca de un aeropuerto</a:t>
            </a:r>
          </a:p>
          <a:p>
            <a:pPr marL="365125" indent="-255588">
              <a:lnSpc>
                <a:spcPct val="100000"/>
              </a:lnSpc>
              <a:spcBef>
                <a:spcPts val="600"/>
              </a:spcBef>
            </a:pPr>
            <a:r>
              <a:rPr lang="es-US" altLang="es-AR" sz="2400" dirty="0">
                <a:cs typeface="Arial" panose="020B0604020202020204" pitchFamily="34" charset="0"/>
              </a:rPr>
              <a:t>Trabajar cerca de helipuertos</a:t>
            </a:r>
          </a:p>
          <a:p>
            <a:pPr marL="365125" indent="-255588">
              <a:lnSpc>
                <a:spcPct val="100000"/>
              </a:lnSpc>
              <a:spcBef>
                <a:spcPts val="600"/>
              </a:spcBef>
            </a:pPr>
            <a:endParaRPr lang="es-US" altLang="es-AR" sz="2400" dirty="0">
              <a:cs typeface="Arial" panose="020B0604020202020204" pitchFamily="34" charset="0"/>
            </a:endParaRPr>
          </a:p>
          <a:p>
            <a:pPr marL="365125" indent="-255588">
              <a:lnSpc>
                <a:spcPct val="100000"/>
              </a:lnSpc>
              <a:spcBef>
                <a:spcPts val="600"/>
              </a:spcBef>
            </a:pPr>
            <a:endParaRPr lang="es-ES" sz="2400" dirty="0"/>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a:cs typeface="Arial" charset="0"/>
              </a:rPr>
              <a:t>Requisitos de la FAA</a:t>
            </a:r>
            <a:endParaRPr lang="en-US" dirty="0"/>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7" name="Picture 1032" descr="plane_and_crane_90">
            <a:extLst>
              <a:ext uri="{FF2B5EF4-FFF2-40B4-BE49-F238E27FC236}">
                <a16:creationId xmlns:a16="http://schemas.microsoft.com/office/drawing/2014/main" id="{ED7DF203-80CC-4BAC-87AD-553149A4D0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4694" r="24081"/>
          <a:stretch>
            <a:fillRect/>
          </a:stretch>
        </p:blipFill>
        <p:spPr bwMode="auto">
          <a:xfrm>
            <a:off x="5867706" y="1375515"/>
            <a:ext cx="5519224" cy="4650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7872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64B2DA-3A24-C042-8BFA-60B9BB135D1C}"/>
              </a:ext>
            </a:extLst>
          </p:cNvPr>
          <p:cNvSpPr>
            <a:spLocks noGrp="1"/>
          </p:cNvSpPr>
          <p:nvPr>
            <p:ph type="body" sz="quarter" idx="13"/>
          </p:nvPr>
        </p:nvSpPr>
        <p:spPr/>
        <p:txBody>
          <a:bodyPr rtlCol="0"/>
          <a:lstStyle/>
          <a:p>
            <a:pPr rtl="0"/>
            <a:r>
              <a:rPr lang="es-US"/>
              <a:t>¿Tiene preguntas?</a:t>
            </a:r>
          </a:p>
        </p:txBody>
      </p:sp>
      <p:sp>
        <p:nvSpPr>
          <p:cNvPr id="3" name="Content Placeholder 2">
            <a:extLst>
              <a:ext uri="{FF2B5EF4-FFF2-40B4-BE49-F238E27FC236}">
                <a16:creationId xmlns:a16="http://schemas.microsoft.com/office/drawing/2014/main" id="{53CEA755-7F37-6045-8A50-46BFCC30D53C}"/>
              </a:ext>
            </a:extLst>
          </p:cNvPr>
          <p:cNvSpPr>
            <a:spLocks noGrp="1"/>
          </p:cNvSpPr>
          <p:nvPr>
            <p:ph sz="quarter" idx="14"/>
          </p:nvPr>
        </p:nvSpPr>
        <p:spPr/>
        <p:txBody>
          <a:bodyPr rtlCol="0"/>
          <a:lstStyle/>
          <a:p>
            <a:pPr rtl="0"/>
            <a:r>
              <a:rPr lang="es-US"/>
              <a:t>Peligros Relacionados con las Grúas</a:t>
            </a:r>
          </a:p>
        </p:txBody>
      </p:sp>
    </p:spTree>
    <p:extLst>
      <p:ext uri="{BB962C8B-B14F-4D97-AF65-F5344CB8AC3E}">
        <p14:creationId xmlns:p14="http://schemas.microsoft.com/office/powerpoint/2010/main" val="2119160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375515"/>
            <a:ext cx="10069407" cy="4650815"/>
          </a:xfrm>
        </p:spPr>
        <p:txBody>
          <a:bodyPr rtlCol="0">
            <a:normAutofit/>
          </a:bodyPr>
          <a:lstStyle/>
          <a:p>
            <a:pPr rtl="0">
              <a:lnSpc>
                <a:spcPct val="100000"/>
              </a:lnSpc>
              <a:spcBef>
                <a:spcPts val="0"/>
              </a:spcBef>
            </a:pPr>
            <a:endParaRPr lang="en-US" altLang="en-US" sz="2400" dirty="0"/>
          </a:p>
          <a:p>
            <a:pPr rtl="0">
              <a:lnSpc>
                <a:spcPct val="100000"/>
              </a:lnSpc>
              <a:spcBef>
                <a:spcPts val="0"/>
              </a:spcBef>
            </a:pPr>
            <a:r>
              <a:rPr lang="es-US" sz="2400" dirty="0"/>
              <a:t>No haga funcionar la grúa si el brazo está cubierto de nieve o hielo.</a:t>
            </a:r>
          </a:p>
          <a:p>
            <a:pPr rtl="0">
              <a:lnSpc>
                <a:spcPct val="100000"/>
              </a:lnSpc>
              <a:spcBef>
                <a:spcPts val="0"/>
              </a:spcBef>
            </a:pPr>
            <a:r>
              <a:rPr lang="es-US" sz="2400" dirty="0"/>
              <a:t>El peso de la nieve y el hielo puede ser significativo.</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0"/>
              </a:spcBef>
            </a:pPr>
            <a:r>
              <a:rPr lang="es-US" dirty="0"/>
              <a:t>Condiciones Climáticas y Ambiente: Brazo Cubierto de Hielo o Nieve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5" name="Picture 4">
            <a:extLst>
              <a:ext uri="{FF2B5EF4-FFF2-40B4-BE49-F238E27FC236}">
                <a16:creationId xmlns:a16="http://schemas.microsoft.com/office/drawing/2014/main" id="{2F504E0F-40BC-45E1-98A2-F45672E04AA5}"/>
              </a:ext>
            </a:extLst>
          </p:cNvPr>
          <p:cNvPicPr>
            <a:picLocks noChangeAspect="1"/>
          </p:cNvPicPr>
          <p:nvPr/>
        </p:nvPicPr>
        <p:blipFill>
          <a:blip r:embed="rId3"/>
          <a:stretch>
            <a:fillRect/>
          </a:stretch>
        </p:blipFill>
        <p:spPr>
          <a:xfrm>
            <a:off x="805069" y="2980762"/>
            <a:ext cx="4482893" cy="3153720"/>
          </a:xfrm>
          <a:prstGeom prst="rect">
            <a:avLst/>
          </a:prstGeom>
        </p:spPr>
      </p:pic>
      <p:pic>
        <p:nvPicPr>
          <p:cNvPr id="6" name="Picture 5">
            <a:extLst>
              <a:ext uri="{FF2B5EF4-FFF2-40B4-BE49-F238E27FC236}">
                <a16:creationId xmlns:a16="http://schemas.microsoft.com/office/drawing/2014/main" id="{EDD993DE-1DAD-4531-B962-2F55FA82CD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27299" y="2906606"/>
            <a:ext cx="4159631" cy="3119724"/>
          </a:xfrm>
          <a:prstGeom prst="rect">
            <a:avLst/>
          </a:prstGeom>
        </p:spPr>
      </p:pic>
    </p:spTree>
    <p:extLst>
      <p:ext uri="{BB962C8B-B14F-4D97-AF65-F5344CB8AC3E}">
        <p14:creationId xmlns:p14="http://schemas.microsoft.com/office/powerpoint/2010/main" val="136316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5653787" cy="4519747"/>
          </a:xfrm>
        </p:spPr>
        <p:txBody>
          <a:bodyPr rtlCol="0">
            <a:normAutofit/>
          </a:bodyPr>
          <a:lstStyle/>
          <a:p>
            <a:pPr rtl="0">
              <a:lnSpc>
                <a:spcPct val="110000"/>
              </a:lnSpc>
              <a:spcBef>
                <a:spcPts val="600"/>
              </a:spcBef>
            </a:pPr>
            <a:r>
              <a:rPr lang="es-US" sz="2400" b="1" dirty="0"/>
              <a:t>Lluvia</a:t>
            </a:r>
          </a:p>
          <a:p>
            <a:pPr lvl="2" rtl="0">
              <a:lnSpc>
                <a:spcPct val="110000"/>
              </a:lnSpc>
              <a:spcBef>
                <a:spcPts val="600"/>
              </a:spcBef>
            </a:pPr>
            <a:r>
              <a:rPr lang="es-US" sz="2400" dirty="0"/>
              <a:t>Embragues y frenos mojados.</a:t>
            </a:r>
          </a:p>
          <a:p>
            <a:pPr lvl="2" rtl="0">
              <a:lnSpc>
                <a:spcPct val="110000"/>
              </a:lnSpc>
              <a:spcBef>
                <a:spcPts val="600"/>
              </a:spcBef>
            </a:pPr>
            <a:r>
              <a:rPr lang="es-US" sz="2400" dirty="0"/>
              <a:t>Puertas, ventajas y fugas.</a:t>
            </a:r>
          </a:p>
          <a:p>
            <a:pPr lvl="2" rtl="0">
              <a:lnSpc>
                <a:spcPct val="110000"/>
              </a:lnSpc>
              <a:spcBef>
                <a:spcPts val="600"/>
              </a:spcBef>
            </a:pPr>
            <a:r>
              <a:rPr lang="es-US" sz="2400" dirty="0"/>
              <a:t>Condensación.</a:t>
            </a:r>
          </a:p>
          <a:p>
            <a:pPr rtl="0">
              <a:lnSpc>
                <a:spcPct val="110000"/>
              </a:lnSpc>
              <a:spcBef>
                <a:spcPts val="600"/>
              </a:spcBef>
            </a:pPr>
            <a:r>
              <a:rPr lang="es-US" sz="2400" b="1" dirty="0"/>
              <a:t>Rayos</a:t>
            </a:r>
          </a:p>
          <a:p>
            <a:pPr lvl="2" rtl="0">
              <a:lnSpc>
                <a:spcPct val="110000"/>
              </a:lnSpc>
              <a:spcBef>
                <a:spcPts val="600"/>
              </a:spcBef>
            </a:pPr>
            <a:r>
              <a:rPr lang="es-US" sz="2400" dirty="0"/>
              <a:t>El brazo elevado actúa como pararrayos.</a:t>
            </a:r>
          </a:p>
          <a:p>
            <a:pPr lvl="2" rtl="0">
              <a:lnSpc>
                <a:spcPct val="110000"/>
              </a:lnSpc>
              <a:spcBef>
                <a:spcPts val="600"/>
              </a:spcBef>
            </a:pPr>
            <a:r>
              <a:rPr lang="es-US" sz="2400" dirty="0"/>
              <a:t>Retraiga y baje el brazo.</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0"/>
              </a:spcBef>
            </a:pPr>
            <a:r>
              <a:rPr lang="es-US"/>
              <a:t>Condiciones Climáticas y Ambiente: Condiciones de Agua y Humedad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5" name="Picture 9">
            <a:extLst>
              <a:ext uri="{FF2B5EF4-FFF2-40B4-BE49-F238E27FC236}">
                <a16:creationId xmlns:a16="http://schemas.microsoft.com/office/drawing/2014/main" id="{DA72B505-C9D7-4174-91A3-35DFE7AC397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997052" y="1761738"/>
            <a:ext cx="5001788" cy="3334524"/>
          </a:xfrm>
          <a:prstGeom prst="rect">
            <a:avLst/>
          </a:prstGeom>
          <a:noFill/>
          <a:ln w="19050">
            <a:solidFill>
              <a:schemeClr val="tx1"/>
            </a:solidFill>
            <a:miter lim="800000"/>
            <a:headEnd/>
            <a:tailEnd/>
          </a:ln>
          <a:effectLst>
            <a:outerShdw blurRad="292100" dist="139700" dir="2700000" algn="ctr" rotWithShape="0">
              <a:schemeClr val="tx1">
                <a:alpha val="65000"/>
              </a:schemeClr>
            </a:outerShdw>
          </a:effectLst>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2560BBD-EADA-42E9-98F1-3BDCF5047EAA}"/>
              </a:ext>
            </a:extLst>
          </p:cNvPr>
          <p:cNvSpPr txBox="1"/>
          <p:nvPr/>
        </p:nvSpPr>
        <p:spPr>
          <a:xfrm>
            <a:off x="7916308" y="5313634"/>
            <a:ext cx="2924817" cy="369332"/>
          </a:xfrm>
          <a:prstGeom prst="rect">
            <a:avLst/>
          </a:prstGeom>
          <a:noFill/>
        </p:spPr>
        <p:txBody>
          <a:bodyPr wrap="square" rtlCol="0">
            <a:spAutoFit/>
          </a:bodyPr>
          <a:lstStyle/>
          <a:p>
            <a:pPr algn="r" rtl="0"/>
            <a:r>
              <a:rPr lang="es-US" sz="900" b="1"/>
              <a:t>Imagen cortesía de eLCOSH.org. Usada con permiso.</a:t>
            </a:r>
          </a:p>
          <a:p>
            <a:pPr algn="r" rtl="0"/>
            <a:endParaRPr lang="en-US" sz="900" b="1" dirty="0"/>
          </a:p>
        </p:txBody>
      </p:sp>
    </p:spTree>
    <p:extLst>
      <p:ext uri="{BB962C8B-B14F-4D97-AF65-F5344CB8AC3E}">
        <p14:creationId xmlns:p14="http://schemas.microsoft.com/office/powerpoint/2010/main" val="3811583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a:bodyPr>
          <a:lstStyle/>
          <a:p>
            <a:pPr rtl="0">
              <a:lnSpc>
                <a:spcPct val="100000"/>
              </a:lnSpc>
              <a:spcBef>
                <a:spcPts val="600"/>
              </a:spcBef>
            </a:pPr>
            <a:r>
              <a:rPr lang="es-US" sz="2000" b="1" dirty="0"/>
              <a:t>Especificaciones del fabricante</a:t>
            </a:r>
          </a:p>
          <a:p>
            <a:pPr lvl="2" rtl="0">
              <a:lnSpc>
                <a:spcPct val="100000"/>
              </a:lnSpc>
              <a:spcBef>
                <a:spcPts val="600"/>
              </a:spcBef>
            </a:pPr>
            <a:r>
              <a:rPr lang="es-US" dirty="0"/>
              <a:t>Algunas grúas requieren una reducción de su capacidad cuando el viento tiene una velocidad de 20 mph.</a:t>
            </a:r>
          </a:p>
          <a:p>
            <a:pPr lvl="2" rtl="0">
              <a:lnSpc>
                <a:spcPct val="100000"/>
              </a:lnSpc>
              <a:spcBef>
                <a:spcPts val="600"/>
              </a:spcBef>
            </a:pPr>
            <a:r>
              <a:rPr lang="es-US" dirty="0"/>
              <a:t>Otras consideran 0 mph en el gráfico de carga.</a:t>
            </a:r>
          </a:p>
          <a:p>
            <a:pPr rtl="0">
              <a:lnSpc>
                <a:spcPct val="100000"/>
              </a:lnSpc>
              <a:spcBef>
                <a:spcPts val="600"/>
              </a:spcBef>
            </a:pPr>
            <a:r>
              <a:rPr lang="es-US" sz="2000" b="1" dirty="0"/>
              <a:t>Formas de medición </a:t>
            </a:r>
          </a:p>
          <a:p>
            <a:pPr lvl="2" rtl="0">
              <a:lnSpc>
                <a:spcPct val="100000"/>
              </a:lnSpc>
              <a:spcBef>
                <a:spcPts val="600"/>
              </a:spcBef>
            </a:pPr>
            <a:r>
              <a:rPr lang="es-US" dirty="0"/>
              <a:t>Anemómetro (mide la velocidad del viento) en el brazo de la grúa.</a:t>
            </a:r>
          </a:p>
          <a:p>
            <a:pPr lvl="2" rtl="0">
              <a:lnSpc>
                <a:spcPct val="100000"/>
              </a:lnSpc>
              <a:spcBef>
                <a:spcPts val="600"/>
              </a:spcBef>
            </a:pPr>
            <a:r>
              <a:rPr lang="es-US" dirty="0"/>
              <a:t>Bandera en el extremo del brazo.</a:t>
            </a:r>
          </a:p>
          <a:p>
            <a:pPr lvl="2" rtl="0">
              <a:lnSpc>
                <a:spcPct val="100000"/>
              </a:lnSpc>
              <a:spcBef>
                <a:spcPts val="600"/>
              </a:spcBef>
            </a:pPr>
            <a:r>
              <a:rPr lang="es-US" dirty="0"/>
              <a:t>Canales meteorológicos en TV, </a:t>
            </a:r>
            <a:br>
              <a:rPr lang="es-US" dirty="0"/>
            </a:br>
            <a:r>
              <a:rPr lang="es-US" dirty="0"/>
              <a:t>Internet, etc.</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lstStyle/>
          <a:p>
            <a:pPr rtl="0"/>
            <a:r>
              <a:rPr lang="es-US"/>
              <a:t>Velocidad del Viento</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pic>
        <p:nvPicPr>
          <p:cNvPr id="5" name="Picture 11">
            <a:extLst>
              <a:ext uri="{FF2B5EF4-FFF2-40B4-BE49-F238E27FC236}">
                <a16:creationId xmlns:a16="http://schemas.microsoft.com/office/drawing/2014/main" id="{692122E5-9976-480B-8CE7-9D956E544F4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10992" y="4653363"/>
            <a:ext cx="1819705" cy="1486959"/>
          </a:xfrm>
          <a:prstGeom prst="rect">
            <a:avLst/>
          </a:prstGeom>
          <a:noFill/>
          <a:ln w="9525">
            <a:solidFill>
              <a:srgbClr val="000000"/>
            </a:solidFill>
            <a:miter lim="800000"/>
            <a:headEnd/>
            <a:tailEnd/>
          </a:ln>
          <a:effectLst>
            <a:outerShdw blurRad="292100" dist="139700" dir="2700000" algn="ctr" rotWithShape="0">
              <a:schemeClr val="tx1">
                <a:alpha val="65000"/>
              </a:schemeClr>
            </a:outerShdw>
          </a:effectLst>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55E889A-6349-491E-B761-6EA323688774}"/>
              </a:ext>
            </a:extLst>
          </p:cNvPr>
          <p:cNvPicPr>
            <a:picLocks noChangeAspect="1"/>
          </p:cNvPicPr>
          <p:nvPr/>
        </p:nvPicPr>
        <p:blipFill>
          <a:blip r:embed="rId4"/>
          <a:stretch>
            <a:fillRect/>
          </a:stretch>
        </p:blipFill>
        <p:spPr>
          <a:xfrm>
            <a:off x="9557420" y="1261523"/>
            <a:ext cx="2412720" cy="4883204"/>
          </a:xfrm>
          <a:prstGeom prst="rect">
            <a:avLst/>
          </a:prstGeom>
        </p:spPr>
      </p:pic>
      <p:pic>
        <p:nvPicPr>
          <p:cNvPr id="7" name="Picture 6">
            <a:extLst>
              <a:ext uri="{FF2B5EF4-FFF2-40B4-BE49-F238E27FC236}">
                <a16:creationId xmlns:a16="http://schemas.microsoft.com/office/drawing/2014/main" id="{1DEFE803-7F0D-43B2-B14D-B1329B3C03A8}"/>
              </a:ext>
            </a:extLst>
          </p:cNvPr>
          <p:cNvPicPr>
            <a:picLocks noChangeAspect="1"/>
          </p:cNvPicPr>
          <p:nvPr/>
        </p:nvPicPr>
        <p:blipFill>
          <a:blip r:embed="rId5"/>
          <a:stretch>
            <a:fillRect/>
          </a:stretch>
        </p:blipFill>
        <p:spPr>
          <a:xfrm>
            <a:off x="6388973" y="3852861"/>
            <a:ext cx="2999304" cy="2291866"/>
          </a:xfrm>
          <a:prstGeom prst="rect">
            <a:avLst/>
          </a:prstGeom>
        </p:spPr>
      </p:pic>
      <p:sp>
        <p:nvSpPr>
          <p:cNvPr id="8" name="TextBox 7">
            <a:extLst>
              <a:ext uri="{FF2B5EF4-FFF2-40B4-BE49-F238E27FC236}">
                <a16:creationId xmlns:a16="http://schemas.microsoft.com/office/drawing/2014/main" id="{34F27843-1C13-4191-A976-1C0536979307}"/>
              </a:ext>
            </a:extLst>
          </p:cNvPr>
          <p:cNvSpPr txBox="1"/>
          <p:nvPr/>
        </p:nvSpPr>
        <p:spPr>
          <a:xfrm>
            <a:off x="784945" y="5986433"/>
            <a:ext cx="2812077" cy="369332"/>
          </a:xfrm>
          <a:prstGeom prst="rect">
            <a:avLst/>
          </a:prstGeom>
          <a:noFill/>
        </p:spPr>
        <p:txBody>
          <a:bodyPr wrap="square" rtlCol="0">
            <a:spAutoFit/>
          </a:bodyPr>
          <a:lstStyle/>
          <a:p>
            <a:pPr algn="r" rtl="0"/>
            <a:r>
              <a:rPr lang="es-US" sz="900"/>
              <a:t>Imagen cortesía de eLCOSH.org. Usada con permiso.</a:t>
            </a:r>
          </a:p>
          <a:p>
            <a:pPr algn="r" rtl="0"/>
            <a:endParaRPr lang="en-US" sz="900" dirty="0"/>
          </a:p>
        </p:txBody>
      </p:sp>
    </p:spTree>
    <p:extLst>
      <p:ext uri="{BB962C8B-B14F-4D97-AF65-F5344CB8AC3E}">
        <p14:creationId xmlns:p14="http://schemas.microsoft.com/office/powerpoint/2010/main" val="3741192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a:bodyPr>
          <a:lstStyle/>
          <a:p>
            <a:pPr marL="0" indent="0" rtl="0">
              <a:lnSpc>
                <a:spcPct val="100000"/>
              </a:lnSpc>
              <a:spcBef>
                <a:spcPts val="600"/>
              </a:spcBef>
              <a:buNone/>
            </a:pPr>
            <a:endParaRPr lang="en-US" altLang="en-US" sz="2400" dirty="0"/>
          </a:p>
          <a:p>
            <a:pPr marL="0" indent="0" rtl="0">
              <a:lnSpc>
                <a:spcPct val="100000"/>
              </a:lnSpc>
              <a:spcBef>
                <a:spcPts val="600"/>
              </a:spcBef>
              <a:buNone/>
            </a:pPr>
            <a:r>
              <a:rPr lang="es-US" sz="2400"/>
              <a:t>Más del 50 % de los accidentes con grúas son el resultado de:</a:t>
            </a:r>
          </a:p>
          <a:p>
            <a:pPr marL="0" indent="0" rtl="0">
              <a:lnSpc>
                <a:spcPct val="100000"/>
              </a:lnSpc>
              <a:spcBef>
                <a:spcPts val="600"/>
              </a:spcBef>
              <a:buNone/>
            </a:pPr>
            <a:endParaRPr lang="en-US" altLang="en-US" sz="1000" dirty="0"/>
          </a:p>
          <a:p>
            <a:pPr rtl="0">
              <a:lnSpc>
                <a:spcPct val="100000"/>
              </a:lnSpc>
              <a:spcBef>
                <a:spcPts val="600"/>
              </a:spcBef>
            </a:pPr>
            <a:r>
              <a:rPr lang="es-US" sz="2400"/>
              <a:t>Fallas de soporte. </a:t>
            </a:r>
          </a:p>
          <a:p>
            <a:pPr rtl="0">
              <a:lnSpc>
                <a:spcPct val="100000"/>
              </a:lnSpc>
              <a:spcBef>
                <a:spcPts val="600"/>
              </a:spcBef>
            </a:pPr>
            <a:r>
              <a:rPr lang="es-US" sz="2400"/>
              <a:t>Uso inadecuado de estabilizadores.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lstStyle/>
          <a:p>
            <a:pPr rtl="0"/>
            <a:r>
              <a:rPr lang="es-US"/>
              <a:t>Accidentes con Grúas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spTree>
    <p:extLst>
      <p:ext uri="{BB962C8B-B14F-4D97-AF65-F5344CB8AC3E}">
        <p14:creationId xmlns:p14="http://schemas.microsoft.com/office/powerpoint/2010/main" val="40997853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a:bodyPr>
          <a:lstStyle/>
          <a:p>
            <a:pPr rtl="0">
              <a:lnSpc>
                <a:spcPct val="100000"/>
              </a:lnSpc>
              <a:spcBef>
                <a:spcPts val="600"/>
              </a:spcBef>
            </a:pPr>
            <a:endParaRPr lang="en-US" altLang="en-US" sz="2400" dirty="0"/>
          </a:p>
          <a:p>
            <a:pPr rtl="0">
              <a:lnSpc>
                <a:spcPct val="100000"/>
              </a:lnSpc>
              <a:spcBef>
                <a:spcPts val="600"/>
              </a:spcBef>
            </a:pPr>
            <a:r>
              <a:rPr lang="es-US" sz="2400"/>
              <a:t>La "entidad controladora" </a:t>
            </a:r>
          </a:p>
          <a:p>
            <a:pPr lvl="2" rtl="0">
              <a:lnSpc>
                <a:spcPct val="100000"/>
              </a:lnSpc>
              <a:spcBef>
                <a:spcPts val="600"/>
              </a:spcBef>
            </a:pPr>
            <a:r>
              <a:rPr lang="es-US" sz="2400"/>
              <a:t>proporcionará un área suficientemente firme, drenada y nivelada para soportar la grúa (junto con sus calzamientos, superficies de soporte, etc.).</a:t>
            </a:r>
          </a:p>
          <a:p>
            <a:pPr lvl="2" rtl="0">
              <a:lnSpc>
                <a:spcPct val="100000"/>
              </a:lnSpc>
              <a:spcBef>
                <a:spcPts val="600"/>
              </a:spcBef>
            </a:pPr>
            <a:r>
              <a:rPr lang="es-US" sz="2400"/>
              <a:t>Informará al usuario y al operador sobre la ubicación de los peligros existentes debajo del área de emplazamiento (como cavidades, tanques, servicios) si dichos peligros están identificados en documentos que tiene la entidad controladora o si son conocidos por dicha entidad.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lnSpc>
                <a:spcPct val="120000"/>
              </a:lnSpc>
              <a:spcBef>
                <a:spcPts val="0"/>
              </a:spcBef>
            </a:pPr>
            <a:r>
              <a:rPr lang="es-US"/>
              <a:t>1926.1402 Condiciones del Suelo</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Peligros Relacionados con las Grúas</a:t>
            </a:r>
          </a:p>
        </p:txBody>
      </p:sp>
    </p:spTree>
    <p:extLst>
      <p:ext uri="{BB962C8B-B14F-4D97-AF65-F5344CB8AC3E}">
        <p14:creationId xmlns:p14="http://schemas.microsoft.com/office/powerpoint/2010/main" val="8997667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5CADFEA-6274-447E-AF40-6004F3C6F9CA}"/>
</file>

<file path=customXml/itemProps2.xml><?xml version="1.0" encoding="utf-8"?>
<ds:datastoreItem xmlns:ds="http://schemas.openxmlformats.org/officeDocument/2006/customXml" ds:itemID="{40EB0CF1-B741-411B-9740-FB3993D18958}">
  <ds:schemaRef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3eb2361b-8c8e-47d5-8d05-b9366176417c"/>
    <ds:schemaRef ds:uri="246ca8ae-6e08-4796-a588-b174448290c0"/>
    <ds:schemaRef ds:uri="http://www.w3.org/XML/1998/namespace"/>
  </ds:schemaRefs>
</ds:datastoreItem>
</file>

<file path=customXml/itemProps3.xml><?xml version="1.0" encoding="utf-8"?>
<ds:datastoreItem xmlns:ds="http://schemas.openxmlformats.org/officeDocument/2006/customXml" ds:itemID="{3ED740FA-BAA0-4FDA-A636-9B805792F5A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698</TotalTime>
  <Words>2871</Words>
  <Application>Microsoft Office PowerPoint</Application>
  <PresentationFormat>Widescreen</PresentationFormat>
  <Paragraphs>372</Paragraphs>
  <Slides>44</Slides>
  <Notes>19</Notes>
  <HiddenSlides>0</HiddenSlides>
  <MMClips>2</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44</vt:i4>
      </vt:variant>
    </vt:vector>
  </HeadingPairs>
  <TitlesOfParts>
    <vt:vector size="54" baseType="lpstr">
      <vt:lpstr>Arial</vt:lpstr>
      <vt:lpstr>Nunito ExtraLight</vt:lpstr>
      <vt:lpstr>Nunito</vt:lpstr>
      <vt:lpstr>Verdana</vt:lpstr>
      <vt:lpstr>Poppins</vt:lpstr>
      <vt:lpstr>Calibri</vt:lpstr>
      <vt:lpstr>Times New Roman</vt:lpstr>
      <vt:lpstr>Nunito Light</vt:lpstr>
      <vt:lpstr>Office Theme</vt:lpstr>
      <vt:lpstr>Photo Editor Photo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Nazia Shah</cp:lastModifiedBy>
  <cp:revision>69</cp:revision>
  <dcterms:created xsi:type="dcterms:W3CDTF">2019-05-30T18:50:33Z</dcterms:created>
  <dcterms:modified xsi:type="dcterms:W3CDTF">2020-02-25T14:06:48Z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5195600</vt:r8>
  </property>
  <property fmtid="{D5CDD505-2E9C-101B-9397-08002B2CF9AE}" pid="4" name="xd_Signature">
    <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