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 id="2147483657" r:id="rId5"/>
  </p:sldMasterIdLst>
  <p:notesMasterIdLst>
    <p:notesMasterId r:id="rId32"/>
  </p:notesMasterIdLst>
  <p:handoutMasterIdLst>
    <p:handoutMasterId r:id="rId33"/>
  </p:handoutMasterIdLst>
  <p:sldIdLst>
    <p:sldId id="257" r:id="rId6"/>
    <p:sldId id="258" r:id="rId7"/>
    <p:sldId id="265" r:id="rId8"/>
    <p:sldId id="329" r:id="rId9"/>
    <p:sldId id="267" r:id="rId10"/>
    <p:sldId id="311" r:id="rId11"/>
    <p:sldId id="312" r:id="rId12"/>
    <p:sldId id="313" r:id="rId13"/>
    <p:sldId id="330" r:id="rId14"/>
    <p:sldId id="314" r:id="rId15"/>
    <p:sldId id="315" r:id="rId16"/>
    <p:sldId id="316" r:id="rId17"/>
    <p:sldId id="317" r:id="rId18"/>
    <p:sldId id="318" r:id="rId19"/>
    <p:sldId id="319" r:id="rId20"/>
    <p:sldId id="320" r:id="rId21"/>
    <p:sldId id="321" r:id="rId22"/>
    <p:sldId id="322" r:id="rId23"/>
    <p:sldId id="323" r:id="rId24"/>
    <p:sldId id="324" r:id="rId25"/>
    <p:sldId id="325" r:id="rId26"/>
    <p:sldId id="326" r:id="rId27"/>
    <p:sldId id="266" r:id="rId28"/>
    <p:sldId id="327" r:id="rId29"/>
    <p:sldId id="328" r:id="rId30"/>
    <p:sldId id="263" r:id="rId31"/>
  </p:sldIdLst>
  <p:sldSz cx="12192000" cy="6858000"/>
  <p:notesSz cx="6858000" cy="9144000"/>
  <p:embeddedFontLst>
    <p:embeddedFont>
      <p:font typeface="Cambria" pitchFamily="18" charset="0"/>
      <p:regular r:id="rId34"/>
      <p:bold r:id="rId35"/>
      <p:italic r:id="rId36"/>
      <p:boldItalic r:id="rId37"/>
    </p:embeddedFont>
    <p:embeddedFont>
      <p:font typeface="Nunito ExtraLight" charset="0"/>
      <p:regular r:id="rId38"/>
      <p:italic r:id="rId39"/>
    </p:embeddedFont>
    <p:embeddedFont>
      <p:font typeface="Nunito" charset="0"/>
      <p:regular r:id="rId40"/>
      <p:bold r:id="rId41"/>
      <p:italic r:id="rId42"/>
      <p:boldItalic r:id="rId43"/>
    </p:embeddedFont>
    <p:embeddedFont>
      <p:font typeface="Poppins" charset="0"/>
      <p:regular r:id="rId44"/>
      <p:bold r:id="rId45"/>
      <p:italic r:id="rId46"/>
      <p:boldItalic r:id="rId47"/>
    </p:embeddedFont>
    <p:embeddedFont>
      <p:font typeface="Calibri" pitchFamily="34" charset="0"/>
      <p:regular r:id="rId48"/>
      <p:bold r:id="rId49"/>
      <p:italic r:id="rId50"/>
      <p:boldItalic r:id="rId51"/>
    </p:embeddedFont>
    <p:embeddedFont>
      <p:font typeface="Nunito Light" charset="0"/>
      <p:regular r:id="rId52"/>
      <p:italic r:id="rId53"/>
    </p:embeddedFont>
  </p:embeddedFontLst>
  <p:defaultTextStyle>
    <a:defPPr rtl="0">
      <a:defRPr lang="es-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E9970EB-8211-4D39-819C-7A2966DBD8B5}" v="27" dt="2020-02-03T15:31:53.13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38"/>
    <p:restoredTop sz="88312" autoAdjust="0"/>
  </p:normalViewPr>
  <p:slideViewPr>
    <p:cSldViewPr snapToGrid="0" snapToObjects="1">
      <p:cViewPr varScale="1">
        <p:scale>
          <a:sx n="73" d="100"/>
          <a:sy n="73" d="100"/>
        </p:scale>
        <p:origin x="-1002" y="-96"/>
      </p:cViewPr>
      <p:guideLst>
        <p:guide orient="horz" pos="2160"/>
        <p:guide pos="3840"/>
      </p:guideLst>
    </p:cSldViewPr>
  </p:slideViewPr>
  <p:notesTextViewPr>
    <p:cViewPr>
      <p:scale>
        <a:sx n="1" d="1"/>
        <a:sy n="1" d="1"/>
      </p:scale>
      <p:origin x="0" y="0"/>
    </p:cViewPr>
  </p:notesTextViewPr>
  <p:notesViewPr>
    <p:cSldViewPr snapToGrid="0" snapToObjects="1">
      <p:cViewPr varScale="1">
        <p:scale>
          <a:sx n="84" d="100"/>
          <a:sy n="84" d="100"/>
        </p:scale>
        <p:origin x="3828"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6.fntdata"/><Relationship Id="rId21" Type="http://schemas.openxmlformats.org/officeDocument/2006/relationships/slide" Target="slides/slide16.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font" Target="fonts/font14.fntdata"/><Relationship Id="rId50" Type="http://schemas.openxmlformats.org/officeDocument/2006/relationships/font" Target="fonts/font17.fntdata"/><Relationship Id="rId55"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handoutMaster" Target="handoutMasters/handoutMaster1.xml"/><Relationship Id="rId38" Type="http://schemas.openxmlformats.org/officeDocument/2006/relationships/font" Target="fonts/font5.fntdata"/><Relationship Id="rId46" Type="http://schemas.openxmlformats.org/officeDocument/2006/relationships/font" Target="fonts/font13.fntdata"/><Relationship Id="rId59"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font" Target="fonts/font8.fntdata"/><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font" Target="fonts/font12.fntdata"/><Relationship Id="rId53" Type="http://schemas.openxmlformats.org/officeDocument/2006/relationships/font" Target="fonts/font20.fntdata"/><Relationship Id="rId58"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font" Target="fonts/font3.fntdata"/><Relationship Id="rId49" Type="http://schemas.openxmlformats.org/officeDocument/2006/relationships/font" Target="fonts/font16.fntdata"/><Relationship Id="rId57"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font" Target="fonts/font11.fntdata"/><Relationship Id="rId52" Type="http://schemas.openxmlformats.org/officeDocument/2006/relationships/font" Target="fonts/font19.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font" Target="fonts/font15.fntdata"/><Relationship Id="rId56"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font" Target="fonts/font18.fntdata"/><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zia Shah" userId="834fe6aa-7260-4947-9af5-9af74eff913c" providerId="ADAL" clId="{CE9970EB-8211-4D39-819C-7A2966DBD8B5}"/>
    <pc:docChg chg="undo custSel addSld delSld modSld">
      <pc:chgData name="Nazia Shah" userId="834fe6aa-7260-4947-9af5-9af74eff913c" providerId="ADAL" clId="{CE9970EB-8211-4D39-819C-7A2966DBD8B5}" dt="2020-02-05T19:58:00.203" v="114" actId="14100"/>
      <pc:docMkLst>
        <pc:docMk/>
      </pc:docMkLst>
      <pc:sldChg chg="modSp">
        <pc:chgData name="Nazia Shah" userId="834fe6aa-7260-4947-9af5-9af74eff913c" providerId="ADAL" clId="{CE9970EB-8211-4D39-819C-7A2966DBD8B5}" dt="2020-02-03T15:11:13.268" v="0" actId="207"/>
        <pc:sldMkLst>
          <pc:docMk/>
          <pc:sldMk cId="2949312402" sldId="257"/>
        </pc:sldMkLst>
        <pc:spChg chg="mod">
          <ac:chgData name="Nazia Shah" userId="834fe6aa-7260-4947-9af5-9af74eff913c" providerId="ADAL" clId="{CE9970EB-8211-4D39-819C-7A2966DBD8B5}" dt="2020-02-03T15:11:13.268" v="0" actId="207"/>
          <ac:spMkLst>
            <pc:docMk/>
            <pc:sldMk cId="2949312402" sldId="257"/>
            <ac:spMk id="5" creationId="{BD2F0370-A462-EA47-A926-2777BBA4F2A5}"/>
          </ac:spMkLst>
        </pc:spChg>
      </pc:sldChg>
      <pc:sldChg chg="modSp modNotesTx">
        <pc:chgData name="Nazia Shah" userId="834fe6aa-7260-4947-9af5-9af74eff913c" providerId="ADAL" clId="{CE9970EB-8211-4D39-819C-7A2966DBD8B5}" dt="2020-02-03T15:22:50.224" v="55" actId="11"/>
        <pc:sldMkLst>
          <pc:docMk/>
          <pc:sldMk cId="1918888383" sldId="265"/>
        </pc:sldMkLst>
        <pc:spChg chg="mod">
          <ac:chgData name="Nazia Shah" userId="834fe6aa-7260-4947-9af5-9af74eff913c" providerId="ADAL" clId="{CE9970EB-8211-4D39-819C-7A2966DBD8B5}" dt="2020-02-03T15:22:50.224" v="55" actId="11"/>
          <ac:spMkLst>
            <pc:docMk/>
            <pc:sldMk cId="1918888383" sldId="265"/>
            <ac:spMk id="2" creationId="{893BEBBD-5E97-E748-AB97-47C407B4E351}"/>
          </ac:spMkLst>
        </pc:spChg>
        <pc:spChg chg="mod">
          <ac:chgData name="Nazia Shah" userId="834fe6aa-7260-4947-9af5-9af74eff913c" providerId="ADAL" clId="{CE9970EB-8211-4D39-819C-7A2966DBD8B5}" dt="2020-02-03T15:12:15.116" v="7" actId="20577"/>
          <ac:spMkLst>
            <pc:docMk/>
            <pc:sldMk cId="1918888383" sldId="265"/>
            <ac:spMk id="3" creationId="{8689C92E-9F3A-9346-92F1-1D53CD9CBAFC}"/>
          </ac:spMkLst>
        </pc:spChg>
      </pc:sldChg>
      <pc:sldChg chg="modSp">
        <pc:chgData name="Nazia Shah" userId="834fe6aa-7260-4947-9af5-9af74eff913c" providerId="ADAL" clId="{CE9970EB-8211-4D39-819C-7A2966DBD8B5}" dt="2020-02-03T15:16:24.211" v="27" actId="20577"/>
        <pc:sldMkLst>
          <pc:docMk/>
          <pc:sldMk cId="3811583661" sldId="266"/>
        </pc:sldMkLst>
        <pc:spChg chg="mod">
          <ac:chgData name="Nazia Shah" userId="834fe6aa-7260-4947-9af5-9af74eff913c" providerId="ADAL" clId="{CE9970EB-8211-4D39-819C-7A2966DBD8B5}" dt="2020-02-03T15:16:24.211" v="27" actId="20577"/>
          <ac:spMkLst>
            <pc:docMk/>
            <pc:sldMk cId="3811583661" sldId="266"/>
            <ac:spMk id="3" creationId="{8689C92E-9F3A-9346-92F1-1D53CD9CBAFC}"/>
          </ac:spMkLst>
        </pc:spChg>
      </pc:sldChg>
      <pc:sldChg chg="del">
        <pc:chgData name="Nazia Shah" userId="834fe6aa-7260-4947-9af5-9af74eff913c" providerId="ADAL" clId="{CE9970EB-8211-4D39-819C-7A2966DBD8B5}" dt="2020-02-03T15:29:48.170" v="93" actId="2696"/>
        <pc:sldMkLst>
          <pc:docMk/>
          <pc:sldMk cId="2803310612" sldId="310"/>
        </pc:sldMkLst>
      </pc:sldChg>
      <pc:sldChg chg="addSp modSp">
        <pc:chgData name="Nazia Shah" userId="834fe6aa-7260-4947-9af5-9af74eff913c" providerId="ADAL" clId="{CE9970EB-8211-4D39-819C-7A2966DBD8B5}" dt="2020-02-03T15:20:06.201" v="39" actId="1076"/>
        <pc:sldMkLst>
          <pc:docMk/>
          <pc:sldMk cId="3160644063" sldId="327"/>
        </pc:sldMkLst>
        <pc:spChg chg="add mod">
          <ac:chgData name="Nazia Shah" userId="834fe6aa-7260-4947-9af5-9af74eff913c" providerId="ADAL" clId="{CE9970EB-8211-4D39-819C-7A2966DBD8B5}" dt="2020-02-03T15:18:58.963" v="35" actId="20577"/>
          <ac:spMkLst>
            <pc:docMk/>
            <pc:sldMk cId="3160644063" sldId="327"/>
            <ac:spMk id="6" creationId="{ED5FD740-936C-4610-A578-57B9DD4446EC}"/>
          </ac:spMkLst>
        </pc:spChg>
        <pc:picChg chg="add mod">
          <ac:chgData name="Nazia Shah" userId="834fe6aa-7260-4947-9af5-9af74eff913c" providerId="ADAL" clId="{CE9970EB-8211-4D39-819C-7A2966DBD8B5}" dt="2020-02-03T15:19:50.993" v="37" actId="1076"/>
          <ac:picMkLst>
            <pc:docMk/>
            <pc:sldMk cId="3160644063" sldId="327"/>
            <ac:picMk id="7" creationId="{90DAAAF5-5B1D-46F7-8391-818068E7B2CF}"/>
          </ac:picMkLst>
        </pc:picChg>
        <pc:picChg chg="mod">
          <ac:chgData name="Nazia Shah" userId="834fe6aa-7260-4947-9af5-9af74eff913c" providerId="ADAL" clId="{CE9970EB-8211-4D39-819C-7A2966DBD8B5}" dt="2020-02-03T15:18:39.026" v="32" actId="1076"/>
          <ac:picMkLst>
            <pc:docMk/>
            <pc:sldMk cId="3160644063" sldId="327"/>
            <ac:picMk id="8" creationId="{19BBC85F-36CB-47D0-8CAC-475157824BD4}"/>
          </ac:picMkLst>
        </pc:picChg>
        <pc:picChg chg="mod">
          <ac:chgData name="Nazia Shah" userId="834fe6aa-7260-4947-9af5-9af74eff913c" providerId="ADAL" clId="{CE9970EB-8211-4D39-819C-7A2966DBD8B5}" dt="2020-02-03T15:18:48.929" v="33" actId="1076"/>
          <ac:picMkLst>
            <pc:docMk/>
            <pc:sldMk cId="3160644063" sldId="327"/>
            <ac:picMk id="9" creationId="{A6762105-8463-4E8A-8973-F3A68248893D}"/>
          </ac:picMkLst>
        </pc:picChg>
        <pc:picChg chg="add mod">
          <ac:chgData name="Nazia Shah" userId="834fe6aa-7260-4947-9af5-9af74eff913c" providerId="ADAL" clId="{CE9970EB-8211-4D39-819C-7A2966DBD8B5}" dt="2020-02-03T15:20:06.201" v="39" actId="1076"/>
          <ac:picMkLst>
            <pc:docMk/>
            <pc:sldMk cId="3160644063" sldId="327"/>
            <ac:picMk id="11" creationId="{0FF157C8-B06F-4CC6-8EA9-6E4F56780278}"/>
          </ac:picMkLst>
        </pc:picChg>
        <pc:cxnChg chg="add mod">
          <ac:chgData name="Nazia Shah" userId="834fe6aa-7260-4947-9af5-9af74eff913c" providerId="ADAL" clId="{CE9970EB-8211-4D39-819C-7A2966DBD8B5}" dt="2020-02-03T15:20:06.201" v="39" actId="1076"/>
          <ac:cxnSpMkLst>
            <pc:docMk/>
            <pc:sldMk cId="3160644063" sldId="327"/>
            <ac:cxnSpMk id="10" creationId="{A0E5A430-B80A-48AC-8772-DBF936FF945B}"/>
          </ac:cxnSpMkLst>
        </pc:cxnChg>
      </pc:sldChg>
      <pc:sldChg chg="modSp modNotesTx">
        <pc:chgData name="Nazia Shah" userId="834fe6aa-7260-4947-9af5-9af74eff913c" providerId="ADAL" clId="{CE9970EB-8211-4D39-819C-7A2966DBD8B5}" dt="2020-02-03T15:21:41.050" v="54" actId="113"/>
        <pc:sldMkLst>
          <pc:docMk/>
          <pc:sldMk cId="670974481" sldId="328"/>
        </pc:sldMkLst>
        <pc:spChg chg="mod">
          <ac:chgData name="Nazia Shah" userId="834fe6aa-7260-4947-9af5-9af74eff913c" providerId="ADAL" clId="{CE9970EB-8211-4D39-819C-7A2966DBD8B5}" dt="2020-02-03T15:21:29.177" v="53" actId="20577"/>
          <ac:spMkLst>
            <pc:docMk/>
            <pc:sldMk cId="670974481" sldId="328"/>
            <ac:spMk id="2" creationId="{893BEBBD-5E97-E748-AB97-47C407B4E351}"/>
          </ac:spMkLst>
        </pc:spChg>
        <pc:spChg chg="mod">
          <ac:chgData name="Nazia Shah" userId="834fe6aa-7260-4947-9af5-9af74eff913c" providerId="ADAL" clId="{CE9970EB-8211-4D39-819C-7A2966DBD8B5}" dt="2020-02-03T15:20:45.889" v="44" actId="27636"/>
          <ac:spMkLst>
            <pc:docMk/>
            <pc:sldMk cId="670974481" sldId="328"/>
            <ac:spMk id="3" creationId="{8689C92E-9F3A-9346-92F1-1D53CD9CBAFC}"/>
          </ac:spMkLst>
        </pc:spChg>
      </pc:sldChg>
      <pc:sldChg chg="addSp delSp modSp add modNotesTx">
        <pc:chgData name="Nazia Shah" userId="834fe6aa-7260-4947-9af5-9af74eff913c" providerId="ADAL" clId="{CE9970EB-8211-4D39-819C-7A2966DBD8B5}" dt="2020-02-05T19:58:00.203" v="114" actId="14100"/>
        <pc:sldMkLst>
          <pc:docMk/>
          <pc:sldMk cId="3489006987" sldId="329"/>
        </pc:sldMkLst>
        <pc:spChg chg="mod">
          <ac:chgData name="Nazia Shah" userId="834fe6aa-7260-4947-9af5-9af74eff913c" providerId="ADAL" clId="{CE9970EB-8211-4D39-819C-7A2966DBD8B5}" dt="2020-02-05T19:58:00.203" v="114" actId="14100"/>
          <ac:spMkLst>
            <pc:docMk/>
            <pc:sldMk cId="3489006987" sldId="329"/>
            <ac:spMk id="2" creationId="{893BEBBD-5E97-E748-AB97-47C407B4E351}"/>
          </ac:spMkLst>
        </pc:spChg>
        <pc:picChg chg="del">
          <ac:chgData name="Nazia Shah" userId="834fe6aa-7260-4947-9af5-9af74eff913c" providerId="ADAL" clId="{CE9970EB-8211-4D39-819C-7A2966DBD8B5}" dt="2020-02-03T15:28:49.967" v="88" actId="478"/>
          <ac:picMkLst>
            <pc:docMk/>
            <pc:sldMk cId="3489006987" sldId="329"/>
            <ac:picMk id="6" creationId="{FA47E785-04D5-4C8E-BF57-03F83FBA72C3}"/>
          </ac:picMkLst>
        </pc:picChg>
        <pc:picChg chg="add mod">
          <ac:chgData name="Nazia Shah" userId="834fe6aa-7260-4947-9af5-9af74eff913c" providerId="ADAL" clId="{CE9970EB-8211-4D39-819C-7A2966DBD8B5}" dt="2020-02-03T15:29:11.225" v="91" actId="1076"/>
          <ac:picMkLst>
            <pc:docMk/>
            <pc:sldMk cId="3489006987" sldId="329"/>
            <ac:picMk id="7" creationId="{8BC26DDC-47D9-4006-9F42-A9952631E979}"/>
          </ac:picMkLst>
        </pc:picChg>
        <pc:picChg chg="add mod">
          <ac:chgData name="Nazia Shah" userId="834fe6aa-7260-4947-9af5-9af74eff913c" providerId="ADAL" clId="{CE9970EB-8211-4D39-819C-7A2966DBD8B5}" dt="2020-02-03T15:29:14.824" v="92" actId="1076"/>
          <ac:picMkLst>
            <pc:docMk/>
            <pc:sldMk cId="3489006987" sldId="329"/>
            <ac:picMk id="8" creationId="{DECEBEC6-53ED-42A9-9EF9-CBDBA7F7515F}"/>
          </ac:picMkLst>
        </pc:picChg>
      </pc:sldChg>
      <pc:sldChg chg="modSp add modNotesTx">
        <pc:chgData name="Nazia Shah" userId="834fe6aa-7260-4947-9af5-9af74eff913c" providerId="ADAL" clId="{CE9970EB-8211-4D39-819C-7A2966DBD8B5}" dt="2020-02-03T15:31:55.489" v="113" actId="20577"/>
        <pc:sldMkLst>
          <pc:docMk/>
          <pc:sldMk cId="4292556341" sldId="330"/>
        </pc:sldMkLst>
        <pc:spChg chg="mod">
          <ac:chgData name="Nazia Shah" userId="834fe6aa-7260-4947-9af5-9af74eff913c" providerId="ADAL" clId="{CE9970EB-8211-4D39-819C-7A2966DBD8B5}" dt="2020-02-03T15:31:39.705" v="110" actId="255"/>
          <ac:spMkLst>
            <pc:docMk/>
            <pc:sldMk cId="4292556341" sldId="330"/>
            <ac:spMk id="2" creationId="{893BEBBD-5E97-E748-AB97-47C407B4E351}"/>
          </ac:spMkLst>
        </pc:spChg>
        <pc:spChg chg="mod">
          <ac:chgData name="Nazia Shah" userId="834fe6aa-7260-4947-9af5-9af74eff913c" providerId="ADAL" clId="{CE9970EB-8211-4D39-819C-7A2966DBD8B5}" dt="2020-02-03T15:30:34.326" v="96" actId="27636"/>
          <ac:spMkLst>
            <pc:docMk/>
            <pc:sldMk cId="4292556341" sldId="330"/>
            <ac:spMk id="3" creationId="{8689C92E-9F3A-9346-92F1-1D53CD9CBAF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5E85044-CA6D-4456-9DCB-063FFA4D98A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ate Placeholder 2">
            <a:extLst>
              <a:ext uri="{FF2B5EF4-FFF2-40B4-BE49-F238E27FC236}">
                <a16:creationId xmlns:a16="http://schemas.microsoft.com/office/drawing/2014/main" xmlns="" id="{E95F1D7E-E338-4EB8-BC67-D40A0BBF2AF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r>
              <a:rPr lang="en-US" smtClean="0"/>
              <a:t>2/5/2020</a:t>
            </a:r>
            <a:endParaRPr lang="en-US"/>
          </a:p>
        </p:txBody>
      </p:sp>
      <p:sp>
        <p:nvSpPr>
          <p:cNvPr id="4" name="Footer Placeholder 3">
            <a:extLst>
              <a:ext uri="{FF2B5EF4-FFF2-40B4-BE49-F238E27FC236}">
                <a16:creationId xmlns:a16="http://schemas.microsoft.com/office/drawing/2014/main" xmlns="" id="{FF0DD429-52B5-47E3-A2C3-5E98695EC7D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5" name="Slide Number Placeholder 4">
            <a:extLst>
              <a:ext uri="{FF2B5EF4-FFF2-40B4-BE49-F238E27FC236}">
                <a16:creationId xmlns:a16="http://schemas.microsoft.com/office/drawing/2014/main" xmlns="" id="{B4338778-294F-4378-A7F6-9001478D885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C2255E06-F9F4-4173-9E67-A741A00148FA}" type="slidenum">
              <a:rPr lang="en-US" smtClean="0"/>
              <a:t>‹#›</a:t>
            </a:fld>
            <a:endParaRPr lang="en-US"/>
          </a:p>
        </p:txBody>
      </p:sp>
    </p:spTree>
    <p:extLst>
      <p:ext uri="{BB962C8B-B14F-4D97-AF65-F5344CB8AC3E}">
        <p14:creationId xmlns:p14="http://schemas.microsoft.com/office/powerpoint/2010/main" val="24696242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r>
              <a:rPr lang="en-US" smtClean="0"/>
              <a:t>2/5/2020</a:t>
            </a:r>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B8AA386B-B6B5-42CE-ACEC-E6B690E940F8}" type="slidenum">
              <a:rPr lang="en-US" smtClean="0"/>
              <a:t>‹#›</a:t>
            </a:fld>
            <a:endParaRPr lang="en-US"/>
          </a:p>
        </p:txBody>
      </p:sp>
    </p:spTree>
    <p:extLst>
      <p:ext uri="{BB962C8B-B14F-4D97-AF65-F5344CB8AC3E}">
        <p14:creationId xmlns:p14="http://schemas.microsoft.com/office/powerpoint/2010/main" val="24280821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gpo.gov/fdsys/pkg/CFR-2009-title49-vol4/xml/CFR-2009-title49-vol4-part213.xml"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gpo.gov/fdsys/pkg/CFR-2009-title49-vol4/xml/CFR-2009-title49-vol4-part213.xml"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1926.1412 Inspecciones.</a:t>
            </a:r>
          </a:p>
          <a:p>
            <a:pPr rtl="0"/>
            <a:r>
              <a:rPr lang="es-US"/>
              <a:t>(a) Equipos modificados. </a:t>
            </a:r>
          </a:p>
          <a:p>
            <a:pPr rtl="0"/>
            <a:r>
              <a:rPr lang="es-US"/>
              <a:t>(1) Los equipos que han tenido modificaciones o agregados que afectan la seguridad de su operación (como modificaciones o agregados que involucren un dispositivo de seguridad o una ayuda operativa, una pieza crítica de un sistema de control, planta eléctrica, sistema de freno, componentes estructurales de soporte de la carga, gancho de carga o mecanismo de operación en uso) o su capacidad deben ser inspeccionados por una persona calificada después de que se hayan completado dichas modificaciones o agregados, antes del uso inicial. La inspección debe cumplir todos los requisitos siguientes:</a:t>
            </a:r>
          </a:p>
          <a:p>
            <a:pPr rtl="0"/>
            <a:r>
              <a:rPr lang="es-US"/>
              <a:t>(i) La inspección debe garantizar que las modificaciones o agregados se hayan hecho de conformidad con la autorización obtenida según § 1926.1434 (Modificaciones de Equipos).</a:t>
            </a:r>
          </a:p>
          <a:p>
            <a:pPr rtl="0"/>
            <a:r>
              <a:rPr lang="es-US"/>
              <a:t>(ii) La inspección debe incluir una prueba funcional del equipo.</a:t>
            </a:r>
          </a:p>
          <a:p>
            <a:pPr rtl="0"/>
            <a:r>
              <a:rPr lang="es-US"/>
              <a:t>(2) El equipo no debe usarse hasta que una inspección conforme a este párrafo demuestre que se cumplieron los requisitos del párrafo (a)(1)(i) de esta sección.</a:t>
            </a:r>
          </a:p>
          <a:p>
            <a:pPr rtl="0"/>
            <a:r>
              <a:rPr lang="es-US"/>
              <a:t>(b) Equipos reparados o ajustados. </a:t>
            </a:r>
          </a:p>
          <a:p>
            <a:pPr rtl="0"/>
            <a:r>
              <a:rPr lang="es-US"/>
              <a:t>(1) Los equipos que ha tenido una reparación o ajuste relacionados con la seguridad de su operación (tales como: una reparación o ajuste a un dispositivo de seguridad o a una ayuda del operador, o a una pieza crítica de un sistema de control, planta eléctrica, sistema de freno, componentes estructurales de soporte de la carga, gancho de carga o mecanismo de operación en uso) deben ser inspeccionados por una persona calificada después de que se haya completado dicha reparación o ajuste, antes del uso inicial. La inspección debe cumplir todos los requisitos siguientes:</a:t>
            </a:r>
          </a:p>
          <a:p>
            <a:pPr rtl="0"/>
            <a:r>
              <a:rPr lang="es-US"/>
              <a:t>(i) La persona calificada debe determinar si la reparación o ajuste cumple con los criterios del fabricante del equipo (cuando sean aplicables y esté disponible).</a:t>
            </a:r>
          </a:p>
          <a:p>
            <a:pPr rtl="0"/>
            <a:r>
              <a:rPr lang="es-US"/>
              <a:t>(ii) Cuando los criterios del fabricante del equipo no están disponibles o no se pueden aplicar, la persona calificada debe:</a:t>
            </a:r>
          </a:p>
          <a:p>
            <a:pPr rtl="0"/>
            <a:r>
              <a:rPr lang="es-US"/>
              <a:t>(A) Determinar si se necesita un ingeniero profesional registrado (RPE) para desarrollar criterios para la reparación o ajuste. Si no se necesita un RPE, el empleador debe asegurarse de que una persona calificada desarrolle los criterios. Si se necesita un RPE, el empleador debe asegurarse de que desarrolle los criterios.</a:t>
            </a:r>
          </a:p>
          <a:p>
            <a:pPr rtl="0"/>
            <a:r>
              <a:rPr lang="es-US"/>
              <a:t>(B) Determinar si la reparación o ajuste cumple los criterios desarrollados de acuerdo con el párrafo (b)(1)(ii)(A) de esta sección.</a:t>
            </a:r>
          </a:p>
          <a:p>
            <a:pPr rtl="0"/>
            <a:r>
              <a:rPr lang="es-US"/>
              <a:t>(iii) La inspección debe incluir pruebas funcionales de las piezas reparadas o ajustadas y otros componentes que puedan ser afectados por la reparación o ajuste.</a:t>
            </a:r>
          </a:p>
          <a:p>
            <a:pPr rtl="0"/>
            <a:r>
              <a:rPr lang="es-US"/>
              <a:t>(4) El equipo no debe usarse hasta que una inspección conforme a este párrafo demuestre que la reparación o ajuste cumple los requisitos del párrafo (b)(1)(i) de esta sección (o, donde corresponda, el párrafo (b)(1)(ii) de esta sección).</a:t>
            </a:r>
          </a:p>
          <a:p>
            <a:pPr rtl="0"/>
            <a:r>
              <a:rPr lang="es-US"/>
              <a:t>(c) Después del montaje. </a:t>
            </a:r>
          </a:p>
          <a:p>
            <a:pPr rtl="0"/>
            <a:r>
              <a:rPr lang="es-US"/>
              <a:t>(1) Al finalizar el montaje, una persona calificada debe inspeccionar el equipo para asegurarse de que esté configurado de acuerdo con los criterios del fabricante del equipo.</a:t>
            </a:r>
          </a:p>
          <a:p>
            <a:pPr rtl="0"/>
            <a:r>
              <a:rPr lang="es-US"/>
              <a:t>(2) Cuando los criterios del fabricante del equipo no están disponibles, una persona calificada debe:</a:t>
            </a:r>
          </a:p>
          <a:p>
            <a:pPr rtl="0"/>
            <a:r>
              <a:rPr lang="es-US"/>
              <a:t>(i) Determinar si se necesita un ingeniero profesional registrado (RPE) familiarizado con el tipo de equipo involucrado para desarrollar los criterios para la configuración del equipo. Si no se necesita un RPE, el empleador debe asegurarse de que una persona calificada desarrolle los criterios. Si se necesita un RPE, el empleador debe asegurarse de que desarrolle los criterios.</a:t>
            </a:r>
          </a:p>
          <a:p>
            <a:pPr rtl="0"/>
            <a:r>
              <a:rPr lang="es-US"/>
              <a:t>(ii) Determinar si el equipo cumple los criterios desarrollados de acuerdo con el párrafo (c)(2)(i) de esta sección.</a:t>
            </a:r>
          </a:p>
          <a:p>
            <a:pPr rtl="0"/>
            <a:r>
              <a:rPr lang="es-US"/>
              <a:t>(3) El equipo no debe usarse sino hasta que una inspección de acuerdo con este párrafo demuestre que el equipo está configurado según los criterios aplicables.</a:t>
            </a:r>
          </a:p>
          <a:p>
            <a:pPr rtl="0"/>
            <a:r>
              <a:rPr lang="es-US"/>
              <a:t>(d) Cada turno. </a:t>
            </a:r>
          </a:p>
          <a:p>
            <a:pPr rtl="0"/>
            <a:r>
              <a:rPr lang="es-US"/>
              <a:t>(1) Una persona competente debe comenzar una inspección visual antes de cada turno en el que se usará el equipo, la que finalizará antes o durante dicho turno. La inspección debe ser una observación en busca de deficiencias evidentes. Para esta inspección no es necesario desmontar los componentes del equipo ni bajar el brazo, a menos que los resultados de la inspección visual o la operación de prueba indiquen que es necesaria una investigación más profunda en la que deban desmontarse los componentes del equipo o bajar el brazo. Las determinaciones a las que se llegue al realizar la inspección deben reconsiderarse tomando en cuenta las observaciones hechas durante la operación. Como mínimo, la inspección debe incluir todo lo siguiente:</a:t>
            </a:r>
          </a:p>
          <a:p>
            <a:pPr rtl="0"/>
            <a:r>
              <a:rPr lang="es-US"/>
              <a:t>(i) Mecanismos de control, en busca de desajustes que interfieran con el buen funcionamiento.</a:t>
            </a:r>
          </a:p>
          <a:p>
            <a:pPr rtl="0"/>
            <a:r>
              <a:rPr lang="es-US"/>
              <a:t>(ii) Mecanismos de control y accionamiento, en busca de desgaste excesivo evidente de los componentes y contaminación por lubricantes, agua u otra materia extraña.</a:t>
            </a:r>
          </a:p>
          <a:p>
            <a:pPr rtl="0"/>
            <a:r>
              <a:rPr lang="es-US"/>
              <a:t>(iii) Líneas de aire a presión, hidráulicas u otras líneas a presión, en busca de deterioro o fugas, particularmente las que se doblan durante el funcionamiento normal.</a:t>
            </a:r>
          </a:p>
          <a:p>
            <a:pPr rtl="0"/>
            <a:r>
              <a:rPr lang="es-US"/>
              <a:t>(iv) Sistema hidráulico, para comprobar que el nivel de fluido sea el adecuado.</a:t>
            </a:r>
          </a:p>
          <a:p>
            <a:pPr rtl="0"/>
            <a:r>
              <a:rPr lang="es-US"/>
              <a:t>(v) Ganchos y pestillos en busca de deformaciones, grietas, desgaste excesivo o daños, por ejemplo, por productos químicos o calor.</a:t>
            </a:r>
          </a:p>
          <a:p>
            <a:pPr rtl="0"/>
            <a:r>
              <a:rPr lang="es-US"/>
              <a:t>(vi) Aparejo de cable de acero, para asegurarse de que cumpla con las especificaciones del fabricante.</a:t>
            </a:r>
          </a:p>
          <a:p>
            <a:pPr rtl="0"/>
            <a:r>
              <a:rPr lang="es-US"/>
              <a:t>(vii) Cable de acero, de conformidad con § 1926.1413(a).</a:t>
            </a:r>
          </a:p>
          <a:p>
            <a:pPr rtl="0"/>
            <a:r>
              <a:rPr lang="es-US"/>
              <a:t>(viii) Aparatos eléctricos, para ver si funcionan bien o si hay signos de deterioro evidente, suciedad o acumulación de humedad.</a:t>
            </a:r>
          </a:p>
          <a:p>
            <a:pPr rtl="0"/>
            <a:r>
              <a:rPr lang="es-US"/>
              <a:t>(ix) Condiciones e inflado adecuados de los neumáticos (cuando se usan).</a:t>
            </a:r>
          </a:p>
          <a:p>
            <a:pPr rtl="0"/>
            <a:r>
              <a:rPr lang="es-US"/>
              <a:t>(x) Condiciones del suelo alrededor del equipo, para comprobar que el soporte sea adecuado, incluido el asentamiento del suelo debajo y alrededor de los estabilizadores y bases de soporte, revisar si hay acumulación de agua subterránea, o condiciones similares. Este párrafo no se aplica a la inspección de las condiciones del suelo de vías férreas y su soporte subyacente cuando las vías férreas forman parte del sistema general de ferrocarriles que es regulado de conformidad con lo establecido por la Administración Federal de Ferrocarriles según </a:t>
            </a:r>
            <a:r>
              <a:rPr lang="es-US">
                <a:hlinkClick r:id="rId3"/>
              </a:rPr>
              <a:t>49 CFR parte 213</a:t>
            </a:r>
            <a:r>
              <a:rPr lang="es-US"/>
              <a:t>.</a:t>
            </a:r>
          </a:p>
          <a:p>
            <a:pPr rtl="0"/>
            <a:r>
              <a:rPr lang="es-US"/>
              <a:t>(xi) Que el equipo esté en posición nivelada dentro de las tolerancias especificadas por las recomendaciones del fabricante del equipo, tanto antes de cada turno como después de cada movimiento y montaje.</a:t>
            </a:r>
          </a:p>
          <a:p>
            <a:pPr rtl="0"/>
            <a:r>
              <a:rPr lang="es-US"/>
              <a:t>(xii) Las ventanas de la cabina del operador, para buscar grietas significativas, roturas u otras deficiencias que afecten la visión del operador.</a:t>
            </a:r>
          </a:p>
          <a:p>
            <a:pPr rtl="0"/>
            <a:r>
              <a:rPr lang="es-US"/>
              <a:t>(xiii) Carriles, inmovilizadores para carril, abrazaderas de anclaje al carril en superficies de soporte cuando el equipo tiene recorrido sobre rieles. Este párrafo no se aplica a la inspección de carriles, inmovilizadores para carril, abrazaderas de anclaje al carril y superficies de soporte cuando las vías férreas forman parte del sistema general de ferrocarriles que es regulado de conformidad con lo establecido por la Administración Federal de Ferrocarriles según </a:t>
            </a:r>
            <a:r>
              <a:rPr lang="es-US">
                <a:hlinkClick r:id="rId3"/>
              </a:rPr>
              <a:t>49 CFR parte 213</a:t>
            </a:r>
            <a:r>
              <a:rPr lang="es-US"/>
              <a:t>.</a:t>
            </a:r>
          </a:p>
          <a:p>
            <a:pPr rtl="0"/>
            <a:r>
              <a:rPr lang="es-US"/>
              <a:t>(xiv) Funcionamiento adecuado de los dispositivos de seguridad y las ayudas operativas.</a:t>
            </a:r>
          </a:p>
          <a:p>
            <a:pPr rtl="0"/>
            <a:r>
              <a:rPr lang="es-US"/>
              <a:t>(2) Si se identifica alguna deficiencia según los párrafos (d)(1)(i) a (xiii) de esta sección (o en otros elementos de inspección que deban revisarse para tipos específicos de equipos de acuerdo con otras secciones de esta norma), la persona competente debe determinar de inmediato si la deficiencia constituye un riesgo de seguridad. Si se determina que la deficiencia constituye un riesgo de seguridad, el equipo debe ponerse fuera de servicio hasta que el problema se haya corregido. Consulte § 1926.1417.</a:t>
            </a:r>
          </a:p>
          <a:p>
            <a:pPr rtl="0"/>
            <a:r>
              <a:rPr lang="es-US"/>
              <a:t>(3) Si se identifica alguna deficiencia según el párrafo (d)(1)(xiv) de esta sección (dispositivos de seguridad o ayudas operativas), debe tomarse la medida especificada en § 1926.1415 y § 1926.1416 antes de usar el equipo.</a:t>
            </a:r>
          </a:p>
          <a:p>
            <a:pPr rtl="0"/>
            <a:r>
              <a:rPr lang="es-US"/>
              <a:t>(e) Mensual. </a:t>
            </a:r>
          </a:p>
          <a:p>
            <a:pPr rtl="0"/>
            <a:r>
              <a:rPr lang="es-US"/>
              <a:t>(1) Todos los meses, el equipo en servicio debe inspeccionarse de acuerdo con el párrafo (d) de esta sección (cada turno).</a:t>
            </a:r>
          </a:p>
          <a:p>
            <a:pPr rtl="0"/>
            <a:r>
              <a:rPr lang="es-US"/>
              <a:t>(2) El equipo no debe usarse hasta que una inspección según este párrafo demuestre que no se necesita ninguna medida correctiva de acuerdo con los párrafos (d)(2) y (3) de esta sección.</a:t>
            </a:r>
          </a:p>
          <a:p>
            <a:pPr rtl="0"/>
            <a:endParaRPr lang="en-US" altLang="en-US" sz="1200" b="0" dirty="0"/>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3</a:t>
            </a:fld>
            <a:endParaRPr lang="en-US"/>
          </a:p>
        </p:txBody>
      </p:sp>
    </p:spTree>
    <p:extLst>
      <p:ext uri="{BB962C8B-B14F-4D97-AF65-F5344CB8AC3E}">
        <p14:creationId xmlns:p14="http://schemas.microsoft.com/office/powerpoint/2010/main" val="22605335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altLang="en-US" sz="1200" b="1" dirty="0"/>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12</a:t>
            </a:fld>
            <a:endParaRPr lang="en-US"/>
          </a:p>
        </p:txBody>
      </p:sp>
    </p:spTree>
    <p:extLst>
      <p:ext uri="{BB962C8B-B14F-4D97-AF65-F5344CB8AC3E}">
        <p14:creationId xmlns:p14="http://schemas.microsoft.com/office/powerpoint/2010/main" val="26481139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174244" indent="-174244" rtl="0">
              <a:buFont typeface="Arial" panose="020B0604020202020204" pitchFamily="34" charset="0"/>
              <a:buChar char="•"/>
            </a:pPr>
            <a:r>
              <a:rPr lang="es-US"/>
              <a:t>Todos los documentos de la inspección deben estar en la cabina de la grúa, disponibles para el operador (no es un requisito de la OSHA).</a:t>
            </a:r>
          </a:p>
          <a:p>
            <a:pPr marL="174244" indent="-174244" rtl="0">
              <a:buFont typeface="Arial" panose="020B0604020202020204" pitchFamily="34" charset="0"/>
              <a:buChar char="•"/>
            </a:pPr>
            <a:r>
              <a:rPr lang="es-US"/>
              <a:t>Todos los documentos de la inspección deben conservarse durante un mínimo de tres meses en el caso de las inspecciones mensuales, y doce meses en el caso de las inspecciones anuales.</a:t>
            </a: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604506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indent="0" rtl="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859771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indent="0" rtl="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042871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indent="0" rtl="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119313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indent="0" rtl="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40944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180638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303178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66642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19019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sz="1200" kern="1200">
                <a:solidFill>
                  <a:schemeClr val="tx1"/>
                </a:solidFill>
                <a:effectLst/>
                <a:latin typeface="+mn-lt"/>
                <a:ea typeface="+mn-ea"/>
                <a:cs typeface="+mn-cs"/>
              </a:rPr>
              <a:t>(d) Cada turno. </a:t>
            </a:r>
          </a:p>
          <a:p>
            <a:pPr rtl="0"/>
            <a:r>
              <a:rPr lang="es-US" sz="1200" kern="1200">
                <a:solidFill>
                  <a:schemeClr val="tx1"/>
                </a:solidFill>
                <a:effectLst/>
                <a:latin typeface="+mn-lt"/>
                <a:ea typeface="+mn-ea"/>
                <a:cs typeface="+mn-cs"/>
              </a:rPr>
              <a:t>(1) Una persona competente debe comenzar una inspección visual antes de cada turno en el que se usará el equipo, la que finalizará antes o durante dicho turno. La inspección debe ser una observación en busca de deficiencias evidentes. Para esta inspección no es necesario desmontar los componentes del equipo ni bajar el brazo, a menos que los resultados de la inspección visual o la operación de prueba indiquen que es necesaria una investigación más profunda en la que deban desmontarse los componentes del equipo o bajar el brazo. Las determinaciones a las que se llegue al realizar la inspección deben reconsiderarse tomando en cuenta las observaciones hechas durante la operación. Como mínimo, la inspección debe incluir todo lo siguiente:</a:t>
            </a:r>
          </a:p>
          <a:p>
            <a:pPr rtl="0"/>
            <a:r>
              <a:rPr lang="es-US" sz="1200" kern="1200">
                <a:solidFill>
                  <a:schemeClr val="tx1"/>
                </a:solidFill>
                <a:effectLst/>
                <a:latin typeface="+mn-lt"/>
                <a:ea typeface="+mn-ea"/>
                <a:cs typeface="+mn-cs"/>
              </a:rPr>
              <a:t>(i) Mecanismos de control, en busca de desajustes que interfieran con el buen funcionamiento.</a:t>
            </a:r>
          </a:p>
          <a:p>
            <a:pPr rtl="0"/>
            <a:r>
              <a:rPr lang="es-US" sz="1200" kern="1200">
                <a:solidFill>
                  <a:schemeClr val="tx1"/>
                </a:solidFill>
                <a:effectLst/>
                <a:latin typeface="+mn-lt"/>
                <a:ea typeface="+mn-ea"/>
                <a:cs typeface="+mn-cs"/>
              </a:rPr>
              <a:t>(ii) Mecanismos de control y accionamiento, en busca de desgaste excesivo evidente de los componentes y contaminación por lubricantes, agua u otra materia extraña.</a:t>
            </a:r>
          </a:p>
          <a:p>
            <a:pPr rtl="0"/>
            <a:r>
              <a:rPr lang="es-US" sz="1200" kern="1200">
                <a:solidFill>
                  <a:schemeClr val="tx1"/>
                </a:solidFill>
                <a:effectLst/>
                <a:latin typeface="+mn-lt"/>
                <a:ea typeface="+mn-ea"/>
                <a:cs typeface="+mn-cs"/>
              </a:rPr>
              <a:t>(iii) Líneas de aire a presión, hidráulicas u otras líneas a presión, en busca de deterioro o fugas, particularmente las que se doblan durante el funcionamiento normal.</a:t>
            </a:r>
          </a:p>
          <a:p>
            <a:pPr rtl="0"/>
            <a:r>
              <a:rPr lang="es-US" sz="1200" kern="1200">
                <a:solidFill>
                  <a:schemeClr val="tx1"/>
                </a:solidFill>
                <a:effectLst/>
                <a:latin typeface="+mn-lt"/>
                <a:ea typeface="+mn-ea"/>
                <a:cs typeface="+mn-cs"/>
              </a:rPr>
              <a:t>(iv) Sistema hidráulico, para comprobar que el nivel de fluido sea el adecuado.</a:t>
            </a:r>
          </a:p>
          <a:p>
            <a:pPr rtl="0"/>
            <a:r>
              <a:rPr lang="es-US" sz="1200" kern="1200">
                <a:solidFill>
                  <a:schemeClr val="tx1"/>
                </a:solidFill>
                <a:effectLst/>
                <a:latin typeface="+mn-lt"/>
                <a:ea typeface="+mn-ea"/>
                <a:cs typeface="+mn-cs"/>
              </a:rPr>
              <a:t>(v) Ganchos y pestillos en busca de deformaciones, grietas, desgaste excesivo o daños, por ejemplo, por productos químicos o calor.</a:t>
            </a:r>
          </a:p>
          <a:p>
            <a:pPr rtl="0"/>
            <a:r>
              <a:rPr lang="es-US" sz="1200" kern="1200">
                <a:solidFill>
                  <a:schemeClr val="tx1"/>
                </a:solidFill>
                <a:effectLst/>
                <a:latin typeface="+mn-lt"/>
                <a:ea typeface="+mn-ea"/>
                <a:cs typeface="+mn-cs"/>
              </a:rPr>
              <a:t>(vi) Aparejo de cable de acero, para asegurarse de que cumpla con las especificaciones del fabricante.</a:t>
            </a:r>
          </a:p>
          <a:p>
            <a:pPr rtl="0"/>
            <a:r>
              <a:rPr lang="es-US" sz="1200" kern="1200">
                <a:solidFill>
                  <a:schemeClr val="tx1"/>
                </a:solidFill>
                <a:effectLst/>
                <a:latin typeface="+mn-lt"/>
                <a:ea typeface="+mn-ea"/>
                <a:cs typeface="+mn-cs"/>
              </a:rPr>
              <a:t>(vii) Cable de acero, de conformidad con § 1926.1413(a).</a:t>
            </a:r>
          </a:p>
          <a:p>
            <a:pPr rtl="0"/>
            <a:r>
              <a:rPr lang="es-US" sz="1200" kern="1200">
                <a:solidFill>
                  <a:schemeClr val="tx1"/>
                </a:solidFill>
                <a:effectLst/>
                <a:latin typeface="+mn-lt"/>
                <a:ea typeface="+mn-ea"/>
                <a:cs typeface="+mn-cs"/>
              </a:rPr>
              <a:t>(viii) Aparatos eléctricos, para ver si funcionan bien o si hay signos de deterioro evidente, suciedad o acumulación de humedad.</a:t>
            </a:r>
          </a:p>
          <a:p>
            <a:pPr rtl="0"/>
            <a:r>
              <a:rPr lang="es-US" sz="1200" kern="1200">
                <a:solidFill>
                  <a:schemeClr val="tx1"/>
                </a:solidFill>
                <a:effectLst/>
                <a:latin typeface="+mn-lt"/>
                <a:ea typeface="+mn-ea"/>
                <a:cs typeface="+mn-cs"/>
              </a:rPr>
              <a:t>(ix) Condiciones e inflado adecuados de los neumáticos (cuando se usan).</a:t>
            </a:r>
          </a:p>
          <a:p>
            <a:pPr rtl="0"/>
            <a:r>
              <a:rPr lang="es-US" sz="1200" kern="1200">
                <a:solidFill>
                  <a:schemeClr val="tx1"/>
                </a:solidFill>
                <a:effectLst/>
                <a:latin typeface="+mn-lt"/>
                <a:ea typeface="+mn-ea"/>
                <a:cs typeface="+mn-cs"/>
              </a:rPr>
              <a:t>(x) Condiciones del suelo alrededor del equipo, para comprobar que el soporte sea adecuado, incluido el asentamiento del suelo debajo y alrededor de los estabilizadores y bases de soporte, revisar si hay acumulación de agua subterránea, o condiciones similares. Este párrafo no se aplica a la inspección de las condiciones del suelo de vías férreas y su soporte subyacente cuando las vías férreas forman parte del sistema general de ferrocarriles que es regulado de conformidad con lo establecido por la Administración Federal de Ferrocarriles según </a:t>
            </a:r>
            <a:r>
              <a:rPr lang="es-US" sz="1200" kern="1200">
                <a:solidFill>
                  <a:schemeClr val="tx1"/>
                </a:solidFill>
                <a:effectLst/>
                <a:latin typeface="+mn-lt"/>
                <a:ea typeface="+mn-ea"/>
                <a:cs typeface="+mn-cs"/>
                <a:hlinkClick r:id="rId3"/>
              </a:rPr>
              <a:t>49 CFR parte 213</a:t>
            </a:r>
            <a:r>
              <a:rPr lang="es-US" sz="1200" kern="1200">
                <a:solidFill>
                  <a:schemeClr val="tx1"/>
                </a:solidFill>
                <a:effectLst/>
                <a:latin typeface="+mn-lt"/>
                <a:ea typeface="+mn-ea"/>
                <a:cs typeface="+mn-cs"/>
              </a:rPr>
              <a:t>.</a:t>
            </a:r>
          </a:p>
          <a:p>
            <a:pPr rtl="0"/>
            <a:r>
              <a:rPr lang="es-US" sz="1200" kern="1200">
                <a:solidFill>
                  <a:schemeClr val="tx1"/>
                </a:solidFill>
                <a:effectLst/>
                <a:latin typeface="+mn-lt"/>
                <a:ea typeface="+mn-ea"/>
                <a:cs typeface="+mn-cs"/>
              </a:rPr>
              <a:t>(xi) Que el equipo esté en posición nivelada dentro de las tolerancias especificadas por las recomendaciones del fabricante del equipo, tanto antes de cada turno como después de cada movimiento y montaje.</a:t>
            </a:r>
          </a:p>
          <a:p>
            <a:pPr rtl="0"/>
            <a:r>
              <a:rPr lang="es-US" sz="1200" kern="1200">
                <a:solidFill>
                  <a:schemeClr val="tx1"/>
                </a:solidFill>
                <a:effectLst/>
                <a:latin typeface="+mn-lt"/>
                <a:ea typeface="+mn-ea"/>
                <a:cs typeface="+mn-cs"/>
              </a:rPr>
              <a:t>(xii) Las ventanas de la cabina del operador, para buscar grietas significativas, roturas u otras deficiencias que afecten la visión del operador.</a:t>
            </a:r>
          </a:p>
          <a:p>
            <a:pPr rtl="0"/>
            <a:r>
              <a:rPr lang="es-US" sz="1200" kern="1200">
                <a:solidFill>
                  <a:schemeClr val="tx1"/>
                </a:solidFill>
                <a:effectLst/>
                <a:latin typeface="+mn-lt"/>
                <a:ea typeface="+mn-ea"/>
                <a:cs typeface="+mn-cs"/>
              </a:rPr>
              <a:t>(xiii) Carriles, inmovilizadores para carril, abrazaderas de anclaje al carril en superficies de soporte cuando el equipo tiene recorrido sobre rieles. Este párrafo no se aplica a la inspección de carriles, inmovilizadores para carril, abrazaderas de anclaje al carril y superficies de soporte cuando las vías férreas forman parte del sistema general de ferrocarriles que es regulado de conformidad con lo establecido por la Administración Federal de Ferrocarriles según </a:t>
            </a:r>
            <a:r>
              <a:rPr lang="es-US" sz="1200" kern="1200">
                <a:solidFill>
                  <a:schemeClr val="tx1"/>
                </a:solidFill>
                <a:effectLst/>
                <a:latin typeface="+mn-lt"/>
                <a:ea typeface="+mn-ea"/>
                <a:cs typeface="+mn-cs"/>
                <a:hlinkClick r:id="rId3"/>
              </a:rPr>
              <a:t>49 CFR parte 213</a:t>
            </a:r>
            <a:r>
              <a:rPr lang="es-US" sz="1200" kern="1200">
                <a:solidFill>
                  <a:schemeClr val="tx1"/>
                </a:solidFill>
                <a:effectLst/>
                <a:latin typeface="+mn-lt"/>
                <a:ea typeface="+mn-ea"/>
                <a:cs typeface="+mn-cs"/>
              </a:rPr>
              <a:t>.</a:t>
            </a:r>
          </a:p>
          <a:p>
            <a:pPr rtl="0"/>
            <a:r>
              <a:rPr lang="es-US" sz="1200" kern="1200">
                <a:solidFill>
                  <a:schemeClr val="tx1"/>
                </a:solidFill>
                <a:effectLst/>
                <a:latin typeface="+mn-lt"/>
                <a:ea typeface="+mn-ea"/>
                <a:cs typeface="+mn-cs"/>
              </a:rPr>
              <a:t>(xiv) Funcionamiento adecuado de los dispositivos de seguridad y las ayudas operativas.</a:t>
            </a:r>
          </a:p>
          <a:p>
            <a:pPr rtl="0"/>
            <a:r>
              <a:rPr lang="es-US" sz="1200" kern="1200">
                <a:solidFill>
                  <a:schemeClr val="tx1"/>
                </a:solidFill>
                <a:effectLst/>
                <a:latin typeface="+mn-lt"/>
                <a:ea typeface="+mn-ea"/>
                <a:cs typeface="+mn-cs"/>
              </a:rPr>
              <a:t>(2) Si se identifica alguna deficiencia según los párrafos (d)(1)(i) a (xiii) de esta sección (o en otros elementos de inspección que deban revisarse para tipos específicos de equipos de acuerdo con otras secciones de esta norma), la persona competente debe determinar de inmediato si la deficiencia constituye un riesgo de seguridad. Si se determina que la deficiencia constituye un riesgo de seguridad, el equipo debe ponerse fuera de servicio hasta que el problema se haya corregido. Consulte § 1926.1417.</a:t>
            </a:r>
          </a:p>
          <a:p>
            <a:pPr rtl="0"/>
            <a:r>
              <a:rPr lang="es-US" sz="1200" kern="1200">
                <a:solidFill>
                  <a:schemeClr val="tx1"/>
                </a:solidFill>
                <a:effectLst/>
                <a:latin typeface="+mn-lt"/>
                <a:ea typeface="+mn-ea"/>
                <a:cs typeface="+mn-cs"/>
              </a:rPr>
              <a:t>(3) Si se identifica alguna deficiencia según el párrafo (d)(1)(xiv) de esta sección (dispositivos de seguridad o ayudas operativas), debe tomarse la medida especificada en § 1926.1415 y § 1926.1416 antes de usar el equipo.</a:t>
            </a:r>
          </a:p>
          <a:p>
            <a:pPr rtl="0"/>
            <a:r>
              <a:rPr lang="es-US" sz="1200" kern="1200">
                <a:solidFill>
                  <a:schemeClr val="tx1"/>
                </a:solidFill>
                <a:effectLst/>
                <a:latin typeface="+mn-lt"/>
                <a:ea typeface="+mn-ea"/>
                <a:cs typeface="+mn-cs"/>
              </a:rPr>
              <a:t>(e) Mensual. </a:t>
            </a:r>
          </a:p>
          <a:p>
            <a:pPr rtl="0"/>
            <a:r>
              <a:rPr lang="es-US" sz="1200" kern="1200">
                <a:solidFill>
                  <a:schemeClr val="tx1"/>
                </a:solidFill>
                <a:effectLst/>
                <a:latin typeface="+mn-lt"/>
                <a:ea typeface="+mn-ea"/>
                <a:cs typeface="+mn-cs"/>
              </a:rPr>
              <a:t>(1) Todos los meses, el equipo en servicio debe inspeccionarse de acuerdo con el párrafo (d) de esta sección (cada turno).</a:t>
            </a:r>
          </a:p>
          <a:p>
            <a:pPr rtl="0"/>
            <a:r>
              <a:rPr lang="es-US" sz="1200" kern="1200">
                <a:solidFill>
                  <a:schemeClr val="tx1"/>
                </a:solidFill>
                <a:effectLst/>
                <a:latin typeface="+mn-lt"/>
                <a:ea typeface="+mn-ea"/>
                <a:cs typeface="+mn-cs"/>
              </a:rPr>
              <a:t>(2) El equipo no debe usarse hasta que una inspección según este párrafo demuestre que no se necesita ninguna medida correctiva de acuerdo con los párrafos (d)(2) y (3) de esta sección.</a:t>
            </a:r>
          </a:p>
          <a:p>
            <a:pPr rtl="0"/>
            <a:r>
              <a:rPr lang="es-US" sz="1200" kern="1200">
                <a:solidFill>
                  <a:schemeClr val="tx1"/>
                </a:solidFill>
                <a:effectLst/>
                <a:latin typeface="+mn-lt"/>
                <a:ea typeface="+mn-ea"/>
                <a:cs typeface="+mn-cs"/>
              </a:rPr>
              <a:t>(3) Documentos. </a:t>
            </a:r>
          </a:p>
          <a:p>
            <a:pPr rtl="0"/>
            <a:r>
              <a:rPr lang="es-US" sz="1200" kern="1200">
                <a:solidFill>
                  <a:schemeClr val="tx1"/>
                </a:solidFill>
                <a:effectLst/>
                <a:latin typeface="+mn-lt"/>
                <a:ea typeface="+mn-ea"/>
                <a:cs typeface="+mn-cs"/>
              </a:rPr>
              <a:t>(i) El empleador que lleva a cabo la inspección debe documentar la siguiente información y conservarla:</a:t>
            </a:r>
          </a:p>
          <a:p>
            <a:pPr rtl="0"/>
            <a:r>
              <a:rPr lang="es-US" sz="1200" kern="1200">
                <a:solidFill>
                  <a:schemeClr val="tx1"/>
                </a:solidFill>
                <a:effectLst/>
                <a:latin typeface="+mn-lt"/>
                <a:ea typeface="+mn-ea"/>
                <a:cs typeface="+mn-cs"/>
              </a:rPr>
              <a:t>(A) Los elementos revisados y los resultados de la inspección.</a:t>
            </a:r>
          </a:p>
          <a:p>
            <a:pPr rtl="0"/>
            <a:r>
              <a:rPr lang="es-US" sz="1200" kern="1200">
                <a:solidFill>
                  <a:schemeClr val="tx1"/>
                </a:solidFill>
                <a:effectLst/>
                <a:latin typeface="+mn-lt"/>
                <a:ea typeface="+mn-ea"/>
                <a:cs typeface="+mn-cs"/>
              </a:rPr>
              <a:t>(B) El nombre y la firma de la persona que llevó a cabo la inspección, y la fecha.</a:t>
            </a:r>
          </a:p>
          <a:p>
            <a:pPr rtl="0"/>
            <a:r>
              <a:rPr lang="es-US" sz="1200" kern="1200">
                <a:solidFill>
                  <a:schemeClr val="tx1"/>
                </a:solidFill>
                <a:effectLst/>
                <a:latin typeface="+mn-lt"/>
                <a:ea typeface="+mn-ea"/>
                <a:cs typeface="+mn-cs"/>
              </a:rPr>
              <a:t>(ii) Este documento debe conservarse durante un mínimo de tres meses.</a:t>
            </a:r>
          </a:p>
          <a:p>
            <a:pPr rtl="0"/>
            <a:r>
              <a:rPr lang="es-US" sz="1200" kern="1200">
                <a:solidFill>
                  <a:schemeClr val="tx1"/>
                </a:solidFill>
                <a:effectLst/>
                <a:latin typeface="+mn-lt"/>
                <a:ea typeface="+mn-ea"/>
                <a:cs typeface="+mn-cs"/>
              </a:rPr>
              <a:t>(f) Anual/integral. </a:t>
            </a:r>
          </a:p>
          <a:p>
            <a:pPr rtl="0"/>
            <a:r>
              <a:rPr lang="es-US" sz="1200" kern="1200">
                <a:solidFill>
                  <a:schemeClr val="tx1"/>
                </a:solidFill>
                <a:effectLst/>
                <a:latin typeface="+mn-lt"/>
                <a:ea typeface="+mn-ea"/>
                <a:cs typeface="+mn-cs"/>
              </a:rPr>
              <a:t>(1) Al menos cada 12 meses, una persona calificada debe inspeccionar el equipo de conformidad con el párrafo (d) de esta sección (cada turno), salvo que la medida correctiva establecida en los párrafos (f)(4), (f)(5) y (f)(6) de esta sección deba aplicarse en lugar de la medida correctiva requerida por los párrafos (d)(2) y (d)(3) de esta sección.</a:t>
            </a:r>
          </a:p>
          <a:p>
            <a:pPr rtl="0"/>
            <a:r>
              <a:rPr lang="es-US" sz="1200" kern="1200">
                <a:solidFill>
                  <a:schemeClr val="tx1"/>
                </a:solidFill>
                <a:effectLst/>
                <a:latin typeface="+mn-lt"/>
                <a:ea typeface="+mn-ea"/>
                <a:cs typeface="+mn-cs"/>
              </a:rPr>
              <a:t>(2) Además, al menos cada 12 meses, una persona calificada debe inspeccionar el equipo. Se debe desmontar, según sea necesario, para completar la inspección. Debe inspeccionarse todo lo siguiente del equipo:</a:t>
            </a:r>
          </a:p>
          <a:p>
            <a:pPr rtl="0"/>
            <a:r>
              <a:rPr lang="es-US" sz="1200" kern="1200">
                <a:solidFill>
                  <a:schemeClr val="tx1"/>
                </a:solidFill>
                <a:effectLst/>
                <a:latin typeface="+mn-lt"/>
                <a:ea typeface="+mn-ea"/>
                <a:cs typeface="+mn-cs"/>
              </a:rPr>
              <a:t>(i) Estructura del equipo (incluidos el brazo y, si tiene, el aguilón):</a:t>
            </a:r>
          </a:p>
          <a:p>
            <a:pPr rtl="0"/>
            <a:r>
              <a:rPr lang="es-US" sz="1200" kern="1200">
                <a:solidFill>
                  <a:schemeClr val="tx1"/>
                </a:solidFill>
                <a:effectLst/>
                <a:latin typeface="+mn-lt"/>
                <a:ea typeface="+mn-ea"/>
                <a:cs typeface="+mn-cs"/>
              </a:rPr>
              <a:t>(A) Miembros estructurales: deformación, grietas o corrosión considerable.</a:t>
            </a:r>
          </a:p>
          <a:p>
            <a:pPr rtl="0"/>
            <a:r>
              <a:rPr lang="es-US" sz="1200" kern="1200">
                <a:solidFill>
                  <a:schemeClr val="tx1"/>
                </a:solidFill>
                <a:effectLst/>
                <a:latin typeface="+mn-lt"/>
                <a:ea typeface="+mn-ea"/>
                <a:cs typeface="+mn-cs"/>
              </a:rPr>
              <a:t>(B) Pernos, remaches y otros sujetadores: falta de ajuste, fallas o corrosión considerable.</a:t>
            </a:r>
          </a:p>
          <a:p>
            <a:pPr rtl="0"/>
            <a:r>
              <a:rPr lang="es-US" sz="1200" kern="1200">
                <a:solidFill>
                  <a:schemeClr val="tx1"/>
                </a:solidFill>
                <a:effectLst/>
                <a:latin typeface="+mn-lt"/>
                <a:ea typeface="+mn-ea"/>
                <a:cs typeface="+mn-cs"/>
              </a:rPr>
              <a:t>(C) Soldaduras, para ver si hay grietas.</a:t>
            </a:r>
          </a:p>
          <a:p>
            <a:pPr rtl="0"/>
            <a:r>
              <a:rPr lang="es-US" sz="1200" kern="1200">
                <a:solidFill>
                  <a:schemeClr val="tx1"/>
                </a:solidFill>
                <a:effectLst/>
                <a:latin typeface="+mn-lt"/>
                <a:ea typeface="+mn-ea"/>
                <a:cs typeface="+mn-cs"/>
              </a:rPr>
              <a:t>(ii) Poleas acanaladas y tambores en busca de grietas o desgaste significativo.</a:t>
            </a:r>
          </a:p>
          <a:p>
            <a:pPr rtl="0"/>
            <a:r>
              <a:rPr lang="es-US" sz="1200" kern="1200">
                <a:solidFill>
                  <a:schemeClr val="tx1"/>
                </a:solidFill>
                <a:effectLst/>
                <a:latin typeface="+mn-lt"/>
                <a:ea typeface="+mn-ea"/>
                <a:cs typeface="+mn-cs"/>
              </a:rPr>
              <a:t>(iii) Piezas tales como pasadores, cojinetes, ejes, engranajes, rodillos y dispositivos inmovilizadores en busca de distorsión, grietas o desgaste significativo.</a:t>
            </a:r>
          </a:p>
          <a:p>
            <a:pPr rtl="0"/>
            <a:r>
              <a:rPr lang="es-US" sz="1200" kern="1200">
                <a:solidFill>
                  <a:schemeClr val="tx1"/>
                </a:solidFill>
                <a:effectLst/>
                <a:latin typeface="+mn-lt"/>
                <a:ea typeface="+mn-ea"/>
                <a:cs typeface="+mn-cs"/>
              </a:rPr>
              <a:t>(iv) Piezas del sistema de frenos y embrague, revestimientos, linguetes y trinquetes en busca de desgaste excesivo.</a:t>
            </a:r>
          </a:p>
          <a:p>
            <a:pPr rtl="0"/>
            <a:r>
              <a:rPr lang="es-US" sz="1200" kern="1200">
                <a:solidFill>
                  <a:schemeClr val="tx1"/>
                </a:solidFill>
                <a:effectLst/>
                <a:latin typeface="+mn-lt"/>
                <a:ea typeface="+mn-ea"/>
                <a:cs typeface="+mn-cs"/>
              </a:rPr>
              <a:t>(v) Dispositivos de seguridad y ayudas operativas, para comprobar que su funcionamiento sea adecuado (incluidas inexactitudes significativas).</a:t>
            </a:r>
          </a:p>
          <a:p>
            <a:pPr rtl="0"/>
            <a:r>
              <a:rPr lang="es-US" sz="1200" kern="1200">
                <a:solidFill>
                  <a:schemeClr val="tx1"/>
                </a:solidFill>
                <a:effectLst/>
                <a:latin typeface="+mn-lt"/>
                <a:ea typeface="+mn-ea"/>
                <a:cs typeface="+mn-cs"/>
              </a:rPr>
              <a:t>(vi) Plantas eléctricas de gasolina, diésel o de otro tipo en busca de problemas y condiciones relacionados con la seguridad (como fugas en el escape y la función de apagado de emergencia) y para asegurarse de que funcionen correctamente.</a:t>
            </a:r>
          </a:p>
          <a:p>
            <a:pPr rtl="0"/>
            <a:r>
              <a:rPr lang="es-US" sz="1200" kern="1200">
                <a:solidFill>
                  <a:schemeClr val="tx1"/>
                </a:solidFill>
                <a:effectLst/>
                <a:latin typeface="+mn-lt"/>
                <a:ea typeface="+mn-ea"/>
                <a:cs typeface="+mn-cs"/>
              </a:rPr>
              <a:t>(vii) Cadenas y ruedas dentadas de cadena en busca de desgaste excesivo de los dientes y estiramiento excesivo de la cadena.</a:t>
            </a:r>
          </a:p>
          <a:p>
            <a:pPr rtl="0"/>
            <a:r>
              <a:rPr lang="es-US" sz="1200" kern="1200">
                <a:solidFill>
                  <a:schemeClr val="tx1"/>
                </a:solidFill>
                <a:effectLst/>
                <a:latin typeface="+mn-lt"/>
                <a:ea typeface="+mn-ea"/>
                <a:cs typeface="+mn-cs"/>
              </a:rPr>
              <a:t>(viii) Dispositivos de recorrido, de dirección e inmovilizadores y frenos, para comprobar que funcionen bien.</a:t>
            </a:r>
          </a:p>
          <a:p>
            <a:pPr rtl="0"/>
            <a:r>
              <a:rPr lang="es-US" sz="1200" kern="1200">
                <a:solidFill>
                  <a:schemeClr val="tx1"/>
                </a:solidFill>
                <a:effectLst/>
                <a:latin typeface="+mn-lt"/>
                <a:ea typeface="+mn-ea"/>
                <a:cs typeface="+mn-cs"/>
              </a:rPr>
              <a:t>(ix) Neumáticos, en busca de daños o desgaste excesivo.</a:t>
            </a:r>
          </a:p>
          <a:p>
            <a:pPr rtl="0"/>
            <a:r>
              <a:rPr lang="es-US" sz="1200" kern="1200">
                <a:solidFill>
                  <a:schemeClr val="tx1"/>
                </a:solidFill>
                <a:effectLst/>
                <a:latin typeface="+mn-lt"/>
                <a:ea typeface="+mn-ea"/>
                <a:cs typeface="+mn-cs"/>
              </a:rPr>
              <a:t>(x) Mangueras hidráulicas, neumáticas o de otro tipo a presión, accesorios y tuberías, como sigue:</a:t>
            </a:r>
          </a:p>
          <a:p>
            <a:pPr rtl="0"/>
            <a:r>
              <a:rPr lang="es-US" sz="1200" kern="1200">
                <a:solidFill>
                  <a:schemeClr val="tx1"/>
                </a:solidFill>
                <a:effectLst/>
                <a:latin typeface="+mn-lt"/>
                <a:ea typeface="+mn-ea"/>
                <a:cs typeface="+mn-cs"/>
              </a:rPr>
              <a:t>(A) Manguera flexible o su unión con los accesorios, en busca de señales de fuga.</a:t>
            </a:r>
          </a:p>
          <a:p>
            <a:pPr rtl="0"/>
            <a:r>
              <a:rPr lang="es-US" sz="1200" kern="1200">
                <a:solidFill>
                  <a:schemeClr val="tx1"/>
                </a:solidFill>
                <a:effectLst/>
                <a:latin typeface="+mn-lt"/>
                <a:ea typeface="+mn-ea"/>
                <a:cs typeface="+mn-cs"/>
              </a:rPr>
              <a:t>(B) Uniones roscadas o con abrazadera, en busca de fugas.</a:t>
            </a:r>
          </a:p>
          <a:p>
            <a:pPr rtl="0"/>
            <a:r>
              <a:rPr lang="es-US" sz="1200" kern="1200">
                <a:solidFill>
                  <a:schemeClr val="tx1"/>
                </a:solidFill>
                <a:effectLst/>
                <a:latin typeface="+mn-lt"/>
                <a:ea typeface="+mn-ea"/>
                <a:cs typeface="+mn-cs"/>
              </a:rPr>
              <a:t>(C) Cubierta exterior de la manguera, en busca de ampollas, deformación anormal u otros signos de falla actual o inminente.</a:t>
            </a:r>
          </a:p>
          <a:p>
            <a:pPr rtl="0"/>
            <a:r>
              <a:rPr lang="es-US" sz="1200" kern="1200">
                <a:solidFill>
                  <a:schemeClr val="tx1"/>
                </a:solidFill>
                <a:effectLst/>
                <a:latin typeface="+mn-lt"/>
                <a:ea typeface="+mn-ea"/>
                <a:cs typeface="+mn-cs"/>
              </a:rPr>
              <a:t>(D) Superficie exterior de una manguera, tubo rígido o accesorio, en busca de indicaciones de abrasión o roce excesivos.</a:t>
            </a:r>
          </a:p>
          <a:p>
            <a:pPr rtl="0"/>
            <a:r>
              <a:rPr lang="es-US" sz="1200" kern="1200">
                <a:solidFill>
                  <a:schemeClr val="tx1"/>
                </a:solidFill>
                <a:effectLst/>
                <a:latin typeface="+mn-lt"/>
                <a:ea typeface="+mn-ea"/>
                <a:cs typeface="+mn-cs"/>
              </a:rPr>
              <a:t>(xi) Bombas y motores hidráulicos y neumáticos, como sigue:</a:t>
            </a:r>
          </a:p>
          <a:p>
            <a:pPr rtl="0"/>
            <a:r>
              <a:rPr lang="es-US" sz="1200" kern="1200">
                <a:solidFill>
                  <a:schemeClr val="tx1"/>
                </a:solidFill>
                <a:effectLst/>
                <a:latin typeface="+mn-lt"/>
                <a:ea typeface="+mn-ea"/>
                <a:cs typeface="+mn-cs"/>
              </a:rPr>
              <a:t>(A) Indicadores de desempeño: Ruidos o vibración inusuales, baja velocidad de funcionamiento, calentamiento excesivo del fluido, baja presión.</a:t>
            </a:r>
          </a:p>
          <a:p>
            <a:pPr rtl="0"/>
            <a:r>
              <a:rPr lang="es-US" sz="1200" kern="1200">
                <a:solidFill>
                  <a:schemeClr val="tx1"/>
                </a:solidFill>
                <a:effectLst/>
                <a:latin typeface="+mn-lt"/>
                <a:ea typeface="+mn-ea"/>
                <a:cs typeface="+mn-cs"/>
              </a:rPr>
              <a:t>(B) Pernos o sujetadores aflojados.</a:t>
            </a:r>
          </a:p>
          <a:p>
            <a:pPr rtl="0"/>
            <a:r>
              <a:rPr lang="es-US" sz="1200" kern="1200">
                <a:solidFill>
                  <a:schemeClr val="tx1"/>
                </a:solidFill>
                <a:effectLst/>
                <a:latin typeface="+mn-lt"/>
                <a:ea typeface="+mn-ea"/>
                <a:cs typeface="+mn-cs"/>
              </a:rPr>
              <a:t>(C) Sellos de ejes y uniones entre las secciones de las bombas, en busca de fugas.</a:t>
            </a:r>
          </a:p>
          <a:p>
            <a:pPr rtl="0"/>
            <a:r>
              <a:rPr lang="es-US" sz="1200" kern="1200">
                <a:solidFill>
                  <a:schemeClr val="tx1"/>
                </a:solidFill>
                <a:effectLst/>
                <a:latin typeface="+mn-lt"/>
                <a:ea typeface="+mn-ea"/>
                <a:cs typeface="+mn-cs"/>
              </a:rPr>
              <a:t>(xii) Válvulas hidráulicas y neumáticas, como sigue:</a:t>
            </a:r>
          </a:p>
          <a:p>
            <a:pPr rtl="0"/>
            <a:r>
              <a:rPr lang="es-US" sz="1200" kern="1200">
                <a:solidFill>
                  <a:schemeClr val="tx1"/>
                </a:solidFill>
                <a:effectLst/>
                <a:latin typeface="+mn-lt"/>
                <a:ea typeface="+mn-ea"/>
                <a:cs typeface="+mn-cs"/>
              </a:rPr>
              <a:t>(A) Bobinas: adhesión, regreso inadecuado a neutro y fugas.</a:t>
            </a:r>
          </a:p>
          <a:p>
            <a:pPr rtl="0"/>
            <a:r>
              <a:rPr lang="es-US" sz="1200" kern="1200">
                <a:solidFill>
                  <a:schemeClr val="tx1"/>
                </a:solidFill>
                <a:effectLst/>
                <a:latin typeface="+mn-lt"/>
                <a:ea typeface="+mn-ea"/>
                <a:cs typeface="+mn-cs"/>
              </a:rPr>
              <a:t>(B) Fugas.</a:t>
            </a:r>
          </a:p>
          <a:p>
            <a:pPr rtl="0"/>
            <a:r>
              <a:rPr lang="es-US" sz="1200" kern="1200">
                <a:solidFill>
                  <a:schemeClr val="tx1"/>
                </a:solidFill>
                <a:effectLst/>
                <a:latin typeface="+mn-lt"/>
                <a:ea typeface="+mn-ea"/>
                <a:cs typeface="+mn-cs"/>
              </a:rPr>
              <a:t>(C) Grietas en el recito de las válvulas.</a:t>
            </a:r>
          </a:p>
          <a:p>
            <a:pPr rtl="0"/>
            <a:r>
              <a:rPr lang="es-US" sz="1200" kern="1200">
                <a:solidFill>
                  <a:schemeClr val="tx1"/>
                </a:solidFill>
                <a:effectLst/>
                <a:latin typeface="+mn-lt"/>
                <a:ea typeface="+mn-ea"/>
                <a:cs typeface="+mn-cs"/>
              </a:rPr>
              <a:t>(D) Válvulas de alivio: incapacidad de alcanzar la presión correcta (si hay un procedimiento del fabricante para revisar la presión, debe usarse).</a:t>
            </a:r>
          </a:p>
          <a:p>
            <a:pPr rtl="0"/>
            <a:r>
              <a:rPr lang="es-US" sz="1200" kern="1200">
                <a:solidFill>
                  <a:schemeClr val="tx1"/>
                </a:solidFill>
                <a:effectLst/>
                <a:latin typeface="+mn-lt"/>
                <a:ea typeface="+mn-ea"/>
                <a:cs typeface="+mn-cs"/>
              </a:rPr>
              <a:t>(xiii) Cilindros hidráulicos y neumáticos, como sigue:</a:t>
            </a:r>
          </a:p>
          <a:p>
            <a:pPr rtl="0"/>
            <a:r>
              <a:rPr lang="es-US" sz="1200" kern="1200">
                <a:solidFill>
                  <a:schemeClr val="tx1"/>
                </a:solidFill>
                <a:effectLst/>
                <a:latin typeface="+mn-lt"/>
                <a:ea typeface="+mn-ea"/>
                <a:cs typeface="+mn-cs"/>
              </a:rPr>
              <a:t>(A) Desplazamiento causado por fuga de líquido en el pistón.</a:t>
            </a:r>
          </a:p>
          <a:p>
            <a:pPr rtl="0"/>
            <a:r>
              <a:rPr lang="es-US" sz="1200" kern="1200">
                <a:solidFill>
                  <a:schemeClr val="tx1"/>
                </a:solidFill>
                <a:effectLst/>
                <a:latin typeface="+mn-lt"/>
                <a:ea typeface="+mn-ea"/>
                <a:cs typeface="+mn-cs"/>
              </a:rPr>
              <a:t>(B) Sellos de vástagos y uniones soldadas, en busca de fugas.</a:t>
            </a:r>
          </a:p>
          <a:p>
            <a:pPr rtl="0"/>
            <a:r>
              <a:rPr lang="es-US" sz="1200" kern="1200">
                <a:solidFill>
                  <a:schemeClr val="tx1"/>
                </a:solidFill>
                <a:effectLst/>
                <a:latin typeface="+mn-lt"/>
                <a:ea typeface="+mn-ea"/>
                <a:cs typeface="+mn-cs"/>
              </a:rPr>
              <a:t>(C) Varillas de cilindros, en busca de arañazos, muescas o abolladuras.</a:t>
            </a:r>
          </a:p>
          <a:p>
            <a:pPr rtl="0"/>
            <a:r>
              <a:rPr lang="es-US" sz="1200" kern="1200">
                <a:solidFill>
                  <a:schemeClr val="tx1"/>
                </a:solidFill>
                <a:effectLst/>
                <a:latin typeface="+mn-lt"/>
                <a:ea typeface="+mn-ea"/>
                <a:cs typeface="+mn-cs"/>
              </a:rPr>
              <a:t>(D) Caja (barril giratorio) en busca de abolladuras significativas.</a:t>
            </a:r>
          </a:p>
          <a:p>
            <a:pPr rtl="0"/>
            <a:r>
              <a:rPr lang="es-US" sz="1200" kern="1200">
                <a:solidFill>
                  <a:schemeClr val="tx1"/>
                </a:solidFill>
                <a:effectLst/>
                <a:latin typeface="+mn-lt"/>
                <a:ea typeface="+mn-ea"/>
                <a:cs typeface="+mn-cs"/>
              </a:rPr>
              <a:t>(E) Ojos de vástagos y uniones de conexión: deformación o falta de ajuste.</a:t>
            </a:r>
          </a:p>
          <a:p>
            <a:pPr rtl="0"/>
            <a:r>
              <a:rPr lang="es-US" sz="1200" kern="1200">
                <a:solidFill>
                  <a:schemeClr val="tx1"/>
                </a:solidFill>
                <a:effectLst/>
                <a:latin typeface="+mn-lt"/>
                <a:ea typeface="+mn-ea"/>
                <a:cs typeface="+mn-cs"/>
              </a:rPr>
              <a:t>(xiv) Extensiones y bases de los estabilizadores, en busca de desgaste excesivo o grietas.</a:t>
            </a:r>
          </a:p>
          <a:p>
            <a:pPr rtl="0"/>
            <a:r>
              <a:rPr lang="es-US" sz="1200" kern="1200">
                <a:solidFill>
                  <a:schemeClr val="tx1"/>
                </a:solidFill>
                <a:effectLst/>
                <a:latin typeface="+mn-lt"/>
                <a:ea typeface="+mn-ea"/>
                <a:cs typeface="+mn-cs"/>
              </a:rPr>
              <a:t>(xv) Extensiones deslizables, en busca de desgaste excesivo o grietas.</a:t>
            </a:r>
          </a:p>
          <a:p>
            <a:pPr rtl="0"/>
            <a:r>
              <a:rPr lang="es-US" sz="1200" kern="1200">
                <a:solidFill>
                  <a:schemeClr val="tx1"/>
                </a:solidFill>
                <a:effectLst/>
                <a:latin typeface="+mn-lt"/>
                <a:ea typeface="+mn-ea"/>
                <a:cs typeface="+mn-cs"/>
              </a:rPr>
              <a:t>(xvi) Componentes eléctricos y cableado, en busca de grietas o separaciones en el aislamiento, y terminaciones holgadas o corroídas.</a:t>
            </a:r>
          </a:p>
          <a:p>
            <a:pPr rtl="0"/>
            <a:r>
              <a:rPr lang="es-US" sz="1200" kern="1200">
                <a:solidFill>
                  <a:schemeClr val="tx1"/>
                </a:solidFill>
                <a:effectLst/>
                <a:latin typeface="+mn-lt"/>
                <a:ea typeface="+mn-ea"/>
                <a:cs typeface="+mn-cs"/>
              </a:rPr>
              <a:t>(xvii) Etiquetas y calcomanías de advertencia proporcionadas originalmente con el equipo por el fabricante o que, por algún otro motivo, sean necesarias según esta norma: ver si faltan o están ilegibles.</a:t>
            </a:r>
          </a:p>
          <a:p>
            <a:pPr rtl="0"/>
            <a:r>
              <a:rPr lang="es-US" sz="1200" kern="1200">
                <a:solidFill>
                  <a:schemeClr val="tx1"/>
                </a:solidFill>
                <a:effectLst/>
                <a:latin typeface="+mn-lt"/>
                <a:ea typeface="+mn-ea"/>
                <a:cs typeface="+mn-cs"/>
              </a:rPr>
              <a:t>(xviii) Asiento original del operador (o su equivalente): ver si falta.</a:t>
            </a:r>
          </a:p>
          <a:p>
            <a:pPr rtl="0"/>
            <a:r>
              <a:rPr lang="es-US" sz="1200" kern="1200">
                <a:solidFill>
                  <a:schemeClr val="tx1"/>
                </a:solidFill>
                <a:effectLst/>
                <a:latin typeface="+mn-lt"/>
                <a:ea typeface="+mn-ea"/>
                <a:cs typeface="+mn-cs"/>
              </a:rPr>
              <a:t>(xix) Asiento del operador: comprobar que no sea inservible.</a:t>
            </a:r>
          </a:p>
          <a:p>
            <a:pPr rtl="0"/>
            <a:r>
              <a:rPr lang="es-US" sz="1200" kern="1200">
                <a:solidFill>
                  <a:schemeClr val="tx1"/>
                </a:solidFill>
                <a:effectLst/>
                <a:latin typeface="+mn-lt"/>
                <a:ea typeface="+mn-ea"/>
                <a:cs typeface="+mn-cs"/>
              </a:rPr>
              <a:t>(xx) Escalones, escaleras, pasamanos, protectores originales: ver si faltan.</a:t>
            </a:r>
          </a:p>
          <a:p>
            <a:pPr rtl="0"/>
            <a:r>
              <a:rPr lang="es-US" sz="1200" kern="1200">
                <a:solidFill>
                  <a:schemeClr val="tx1"/>
                </a:solidFill>
                <a:effectLst/>
                <a:latin typeface="+mn-lt"/>
                <a:ea typeface="+mn-ea"/>
                <a:cs typeface="+mn-cs"/>
              </a:rPr>
              <a:t>(xxi) Escalones, escaleras, pasamanos, protectores: comprobar que no estén en condiciones inutilizables o inseguras.</a:t>
            </a:r>
          </a:p>
          <a:p>
            <a:pPr rtl="0"/>
            <a:r>
              <a:rPr lang="es-US" sz="1200" kern="1200">
                <a:solidFill>
                  <a:schemeClr val="tx1"/>
                </a:solidFill>
                <a:effectLst/>
                <a:latin typeface="+mn-lt"/>
                <a:ea typeface="+mn-ea"/>
                <a:cs typeface="+mn-cs"/>
              </a:rPr>
              <a:t>(3) Esta inspección debe incluir pruebas funcionales para determinar que el equipo, según lo configurado en la inspección, funcione correctamente.</a:t>
            </a:r>
          </a:p>
          <a:p>
            <a:pPr rtl="0"/>
            <a:r>
              <a:rPr lang="es-US" sz="1200" kern="1200">
                <a:solidFill>
                  <a:schemeClr val="tx1"/>
                </a:solidFill>
                <a:effectLst/>
                <a:latin typeface="+mn-lt"/>
                <a:ea typeface="+mn-ea"/>
                <a:cs typeface="+mn-cs"/>
              </a:rPr>
              <a:t>(4) Si se identifica alguna deficiencia, la persona calificada debe determinar de inmediato sobre si la deficiencia constituye un riesgo de seguridad o si, aunque todavía no constituya un riesgo de seguridad, deba controlarse en las inspecciones mensuales.</a:t>
            </a:r>
          </a:p>
          <a:p>
            <a:pPr rtl="0"/>
            <a:r>
              <a:rPr lang="es-US" sz="1200" kern="1200">
                <a:solidFill>
                  <a:schemeClr val="tx1"/>
                </a:solidFill>
                <a:effectLst/>
                <a:latin typeface="+mn-lt"/>
                <a:ea typeface="+mn-ea"/>
                <a:cs typeface="+mn-cs"/>
              </a:rPr>
              <a:t>(5) Si la persona calificada determina que una deficiencia constituye un riesgo de seguridad, el equipo debe quedar fuera de servicio hasta corregirla, excepto cuando se pongan en práctica medidas alternativas temporales según se especifica en § 1926.1416(d) o § 1926.1435(e). Consulte § 1926.1417.</a:t>
            </a:r>
          </a:p>
          <a:p>
            <a:pPr rtl="0"/>
            <a:r>
              <a:rPr lang="es-US" sz="1200" kern="1200">
                <a:solidFill>
                  <a:schemeClr val="tx1"/>
                </a:solidFill>
                <a:effectLst/>
                <a:latin typeface="+mn-lt"/>
                <a:ea typeface="+mn-ea"/>
                <a:cs typeface="+mn-cs"/>
              </a:rPr>
              <a:t>(6) Si la persona calificada determina que, aunque actualmente no sea un riesgo de seguridad, la deficiencia debe controlarse, el empleador debe asegurarse de que se revise la deficiencia en las inspecciones mensuales.</a:t>
            </a:r>
          </a:p>
          <a:p>
            <a:pPr rtl="0"/>
            <a:r>
              <a:rPr lang="es-US" sz="1200" kern="1200">
                <a:solidFill>
                  <a:schemeClr val="tx1"/>
                </a:solidFill>
                <a:effectLst/>
                <a:latin typeface="+mn-lt"/>
                <a:ea typeface="+mn-ea"/>
                <a:cs typeface="+mn-cs"/>
              </a:rPr>
              <a:t>(7) Documentación de la inspección anual/integral. El empleador que lleva a cabo la inspección debe documentar, mantener y conservar la siguiente información durante un mínimo de 12 meses:</a:t>
            </a:r>
          </a:p>
          <a:p>
            <a:pPr rtl="0"/>
            <a:r>
              <a:rPr lang="es-US" sz="1200" kern="1200">
                <a:solidFill>
                  <a:schemeClr val="tx1"/>
                </a:solidFill>
                <a:effectLst/>
                <a:latin typeface="+mn-lt"/>
                <a:ea typeface="+mn-ea"/>
                <a:cs typeface="+mn-cs"/>
              </a:rPr>
              <a:t>(i) Los elementos revisados y los resultados de la inspección.</a:t>
            </a:r>
          </a:p>
          <a:p>
            <a:pPr rtl="0"/>
            <a:r>
              <a:rPr lang="es-US" sz="1200" kern="1200">
                <a:solidFill>
                  <a:schemeClr val="tx1"/>
                </a:solidFill>
                <a:effectLst/>
                <a:latin typeface="+mn-lt"/>
                <a:ea typeface="+mn-ea"/>
                <a:cs typeface="+mn-cs"/>
              </a:rPr>
              <a:t>(ii) El nombre y la firma de la persona que llevó a cabo la inspección, y la fecha.</a:t>
            </a:r>
          </a:p>
          <a:p>
            <a:pPr rtl="0"/>
            <a:r>
              <a:rPr lang="es-US" sz="1200" kern="1200">
                <a:solidFill>
                  <a:schemeClr val="tx1"/>
                </a:solidFill>
                <a:effectLst/>
                <a:latin typeface="+mn-lt"/>
                <a:ea typeface="+mn-ea"/>
                <a:cs typeface="+mn-cs"/>
              </a:rPr>
              <a:t>(g) Uso intenso. Cuando la intensidad del uso o las condiciones es tal que existe una probabilidad razonable de daño o desgaste excesivo (como haber hecho una carga que haya excedido la capacidad nominal, una carga súbita que haya excedido la capacidad nominal, exposición prolongada a un entorno corrosivo), el empleador debe dejar de usar el equipo, y una persona calificada debe:</a:t>
            </a:r>
          </a:p>
          <a:p>
            <a:pPr rtl="0"/>
            <a:r>
              <a:rPr lang="es-US" sz="1200" kern="1200">
                <a:solidFill>
                  <a:schemeClr val="tx1"/>
                </a:solidFill>
                <a:effectLst/>
                <a:latin typeface="+mn-lt"/>
                <a:ea typeface="+mn-ea"/>
                <a:cs typeface="+mn-cs"/>
              </a:rPr>
              <a:t>(1) Inspeccionar el equipo en busca de daños estructurales, para determinar si el equipo se puede seguir usando de forma segura.</a:t>
            </a:r>
          </a:p>
          <a:p>
            <a:pPr rtl="0"/>
            <a:r>
              <a:rPr lang="es-US" sz="1200" kern="1200">
                <a:solidFill>
                  <a:schemeClr val="tx1"/>
                </a:solidFill>
                <a:effectLst/>
                <a:latin typeface="+mn-lt"/>
                <a:ea typeface="+mn-ea"/>
                <a:cs typeface="+mn-cs"/>
              </a:rPr>
              <a:t>(2) En vista del uso y las condiciones, determinar si algún elemento o condición indicados en el párrafo (f) de esta sección debe inspeccionarse; si es así, la persona calificada debe inspeccionar tales elementos o condiciones.</a:t>
            </a:r>
          </a:p>
          <a:p>
            <a:pPr rtl="0"/>
            <a:r>
              <a:rPr lang="es-US" sz="1200" kern="1200">
                <a:solidFill>
                  <a:schemeClr val="tx1"/>
                </a:solidFill>
                <a:effectLst/>
                <a:latin typeface="+mn-lt"/>
                <a:ea typeface="+mn-ea"/>
                <a:cs typeface="+mn-cs"/>
              </a:rPr>
              <a:t>(3) Si se encuentra una deficiencia, el empleador debe seguir los requisitos de los párrafos (f)(4) a (6) de esta sección.</a:t>
            </a:r>
          </a:p>
          <a:p>
            <a:pPr rtl="0"/>
            <a:r>
              <a:rPr lang="es-US" sz="1200" kern="1200">
                <a:solidFill>
                  <a:schemeClr val="tx1"/>
                </a:solidFill>
                <a:effectLst/>
                <a:latin typeface="+mn-lt"/>
                <a:ea typeface="+mn-ea"/>
                <a:cs typeface="+mn-cs"/>
              </a:rPr>
              <a:t>(h) Equipos que no se usan con regularidad. Los equipos que han estado inactivos durante 3 meses o más deben ser inspeccionados por una persona calificada de acuerdo con los requisitos del párrafo (e) (mensualmente) de esta sección antes de comenzar a usarlos.</a:t>
            </a:r>
          </a:p>
          <a:p>
            <a:pPr rtl="0"/>
            <a:r>
              <a:rPr lang="es-US" sz="1200" kern="1200">
                <a:solidFill>
                  <a:schemeClr val="tx1"/>
                </a:solidFill>
                <a:effectLst/>
                <a:latin typeface="+mn-lt"/>
                <a:ea typeface="+mn-ea"/>
                <a:cs typeface="+mn-cs"/>
              </a:rPr>
              <a:t>(i) [Reservado].</a:t>
            </a:r>
          </a:p>
          <a:p>
            <a:pPr rtl="0"/>
            <a:r>
              <a:rPr lang="es-US" sz="1200" kern="1200">
                <a:solidFill>
                  <a:schemeClr val="tx1"/>
                </a:solidFill>
                <a:effectLst/>
                <a:latin typeface="+mn-lt"/>
                <a:ea typeface="+mn-ea"/>
                <a:cs typeface="+mn-cs"/>
              </a:rPr>
              <a:t>(j) Toda parte de un procedimiento del fabricante en cuanto a las inspecciones relacionada con la operación segura (como un dispositivo de seguridad o ayuda operativa, pieza crítica de un sistema de control, planta eléctrica, sistema de freno, componentes estructurales de soporte de la carga, gancho de carga o mecanismo de operación en uso) que sea más completa o tenga una frecuencia de inspección mayor que los requisitos de esta sección debe respetarse.</a:t>
            </a:r>
          </a:p>
          <a:p>
            <a:pPr rtl="0"/>
            <a:r>
              <a:rPr lang="es-US" sz="1200" kern="1200">
                <a:solidFill>
                  <a:schemeClr val="tx1"/>
                </a:solidFill>
                <a:effectLst/>
                <a:latin typeface="+mn-lt"/>
                <a:ea typeface="+mn-ea"/>
                <a:cs typeface="+mn-cs"/>
              </a:rPr>
              <a:t>(k) Todos los documentos elaborados según lo exigido en esta sección deben estar disponibles, durante el período aplicable de conservación de documentos, para todas las personas que lleven a cabo inspecciones de conformidad con esta sección.</a:t>
            </a:r>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4</a:t>
            </a:fld>
            <a:endParaRPr lang="en-US"/>
          </a:p>
        </p:txBody>
      </p:sp>
    </p:spTree>
    <p:extLst>
      <p:ext uri="{BB962C8B-B14F-4D97-AF65-F5344CB8AC3E}">
        <p14:creationId xmlns:p14="http://schemas.microsoft.com/office/powerpoint/2010/main" val="6057501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369665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1926.1416 Ayudas operativas.</a:t>
            </a:r>
          </a:p>
          <a:p>
            <a:pPr rtl="0"/>
            <a:r>
              <a:rPr lang="es-US"/>
              <a:t>(a) Los dispositivos enumerados en esta sección ("ayudas operativas enumeradas") son de uso obligatorio en todos los equipos comprendidos en esta subparte, a menos que se especifique lo contrario.</a:t>
            </a:r>
          </a:p>
          <a:p>
            <a:pPr rtl="0"/>
            <a:r>
              <a:rPr lang="es-US"/>
              <a:t>(1) Los requisitos de los párrafos (e)(1), (e)(2) y (e)(3) de la presente sección no se aplican a las grúas articuladas.</a:t>
            </a:r>
          </a:p>
          <a:p>
            <a:pPr rtl="0"/>
            <a:r>
              <a:rPr lang="es-US"/>
              <a:t>(2) Los requisitos de los párrafos (d)(3), (e)(1) y (e)(4) de la presente sección se aplican únicamente a las cabrias de excavación fabricadas después del 8 de noviembre de 2011.</a:t>
            </a:r>
          </a:p>
          <a:p>
            <a:pPr rtl="0"/>
            <a:r>
              <a:rPr lang="es-US"/>
              <a:t>(b) Las operaciones no deben comenzar a menos que las ayudas operativas enumeradas estén en buen estado de funcionamiento, salvo cuando se esté reparando una ayuda operativa y el empleador utilice las medidas alternativas temporales especificadas. Los plazos permitidos para la reparación de las ayudas operativas defectuosas se especifican en los párrafos (d) y (e) de la presente sección. Deben seguirse las medidas alternativas de protección especificadas por el fabricante de la grúa o cabria si las hubiera.</a:t>
            </a:r>
          </a:p>
          <a:p>
            <a:pPr rtl="0"/>
            <a:r>
              <a:rPr lang="es-US"/>
              <a:t>(c) Si una de las ayudas operativas enumeradas deja de funcionar correctamente durante las operaciones, el operador debe detener las operaciones de manera segura hasta que se pongan en práctica las medidas alternativas temporales o el dispositivo vuelva a funcionar correctamente. Si ya no se dispone de una pieza de reemplazo, se permite el uso de un dispositivo de recambio que realice el mismo tipo de función y no se considere una modificación en virtud de § 1926.1434.</a:t>
            </a:r>
          </a:p>
          <a:p>
            <a:pPr rtl="0"/>
            <a:r>
              <a:rPr lang="es-US"/>
              <a:t>(d) Ayudas operativas y medidas alternativas Categoría I. Las ayudas operativas enumeradas en el presente párrafo que no funcionen correctamente deberán repararse a más tardar 7 días calendario después de que se produzca la deficiencia. Excepción: Si el empleador documenta que ha pedido las piezas necesarias dentro de los 7 días calendario siguientes a la fecha de aparición de la deficiencia, la reparación debe completarse en un plazo de 7 días calendario a partir de la fecha de recepción de las piezas. Consulte § 1926.1417(j) para conocer los requisitos adicionales.</a:t>
            </a:r>
          </a:p>
          <a:p>
            <a:pPr rtl="0"/>
            <a:r>
              <a:rPr lang="es-US"/>
              <a:t>(1) Dispositivo limitador del izador del brazo de grúa. </a:t>
            </a:r>
          </a:p>
          <a:p>
            <a:pPr rtl="0"/>
            <a:r>
              <a:rPr lang="es-US"/>
              <a:t>(i) Para los equipos fabricados después del 16 de diciembre de 1969, se requiere un dispositivo limitador del izador del brazo de grúa. Medidas alternativas temporales (utilice por lo menos una). Se deben utilizar uno o más de los siguientes métodos:</a:t>
            </a:r>
          </a:p>
          <a:p>
            <a:pPr rtl="0"/>
            <a:r>
              <a:rPr lang="es-US"/>
              <a:t>(A) Use un indicador del ángulo del brazo de grúa.</a:t>
            </a:r>
          </a:p>
          <a:p>
            <a:pPr rtl="0"/>
            <a:r>
              <a:rPr lang="es-US"/>
              <a:t>(B) Marque el cable izador del brazo de la grúa con claridad (para que el operador pueda verlo fácilmente) en un punto que le dé al operador tiempo suficiente para detener el izador a fin de mantener el brazo de la grúa dentro del radio mínimo permitido. Además, instale espejos o cámaras de vídeo remotas y pantallas si es necesario para que el operador vea la marca.</a:t>
            </a:r>
          </a:p>
          <a:p>
            <a:pPr rtl="0"/>
            <a:r>
              <a:rPr lang="es-US"/>
              <a:t>(C) Marque el cable izador del brazo de la grúa con claridad (para que el observador pueda verlo fácilmente) en un punto que le dé al observador tiempo suficiente para señalar al operador y hacer que este detenga el izador a fin de mantener el brazo de grúa dentro del radio mínimo permitido.</a:t>
            </a:r>
          </a:p>
          <a:p>
            <a:pPr rtl="0"/>
            <a:r>
              <a:rPr lang="es-US"/>
              <a:t>(ii) Si el equipo se fabricó el 16 de diciembre de 1969 o antes, y no está equipado con un dispositivo limitador del izador del brazo de grúa, deberá utilizarse por lo menos una de las medidas previstas en los párrafos (d)(1)(i)(A) a (C) de la presente sección.</a:t>
            </a:r>
          </a:p>
          <a:p>
            <a:pPr rtl="0"/>
            <a:r>
              <a:rPr lang="es-US"/>
              <a:t>(2) Dispositivo limitador del aguilón amantillable. Los equipos con aguilón amantillable deben tener un dispositivo que lo limite. Las medidas alternativas temporales son las mismas que las del párrafo (d)(1)(i) de esta sección, salvo para limitar el movimiento del aguilón amantillable en lugar del izador del brazo.</a:t>
            </a:r>
          </a:p>
          <a:p>
            <a:pPr rtl="0"/>
            <a:r>
              <a:rPr lang="es-US"/>
              <a:t>(3) Dispositivo de límite máximo de izado de gancho. </a:t>
            </a:r>
          </a:p>
          <a:p>
            <a:pPr rtl="0"/>
            <a:r>
              <a:rPr lang="es-US"/>
              <a:t>(i) Las grúas de brazo telescópico fabricadas después del 28 de febrero de 1992 deben estar equipadas con un dispositivo que impida automáticamente que se produzcan daños por el contacto entre el cuadernal desplazable, la bola de arrastre o un componente similar y la punta del brazo de la grúa (o el bloque superior fijo o un componente similar). El dispositivo (o dispositivos) debe prevenir tales daños en todos los puntos en los que podría producirse contacto entre el bloque de carga y la punta del brazo.</a:t>
            </a:r>
          </a:p>
          <a:p>
            <a:pPr rtl="0"/>
            <a:r>
              <a:rPr lang="es-US"/>
              <a:t>Medidas alternativas temporales: Marque el cable con claridad (de manera que el operador pueda verlo fácilmente) en un punto que le dé al operador tiempo suficiente para detener el izador y así prevenir el contacto entre el bloque de carga y la punta del brazo, y utilice un observador cuando extienda el brazo de grúa.</a:t>
            </a:r>
          </a:p>
          <a:p>
            <a:pPr rtl="0"/>
            <a:r>
              <a:rPr lang="es-US"/>
              <a:t>(ii) Grúas de brazo de celosía. </a:t>
            </a:r>
          </a:p>
          <a:p>
            <a:pPr rtl="0"/>
            <a:r>
              <a:rPr lang="es-US"/>
              <a:t>(A) Las grúas de brazo de celosía fabricadas después del 28 de febrero de 1992 deben estar equipadas con un dispositivo que impida automáticamente que se produzcan daños por el contacto entre el cuadernal desplazable, la bola de arrastre o un componente similar y la punta del brazo de la grúa (o el bloque superior fijo o un componente similar), o advierta al operador a tiempo para que este pueda evitar que ello ocurra. El dispositivo debe prevenir tales daños o fallas, o proporcionar una advertencia adecuada para todos los puntos en los que podría producirse contacto entre el bloque de carga y la punta del brazo de la grúa.</a:t>
            </a:r>
          </a:p>
          <a:p>
            <a:pPr rtl="0"/>
            <a:r>
              <a:rPr lang="es-US"/>
              <a:t>(B) Las grúas de brazo de celosía y las cabrias fabricadas después del 8 de noviembre de 2011 deben estar equipadas con un dispositivo que impida automáticamente que se produzcan daños y fallas en la carga por el contacto entre el cuadernal desplazable, la bola de arrastre o un componente similar y la punta del brazo de grúa (o el bloque superior fijo o un componente similar). El dispositivo (o dispositivos) debe prevenir tales daños o fallas en todos los puntos en los que podría producirse contacto entre el bloque de carga y la punta del brazo de la grúa.</a:t>
            </a:r>
          </a:p>
          <a:p>
            <a:pPr rtl="0"/>
            <a:r>
              <a:rPr lang="es-US"/>
              <a:t>(C) Excepción. Los requisitos de los párrafos (d)(3)(ii)(A) y (B) de la presente sección no se aplican a esos equipos de brazo de celosía cuando se utilizan para trabajos de excavación por arrastre, con cucharón de almeja (grapa), imán, caída de bola, manipulación de contenedores, cubo de hormigón, operaciones marítimas en las que no intervenga personal de elevación, e hincado de pilotes.</a:t>
            </a:r>
          </a:p>
          <a:p>
            <a:pPr rtl="0"/>
            <a:r>
              <a:rPr lang="es-US"/>
              <a:t>(D) Medidas alternativas temporales: Marque el cable con claridad (de manera que el operador pueda verlo fácilmente) en un punto que le dé al operador tiempo suficiente para detener el izador y así prevenir el contacto entre el bloque de carga y la punta del brazo, o utilice un observador.</a:t>
            </a:r>
          </a:p>
          <a:p>
            <a:pPr rtl="0"/>
            <a:r>
              <a:rPr lang="es-US"/>
              <a:t>(iii) Las grúas articuladas fabricadas después del 31 de diciembre de 1999 que estén equipadas con un izador de carga deben estar equipadas con un dispositivo que impida automáticamente que se produzcan daños por el contacto entre el cuadernal desplazable, la bola de arrastre o un componente similar y la punta del brazo de grúa (o el bloque superior fijo o un componente similar). El dispositivo debe prevenir tales daños en todos los puntos en los que podría producirse contacto entre el bloque de carga y la punta del brazo. Medidas alternativas temporales: Cuando el contacto entre el cuadernal desplazable y la punta del brazo solo pueda ocurrir con el movimiento del izador de carga, marque el cable con claridad (de manera que el operador pueda verlo fácilmente) en un punto que le dé al operador tiempo suficiente para detener el izador y así prevenir el contacto entre el cuadernal desplazable y la punta del brazo, o utilice un observador. Cuando pueda producirse contacto entre el cuadernal desplazable y la punta del brazo sin movimiento del izador de carga, marque el cable con claridad (de manera que el operador pueda verlo fácilmente) en un punto que le dé al operador tiempo suficiente para detener el izador y así prevenir el contacto entre el cuadernal desplazable y la punta del brazo, y utilice un observador cuando extienda el brazo de la grúa.</a:t>
            </a:r>
          </a:p>
          <a:p>
            <a:pPr rtl="0">
              <a:spcBef>
                <a:spcPct val="20000"/>
              </a:spcBef>
              <a:buFontTx/>
              <a:buNone/>
            </a:pPr>
            <a:endParaRPr lang="en-US" dirty="0"/>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23</a:t>
            </a:fld>
            <a:endParaRPr lang="en-US"/>
          </a:p>
        </p:txBody>
      </p:sp>
    </p:spTree>
    <p:extLst>
      <p:ext uri="{BB962C8B-B14F-4D97-AF65-F5344CB8AC3E}">
        <p14:creationId xmlns:p14="http://schemas.microsoft.com/office/powerpoint/2010/main" val="33123905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1926.1416 Ayudas operativas.</a:t>
            </a:r>
          </a:p>
          <a:p>
            <a:pPr rtl="0"/>
            <a:r>
              <a:rPr lang="es-US"/>
              <a:t>(a) Los dispositivos enumerados en esta sección ("ayudas operativas enumeradas") son de uso obligatorio en todos los equipos comprendidos en esta subparte, a menos que se especifique lo contrario.</a:t>
            </a:r>
          </a:p>
          <a:p>
            <a:pPr rtl="0"/>
            <a:r>
              <a:rPr lang="es-US"/>
              <a:t>(1) Los requisitos de los párrafos (e)(1), (e)(2) y (e)(3) de la presente sección no se aplican a las grúas articuladas.</a:t>
            </a:r>
          </a:p>
          <a:p>
            <a:pPr rtl="0"/>
            <a:r>
              <a:rPr lang="es-US"/>
              <a:t>(2) Los requisitos de los párrafos (d)(3), (e)(1) y (e)(4) de la presente sección se aplican únicamente a las cabrias de excavación fabricadas después del 8 de noviembre de 2011.</a:t>
            </a:r>
          </a:p>
          <a:p>
            <a:pPr rtl="0"/>
            <a:r>
              <a:rPr lang="es-US"/>
              <a:t>(b) Las operaciones no deben comenzar a menos que las ayudas operativas enumeradas estén en buen estado de funcionamiento, salvo cuando se esté reparando una ayuda operativa y el empleador utilice las medidas alternativas temporales especificadas. Los plazos permitidos para la reparación de las ayudas operativas defectuosas se especifican en los párrafos (d) y (e) de la presente sección. Deben seguirse las medidas alternativas de protección especificadas por el fabricante de la grúa o cabria si las hubiera.</a:t>
            </a:r>
          </a:p>
          <a:p>
            <a:pPr rtl="0"/>
            <a:r>
              <a:rPr lang="es-US"/>
              <a:t>(c) Si una de las ayudas operativas enumeradas deja de funcionar correctamente durante las operaciones, el operador debe detener las operaciones de manera segura hasta que se pongan en práctica las medidas alternativas temporales o el dispositivo vuelva a funcionar correctamente. Si ya no se dispone de una pieza de reemplazo, se permite el uso de un dispositivo de recambio que realice el mismo tipo de función y no se considere una modificación en virtud de § 1926.1434.</a:t>
            </a:r>
          </a:p>
          <a:p>
            <a:pPr rtl="0"/>
            <a:r>
              <a:rPr lang="es-US"/>
              <a:t>(d) Ayudas operativas y medidas alternativas Categoría I. Las ayudas operativas enumeradas en el presente párrafo que no funcionen correctamente deberán repararse a más tardar 7 días calendario después de que se produzca la deficiencia. Excepción: Si el empleador documenta que ha pedido las piezas necesarias dentro de los 7 días calendario siguientes a la fecha de aparición de la deficiencia, la reparación debe completarse en un plazo de 7 días calendario a partir de la fecha de recepción de las piezas. Consulte § 1926.1417(j) para conocer los requisitos adicionales.</a:t>
            </a:r>
          </a:p>
          <a:p>
            <a:pPr rtl="0"/>
            <a:r>
              <a:rPr lang="es-US"/>
              <a:t>(1) Dispositivo limitador del izador del brazo de grúa. </a:t>
            </a:r>
          </a:p>
          <a:p>
            <a:pPr rtl="0"/>
            <a:r>
              <a:rPr lang="es-US"/>
              <a:t>(i) Para los equipos fabricados después del 16 de diciembre de 1969, se requiere un dispositivo limitador del izador del brazo de grúa. Medidas alternativas temporales (utilice por lo menos una). Se deben utilizar uno o más de los siguientes métodos:</a:t>
            </a:r>
          </a:p>
          <a:p>
            <a:pPr rtl="0"/>
            <a:r>
              <a:rPr lang="es-US"/>
              <a:t>(A) Use un indicador del ángulo del brazo de grúa.</a:t>
            </a:r>
          </a:p>
          <a:p>
            <a:pPr rtl="0"/>
            <a:r>
              <a:rPr lang="es-US"/>
              <a:t>(B) Marque el cable izador del brazo de la grúa con claridad (para que el operador pueda verlo fácilmente) en un punto que le dé al operador tiempo suficiente para detener el izador a fin de mantener el brazo de la grúa dentro del radio mínimo permitido. Además, instale espejos o cámaras de vídeo remotas y pantallas si es necesario para que el operador vea la marca.</a:t>
            </a:r>
          </a:p>
          <a:p>
            <a:pPr rtl="0"/>
            <a:r>
              <a:rPr lang="es-US"/>
              <a:t>(C) Marque el cable izador del brazo de la grúa con claridad (para que el observador pueda verlo fácilmente) en un punto que le dé al observador tiempo suficiente para señalar al operador y hacer que este detenga el izador a fin de mantener el brazo de grúa dentro del radio mínimo permitido.</a:t>
            </a:r>
          </a:p>
          <a:p>
            <a:pPr rtl="0"/>
            <a:r>
              <a:rPr lang="es-US"/>
              <a:t>(ii) Si el equipo se fabricó el 16 de diciembre de 1969 o antes, y no está equipado con un dispositivo limitador del izador del brazo de grúa, deberá utilizarse por lo menos una de las medidas previstas en los párrafos (d)(1)(i)(A) a (C) de la presente sección.</a:t>
            </a:r>
          </a:p>
          <a:p>
            <a:pPr rtl="0"/>
            <a:r>
              <a:rPr lang="es-US"/>
              <a:t>(2) Dispositivo limitador del aguilón amantillable. Los equipos con aguilón amantillable deben tener un dispositivo que lo limite. Las medidas alternativas temporales son las mismas que las del párrafo (d)(1)(i) de esta sección, salvo para limitar el movimiento del aguilón amantillable en lugar del izador del brazo.</a:t>
            </a:r>
          </a:p>
          <a:p>
            <a:pPr rtl="0"/>
            <a:r>
              <a:rPr lang="es-US"/>
              <a:t>(3) Dispositivo de límite máximo de izado de gancho. </a:t>
            </a:r>
          </a:p>
          <a:p>
            <a:pPr rtl="0"/>
            <a:r>
              <a:rPr lang="es-US"/>
              <a:t>(i) Las grúas de brazo telescópico fabricadas después del 28 de febrero de 1992 deben estar equipadas con un dispositivo que impida automáticamente que se produzcan daños por el contacto entre el cuadernal desplazable, la bola de arrastre o un componente similar y la punta del brazo de la grúa (o el bloque superior fijo o un componente similar). El dispositivo (o dispositivos) debe prevenir tales daños en todos los puntos en los que podría producirse contacto entre el bloque de carga y la punta del brazo.</a:t>
            </a:r>
          </a:p>
          <a:p>
            <a:pPr rtl="0"/>
            <a:r>
              <a:rPr lang="es-US"/>
              <a:t>Medidas alternativas temporales: Marque el cable con claridad (de manera que el operador pueda verlo fácilmente) en un punto que le dé al operador tiempo suficiente para detener el izador y así prevenir el contacto entre el bloque de carga y la punta del brazo, y utilice un observador cuando extienda el brazo de grúa.</a:t>
            </a:r>
          </a:p>
          <a:p>
            <a:pPr rtl="0"/>
            <a:r>
              <a:rPr lang="es-US"/>
              <a:t>(ii) Grúas de brazo de celosía. </a:t>
            </a:r>
          </a:p>
          <a:p>
            <a:pPr rtl="0"/>
            <a:r>
              <a:rPr lang="es-US"/>
              <a:t>(A) Las grúas de brazo de celosía fabricadas después del 28 de febrero de 1992 deben estar equipadas con un dispositivo que impida automáticamente que se produzcan daños por el contacto entre el cuadernal desplazable, la bola de arrastre o un componente similar y la punta del brazo de la grúa (o el bloque superior fijo o un componente similar), o advierta al operador a tiempo para que este pueda evitar que ello ocurra. El dispositivo debe prevenir tales daños o fallas, o proporcionar una advertencia adecuada para todos los puntos en los que podría producirse contacto entre el bloque de carga y la punta del brazo de la grúa.</a:t>
            </a:r>
          </a:p>
          <a:p>
            <a:pPr rtl="0"/>
            <a:r>
              <a:rPr lang="es-US"/>
              <a:t>(B) Las grúas de brazo de celosía y las cabrias fabricadas después del 8 de noviembre de 2011 deben estar equipadas con un dispositivo que impida automáticamente que se produzcan daños y fallas en la carga por el contacto entre el cuadernal desplazable, la bola de arrastre o un componente similar y la punta del brazo de grúa (o el bloque superior fijo o un componente similar). El dispositivo (o dispositivos) debe prevenir tales daños o fallas en todos los puntos en los que podría producirse contacto entre el bloque de carga y la punta del brazo de la grúa.</a:t>
            </a:r>
          </a:p>
          <a:p>
            <a:pPr rtl="0"/>
            <a:r>
              <a:rPr lang="es-US"/>
              <a:t>(C) Excepción. Los requisitos de los párrafos (d)(3)(ii)(A) y (B) de la presente sección no se aplican a esos equipos de brazo de celosía cuando se utilizan para trabajos de excavación por arrastre, con cucharón de almeja (grapa), imán, caída de bola, manipulación de contenedores, cubo de hormigón, operaciones marítimas en las que no intervenga personal de elevación, e hincado de pilotes.</a:t>
            </a:r>
          </a:p>
          <a:p>
            <a:pPr rtl="0"/>
            <a:r>
              <a:rPr lang="es-US"/>
              <a:t>(D) Medidas alternativas temporales: Marque el cable con claridad (de manera que el operador pueda verlo fácilmente) en un punto que le dé al operador tiempo suficiente para detener el izador y así prevenir el contacto entre el bloque de carga y la punta del brazo, o utilice un observador.</a:t>
            </a:r>
          </a:p>
          <a:p>
            <a:pPr rtl="0"/>
            <a:r>
              <a:rPr lang="es-US"/>
              <a:t>(iii) Las grúas articuladas fabricadas después del 31 de diciembre de 1999 que estén equipadas con un izador de carga deben estar equipadas con un dispositivo que impida automáticamente que se produzcan daños por el contacto entre el cuadernal desplazable, la bola de arrastre o un componente similar y la punta del brazo de grúa (o el bloque superior fijo o un componente similar). El dispositivo debe prevenir tales daños en todos los puntos en los que podría producirse contacto entre el bloque de carga y la punta del brazo. Medidas alternativas temporales: Cuando el contacto entre el cuadernal desplazable y la punta del brazo solo pueda ocurrir con el movimiento del izador de carga, marque el cable con claridad (de manera que el operador pueda verlo fácilmente) en un punto que le dé al operador tiempo suficiente para detener el izador y así prevenir el contacto entre el cuadernal desplazable y la punta del brazo, o utilice un observador. Cuando pueda producirse contacto entre el cuadernal desplazable y la punta del brazo sin movimiento del izador de carga, marque el cable con claridad (de manera que el operador pueda verlo fácilmente) en un punto que le dé al operador tiempo suficiente para detener el izador y así prevenir el contacto entre el cuadernal desplazable y la punta del brazo, y utilice un observador cuando extienda el brazo de la grúa.</a:t>
            </a:r>
          </a:p>
          <a:p>
            <a:pPr rtl="0">
              <a:spcBef>
                <a:spcPct val="20000"/>
              </a:spcBef>
              <a:buFontTx/>
              <a:buNone/>
            </a:pPr>
            <a:endParaRPr lang="en-US" dirty="0"/>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24</a:t>
            </a:fld>
            <a:endParaRPr lang="en-US"/>
          </a:p>
        </p:txBody>
      </p:sp>
    </p:spTree>
    <p:extLst>
      <p:ext uri="{BB962C8B-B14F-4D97-AF65-F5344CB8AC3E}">
        <p14:creationId xmlns:p14="http://schemas.microsoft.com/office/powerpoint/2010/main" val="7982332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1926.1416 Ayudas operativas.</a:t>
            </a:r>
          </a:p>
          <a:p>
            <a:pPr rtl="0"/>
            <a:r>
              <a:rPr lang="es-US"/>
              <a:t>(a) Los dispositivos enumerados en esta sección ("ayudas operativas enumeradas") son de uso obligatorio en todos los equipos comprendidos en esta subparte, a menos que se especifique lo contrario.</a:t>
            </a:r>
          </a:p>
          <a:p>
            <a:pPr rtl="0"/>
            <a:r>
              <a:rPr lang="es-US"/>
              <a:t>(1) Los requisitos de los párrafos (e)(1), (e)(2) y (e)(3) de la presente sección no se aplican a las grúas articuladas.</a:t>
            </a:r>
          </a:p>
          <a:p>
            <a:pPr rtl="0"/>
            <a:r>
              <a:rPr lang="es-US"/>
              <a:t>(2) Los requisitos de los párrafos (d)(3), (e)(1) y (e)(4) de la presente sección se aplican únicamente a las cabrias de excavación fabricadas después del 8 de noviembre de 2011.</a:t>
            </a:r>
          </a:p>
          <a:p>
            <a:pPr rtl="0"/>
            <a:r>
              <a:rPr lang="es-US"/>
              <a:t>(b) Las operaciones no deben comenzar a menos que las ayudas operativas enumeradas estén en buen estado de funcionamiento, salvo cuando se esté reparando una ayuda operativa y el empleador utilice las medidas alternativas temporales especificadas. Los plazos permitidos para la reparación de las ayudas operativas defectuosas se especifican en los párrafos (d) y (e) de la presente sección. Deben seguirse las medidas alternativas de protección especificadas por el fabricante de la grúa o cabria si las hubiera.</a:t>
            </a:r>
          </a:p>
          <a:p>
            <a:pPr rtl="0"/>
            <a:r>
              <a:rPr lang="es-US"/>
              <a:t>(c) Si una de las ayudas operativas enumeradas deja de funcionar correctamente durante las operaciones, el operador debe detener las operaciones de manera segura hasta que se pongan en práctica las medidas alternativas temporales o el dispositivo vuelva a funcionar correctamente. Si ya no se dispone de una pieza de reemplazo, se permite el uso de un dispositivo de recambio que realice el mismo tipo de función y no se considere una modificación en virtud de § 1926.1434.</a:t>
            </a:r>
          </a:p>
          <a:p>
            <a:pPr rtl="0"/>
            <a:r>
              <a:rPr lang="es-US"/>
              <a:t>(d) Ayudas operativas y medidas alternativas Categoría I. Las ayudas operativas enumeradas en el presente párrafo que no funcionen correctamente deberán repararse a más tardar 7 días calendario después de que se produzca la deficiencia. Excepción: Si el empleador documenta que ha pedido las piezas necesarias dentro de los 7 días calendario siguientes a la fecha de aparición de la deficiencia, la reparación debe completarse en un plazo de 7 días calendario a partir de la fecha de recepción de las piezas. Consulte § 1926.1417(j) para conocer los requisitos adicionales.</a:t>
            </a:r>
          </a:p>
          <a:p>
            <a:pPr rtl="0"/>
            <a:r>
              <a:rPr lang="es-US"/>
              <a:t>(1) Dispositivo limitador del izador del brazo de grúa. </a:t>
            </a:r>
          </a:p>
          <a:p>
            <a:pPr rtl="0"/>
            <a:r>
              <a:rPr lang="es-US"/>
              <a:t>(i) Para los equipos fabricados después del 16 de diciembre de 1969, se requiere un dispositivo limitador del izador del brazo de grúa. Medidas alternativas temporales (utilice por lo menos una). Se deben utilizar uno o más de los siguientes métodos:</a:t>
            </a:r>
          </a:p>
          <a:p>
            <a:pPr rtl="0"/>
            <a:r>
              <a:rPr lang="es-US"/>
              <a:t>(A) Use un indicador del ángulo del brazo de grúa.</a:t>
            </a:r>
          </a:p>
          <a:p>
            <a:pPr rtl="0"/>
            <a:r>
              <a:rPr lang="es-US"/>
              <a:t>(B) Marque el cable izador del brazo de la grúa con claridad (para que el operador pueda verlo fácilmente) en un punto que le dé al operador tiempo suficiente para detener el izador a fin de mantener el brazo de la grúa dentro del radio mínimo permitido. Además, instale espejos o cámaras de vídeo remotas y pantallas si es necesario para que el operador vea la marca.</a:t>
            </a:r>
          </a:p>
          <a:p>
            <a:pPr rtl="0"/>
            <a:r>
              <a:rPr lang="es-US"/>
              <a:t>(C) Marque el cable izador del brazo de la grúa con claridad (para que el observador pueda verlo fácilmente) en un punto que le dé al observador tiempo suficiente para señalar al operador y hacer que este detenga el izador a fin de mantener el brazo de grúa dentro del radio mínimo permitido.</a:t>
            </a:r>
          </a:p>
          <a:p>
            <a:pPr rtl="0"/>
            <a:r>
              <a:rPr lang="es-US"/>
              <a:t>(ii) Si el equipo se fabricó el 16 de diciembre de 1969 o antes, y no está equipado con un dispositivo limitador del izador del brazo de grúa, deberá utilizarse por lo menos una de las medidas previstas en los párrafos (d)(1)(i)(A) a (C) de la presente sección.</a:t>
            </a:r>
          </a:p>
          <a:p>
            <a:pPr rtl="0"/>
            <a:r>
              <a:rPr lang="es-US"/>
              <a:t>(2) Dispositivo limitador del aguilón amantillable. Los equipos con aguilón amantillable deben tener un dispositivo que lo limite. Las medidas alternativas temporales son las mismas que las del párrafo (d)(1)(i) de esta sección, salvo para limitar el movimiento del aguilón amantillable en lugar del izador del brazo.</a:t>
            </a:r>
          </a:p>
          <a:p>
            <a:pPr rtl="0"/>
            <a:r>
              <a:rPr lang="es-US"/>
              <a:t>(3) Dispositivo de límite máximo de izado de gancho. </a:t>
            </a:r>
          </a:p>
          <a:p>
            <a:pPr rtl="0"/>
            <a:r>
              <a:rPr lang="es-US"/>
              <a:t>(i) Las grúas de brazo telescópico fabricadas después del 28 de febrero de 1992 deben estar equipadas con un dispositivo que impida automáticamente que se produzcan daños por el contacto entre el cuadernal desplazable, la bola de arrastre o un componente similar y la punta del brazo de la grúa (o el bloque superior fijo o un componente similar). El dispositivo (o dispositivos) debe prevenir tales daños en todos los puntos en los que podría producirse contacto entre el bloque de carga y la punta del brazo.</a:t>
            </a:r>
          </a:p>
          <a:p>
            <a:pPr rtl="0"/>
            <a:r>
              <a:rPr lang="es-US"/>
              <a:t>Medidas alternativas temporales: Marque el cable con claridad (de manera que el operador pueda verlo fácilmente) en un punto que le dé al operador tiempo suficiente para detener el izador y así prevenir el contacto entre el bloque de carga y la punta del brazo, y utilice un observador cuando extienda el brazo de grúa.</a:t>
            </a:r>
          </a:p>
          <a:p>
            <a:pPr rtl="0"/>
            <a:r>
              <a:rPr lang="es-US"/>
              <a:t>(ii) Grúas de brazo de celosía. </a:t>
            </a:r>
          </a:p>
          <a:p>
            <a:pPr rtl="0"/>
            <a:r>
              <a:rPr lang="es-US"/>
              <a:t>(A) Las grúas de brazo de celosía fabricadas después del 28 de febrero de 1992 deben estar equipadas con un dispositivo que impida automáticamente que se produzcan daños por el contacto entre el cuadernal desplazable, la bola de arrastre o un componente similar y la punta del brazo de la grúa (o el bloque superior fijo o un componente similar), o advierta al operador a tiempo para que este pueda evitar que ello ocurra. El dispositivo debe prevenir tales daños o fallas, o proporcionar una advertencia adecuada para todos los puntos en los que podría producirse contacto entre el bloque de carga y la punta del brazo de la grúa.</a:t>
            </a:r>
          </a:p>
          <a:p>
            <a:pPr rtl="0"/>
            <a:r>
              <a:rPr lang="es-US"/>
              <a:t>(B) Las grúas de brazo de celosía y las cabrias fabricadas después del 8 de noviembre de 2011 deben estar equipadas con un dispositivo que impida automáticamente que se produzcan daños y fallas en la carga por el contacto entre el cuadernal desplazable, la bola de arrastre o un componente similar y la punta del brazo de grúa (o el bloque superior fijo o un componente similar). El dispositivo (o dispositivos) debe prevenir tales daños o fallas en todos los puntos en los que podría producirse contacto entre el bloque de carga y la punta del brazo de la grúa.</a:t>
            </a:r>
          </a:p>
          <a:p>
            <a:pPr rtl="0"/>
            <a:r>
              <a:rPr lang="es-US"/>
              <a:t>(C) Excepción. Los requisitos de los párrafos (d)(3)(ii)(A) y (B) de la presente sección no se aplican a esos equipos de brazo de celosía cuando se utilizan para trabajos de excavación por arrastre, con cucharón de almeja (grapa), imán, caída de bola, manipulación de contenedores, cubo de hormigón, operaciones marítimas en las que no intervenga personal de elevación, e hincado de pilotes.</a:t>
            </a:r>
          </a:p>
          <a:p>
            <a:pPr rtl="0"/>
            <a:r>
              <a:rPr lang="es-US"/>
              <a:t>(D) Medidas alternativas temporales: Marque el cable con claridad (de manera que el operador pueda verlo fácilmente) en un punto que le dé al operador tiempo suficiente para detener el izador y así prevenir el contacto entre el bloque de carga y la punta del brazo, o utilice un observador.</a:t>
            </a:r>
          </a:p>
          <a:p>
            <a:pPr rtl="0"/>
            <a:r>
              <a:rPr lang="es-US"/>
              <a:t>(iii) Las grúas articuladas fabricadas después del 31 de diciembre de 1999 que estén equipadas con un izador de carga deben estar equipadas con un dispositivo que impida automáticamente que se produzcan daños por el contacto entre el cuadernal desplazable, la bola de arrastre o un componente similar y la punta del brazo de grúa (o el bloque superior fijo o un componente similar). El dispositivo debe prevenir tales daños en todos los puntos en los que podría producirse contacto entre el bloque de carga y la punta del brazo. Medidas alternativas temporales: Cuando el contacto entre el cuadernal desplazable y la punta del brazo solo pueda ocurrir con el movimiento del izador de carga, marque el cable con claridad (de manera que el operador pueda verlo fácilmente) en un punto que le dé al operador tiempo suficiente para detener el izador y así prevenir el contacto entre el cuadernal desplazable y la punta del brazo, o utilice un observador. Cuando pueda producirse contacto entre el cuadernal desplazable y la punta del brazo sin movimiento del izador de carga, marque el cable con claridad (de manera que el operador pueda verlo fácilmente) en un punto que le dé al operador tiempo suficiente para detener el izador y así prevenir el contacto entre el cuadernal desplazable y la punta del brazo, y utilice un observador cuando extienda el brazo de la grúa.</a:t>
            </a:r>
          </a:p>
          <a:p>
            <a:pPr rtl="0"/>
            <a:endParaRPr lang="en-US" altLang="en-US" sz="1200" b="0"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057919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(f) Inspecciones. </a:t>
            </a:r>
          </a:p>
          <a:p>
            <a:pPr rtl="0"/>
            <a:r>
              <a:rPr lang="es-US"/>
              <a:t>(1) La sección 1926.1412 (Inspecciones) se aplica a las grúas torre, excepto que el término "montaje" se reemplaza por "ensamblaje". La sección 1926.1413 (Cable de Acero: Inspección) se aplica a las grúas torre.</a:t>
            </a:r>
          </a:p>
          <a:p>
            <a:pPr rtl="0"/>
            <a:r>
              <a:rPr lang="es-US"/>
              <a:t>(2) Inspección antes del ensamblaje. Antes de ensamblar cada uno de los componentes de la grúa, debe inspeccionarlo una persona calificada para ver si presenta daños o desgaste excesivos.</a:t>
            </a:r>
          </a:p>
          <a:p>
            <a:pPr rtl="0"/>
            <a:r>
              <a:rPr lang="es-US"/>
              <a:t>(i) La persona calificada debe prestar atención especial a los componentes que son difíciles de inspeccionar a fondo durante las inspecciones de turno.</a:t>
            </a:r>
          </a:p>
          <a:p>
            <a:pPr rtl="0"/>
            <a:r>
              <a:rPr lang="es-US"/>
              <a:t>(ii) Si la persona calificada determina que un componente está dañado o desgastado al punto de que crearía un riesgo de seguridad si se usa en la grúa, ese componente no debe ensamblarse en la grúa a menos que se repare y si, después de que la persona calificada lo inspeccione otra vez, se determina que ya no crea ningún riesgo para la seguridad.</a:t>
            </a:r>
          </a:p>
          <a:p>
            <a:pPr rtl="0"/>
            <a:r>
              <a:rPr lang="es-US"/>
              <a:t>(iii) Si la persona calificada determina que, aunque actualmente no sea un riesgo de seguridad, el componente debe controlarse, el empleador debe asegurarse de que se revise el componente en las inspecciones mensuales. Toda determinación de este tipo debe documentarse, y los documentos deben estar disponibles para toda persona que lleve a cabo una inspección mensual.</a:t>
            </a:r>
          </a:p>
          <a:p>
            <a:pPr rtl="0"/>
            <a:r>
              <a:rPr lang="es-US"/>
              <a:t>(3) Inspección después del ensamblaje. Además de los requisitos de § 1926.1412(c), deben cumplirse los siguientes requisitos:</a:t>
            </a:r>
          </a:p>
          <a:p>
            <a:pPr rtl="0"/>
            <a:r>
              <a:rPr lang="es-US"/>
              <a:t>(i) Después de cada ensamblaje de la grúa, debe hacerse una prueba de carga con pesos certificados, o pesos de báscula con una báscula certificada que tenga un certificado de calibración vigente.</a:t>
            </a:r>
          </a:p>
          <a:p>
            <a:pPr rtl="0"/>
            <a:r>
              <a:rPr lang="es-US"/>
              <a:t>(ii) La prueba de carga debe hacerse de acuerdo con las instrucciones del fabricante, si están disponibles. Cuando estas instrucciones no están disponibles, la prueba debe hacerse de acuerdo con los procedimientos escritos para pruebas de carga desarrollados por un ingeniero profesional registrado que conozca el tipo de equipo involucrado.</a:t>
            </a:r>
          </a:p>
          <a:p>
            <a:pPr rtl="0"/>
            <a:r>
              <a:rPr lang="es-US"/>
              <a:t>(4) Mensual. Deben incluirse los siguientes elementos adicionales:</a:t>
            </a:r>
          </a:p>
          <a:p>
            <a:pPr rtl="0"/>
            <a:r>
              <a:rPr lang="es-US"/>
              <a:t>(i) Pernos de la torre (mástil) u otros pernos estructurales (para ver si se han aflojado o salido) de la base de la grúa torre hacia arriba o, si la grúa está fijada o amarrada a la estructura, los que están arriba del soporte de amarre más alto.</a:t>
            </a:r>
          </a:p>
          <a:p>
            <a:pPr rtl="0"/>
            <a:r>
              <a:rPr lang="es-US"/>
              <a:t>(ii) Los dispositivos de sujeción y amarres más altos, soportes del suelo y cuñas del suelo donde la grúa torre es soportada por la estructura, en busca de componentes que se hayan aflojado o salido.</a:t>
            </a:r>
          </a:p>
          <a:p>
            <a:pPr rtl="0"/>
            <a:r>
              <a:rPr lang="es-US"/>
              <a:t>(5) Anual. Además de los elementos que deben inspeccionarse según § 1926.1412(f), todos los pernos de la torre y la base giratoria deben inspeccionarse para comprobar que tengan el par de torsión correcto y estén en buenas condiciones.</a:t>
            </a:r>
          </a:p>
          <a:p>
            <a:pPr rtl="0"/>
            <a:r>
              <a:rPr lang="en-US" dirty="0"/>
              <a:t/>
            </a:r>
            <a:br>
              <a:rPr lang="en-US" dirty="0"/>
            </a:br>
            <a:endParaRPr lang="en-US" dirty="0"/>
          </a:p>
          <a:p>
            <a:pPr rtl="0">
              <a:spcBef>
                <a:spcPct val="20000"/>
              </a:spcBef>
              <a:buFontTx/>
              <a:buNone/>
            </a:pPr>
            <a:endParaRPr lang="en-US" altLang="en-US" dirty="0"/>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5</a:t>
            </a:fld>
            <a:endParaRPr lang="en-US"/>
          </a:p>
        </p:txBody>
      </p:sp>
    </p:spTree>
    <p:extLst>
      <p:ext uri="{BB962C8B-B14F-4D97-AF65-F5344CB8AC3E}">
        <p14:creationId xmlns:p14="http://schemas.microsoft.com/office/powerpoint/2010/main" val="8797499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spcBef>
                <a:spcPct val="20000"/>
              </a:spcBef>
              <a:buFontTx/>
              <a:buNone/>
            </a:pPr>
            <a:endParaRPr lang="en-US" altLang="en-US" dirty="0"/>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6</a:t>
            </a:fld>
            <a:endParaRPr lang="en-US"/>
          </a:p>
        </p:txBody>
      </p:sp>
    </p:spTree>
    <p:extLst>
      <p:ext uri="{BB962C8B-B14F-4D97-AF65-F5344CB8AC3E}">
        <p14:creationId xmlns:p14="http://schemas.microsoft.com/office/powerpoint/2010/main" val="7591116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1926.1415 Dispositivos de seguridad.</a:t>
            </a:r>
          </a:p>
          <a:p>
            <a:pPr rtl="0"/>
            <a:r>
              <a:rPr lang="es-US"/>
              <a:t>(a) Dispositivos de seguridad. Los siguientes dispositivos de seguridad deben estar presentes en todos los equipos comprendidos en esta subparte, a menos que se indique lo contrario:</a:t>
            </a:r>
          </a:p>
          <a:p>
            <a:pPr rtl="0"/>
            <a:r>
              <a:rPr lang="es-US"/>
              <a:t>(1) Indicador de nivel de la grúa. </a:t>
            </a:r>
          </a:p>
          <a:p>
            <a:pPr rtl="0"/>
            <a:r>
              <a:rPr lang="es-US"/>
              <a:t>(i) El equipo debe tener un indicador del nivel de la grúa que esté integrado en el equipo o disponible en el equipo.</a:t>
            </a:r>
          </a:p>
          <a:p>
            <a:pPr rtl="0"/>
            <a:r>
              <a:rPr lang="es-US"/>
              <a:t>(ii) Si un indicador de nivel de la grúa integrado no funciona bien, es necesario etiquetarlo o quitarlo. Si un indicador de nivel de la grúa extraíble no funciona bien, es necesario quitarlo.</a:t>
            </a:r>
          </a:p>
          <a:p>
            <a:pPr rtl="0"/>
            <a:r>
              <a:rPr lang="es-US"/>
              <a:t>(iii) Este requisito no se aplica a grúas pórtico, cabrias, grúas o cabrias flotantes, y grúas o cabrias de tierra en barcazas, pontones, embarcaciones u otros medios de flotación.</a:t>
            </a:r>
          </a:p>
          <a:p>
            <a:pPr rtl="0"/>
            <a:r>
              <a:rPr lang="es-US"/>
              <a:t>(2) Inmovilizadores para el brazo, excepto para cabrias y brazos hidráulicos.</a:t>
            </a:r>
          </a:p>
          <a:p>
            <a:pPr rtl="0"/>
            <a:r>
              <a:rPr lang="es-US"/>
              <a:t>(3) Inmovilizadores para aguilón (si tiene uno conectado), excepto para cabrias.</a:t>
            </a:r>
          </a:p>
          <a:p>
            <a:pPr rtl="0"/>
            <a:r>
              <a:rPr lang="es-US"/>
              <a:t>(4) Los equipos con frenos de pedal deben tener dispositivos de bloqueo.</a:t>
            </a:r>
          </a:p>
          <a:p>
            <a:pPr rtl="0"/>
            <a:r>
              <a:rPr lang="es-US"/>
              <a:t>(5) Los gatos de estabilizadores hidráulicos deben tener una válvula de retención o dispositivo de sujeción integral.</a:t>
            </a:r>
          </a:p>
          <a:p>
            <a:pPr rtl="0"/>
            <a:r>
              <a:rPr lang="es-US"/>
              <a:t>(6) Los equipos que estén sobre carriles deben tener abrazaderas de anclaje al carril e inmovilizadores para carril, excepto para las grúas pórtico.</a:t>
            </a:r>
          </a:p>
          <a:p>
            <a:pPr rtl="0"/>
            <a:r>
              <a:rPr lang="es-US"/>
              <a:t>(7) Bocina. </a:t>
            </a:r>
          </a:p>
          <a:p>
            <a:pPr rtl="0"/>
            <a:r>
              <a:rPr lang="es-US"/>
              <a:t>(i) El equipo debe tener una bocina que esté integrada en el equipo o que esté en el equipo, y esté inmediatamente disponible para el operador.</a:t>
            </a:r>
          </a:p>
          <a:p>
            <a:pPr rtl="0"/>
            <a:r>
              <a:rPr lang="es-US"/>
              <a:t>(ii) Si una bocina integrada no funciona bien, es necesario etiquetarla o quitarla. Si una bocina extraíble no funciona bien, es necesario quitarla.</a:t>
            </a:r>
          </a:p>
          <a:p>
            <a:pPr rtl="0"/>
            <a:r>
              <a:rPr lang="es-US"/>
              <a:t>(b) Funcionamiento adecuado requerido. Las operaciones no deben comenzar a menos que todos los dispositivos indicados en esta sección funcionen correctamente. Si un dispositivo deja de funcionar correctamente durante las operaciones, el operador debe detener las operaciones de manera segura. Si alguno de los dispositivos indicados en esta sección no funciona correctamente, el equipo debe ponerse fuera de servicio y las operaciones no deben reanudarse hasta que el dispositivo vuelva a funcionar bien. Consulte § 1926.1417 (Operación). No se permite el uso de medidas alternativas.</a:t>
            </a:r>
          </a:p>
          <a:p>
            <a:pPr rtl="0"/>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62028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472919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sz="1200" kern="1200">
                <a:solidFill>
                  <a:schemeClr val="tx1"/>
                </a:solidFill>
                <a:effectLst/>
                <a:latin typeface="+mn-lt"/>
                <a:ea typeface="+mn-ea"/>
                <a:cs typeface="+mn-cs"/>
              </a:rPr>
              <a:t>1926.1415 Dispositivos de seguridad.</a:t>
            </a:r>
          </a:p>
          <a:p>
            <a:pPr rtl="0"/>
            <a:r>
              <a:rPr lang="es-US" sz="1200" kern="1200">
                <a:solidFill>
                  <a:schemeClr val="tx1"/>
                </a:solidFill>
                <a:effectLst/>
                <a:latin typeface="+mn-lt"/>
                <a:ea typeface="+mn-ea"/>
                <a:cs typeface="+mn-cs"/>
              </a:rPr>
              <a:t>(a) Dispositivos de seguridad. Los siguientes dispositivos de seguridad deben estar presentes en todos los equipos comprendidos en esta subparte, a menos que se indique lo contrario:</a:t>
            </a:r>
          </a:p>
          <a:p>
            <a:pPr rtl="0"/>
            <a:r>
              <a:rPr lang="es-US" sz="1200" kern="1200">
                <a:solidFill>
                  <a:schemeClr val="tx1"/>
                </a:solidFill>
                <a:effectLst/>
                <a:latin typeface="+mn-lt"/>
                <a:ea typeface="+mn-ea"/>
                <a:cs typeface="+mn-cs"/>
              </a:rPr>
              <a:t>(1) Indicador de nivel de la grúa. </a:t>
            </a:r>
          </a:p>
          <a:p>
            <a:pPr rtl="0"/>
            <a:r>
              <a:rPr lang="es-US" sz="1200" kern="1200">
                <a:solidFill>
                  <a:schemeClr val="tx1"/>
                </a:solidFill>
                <a:effectLst/>
                <a:latin typeface="+mn-lt"/>
                <a:ea typeface="+mn-ea"/>
                <a:cs typeface="+mn-cs"/>
              </a:rPr>
              <a:t>(i) El equipo debe tener un indicador del nivel de la grúa que esté integrado en el equipo o disponible en el equipo.</a:t>
            </a:r>
          </a:p>
          <a:p>
            <a:pPr rtl="0"/>
            <a:r>
              <a:rPr lang="es-US" sz="1200" kern="1200">
                <a:solidFill>
                  <a:schemeClr val="tx1"/>
                </a:solidFill>
                <a:effectLst/>
                <a:latin typeface="+mn-lt"/>
                <a:ea typeface="+mn-ea"/>
                <a:cs typeface="+mn-cs"/>
              </a:rPr>
              <a:t>(ii) Si un indicador de nivel de la grúa integrado no funciona bien, es necesario etiquetarlo o quitarlo. Si un indicador de nivel de la grúa extraíble no funciona bien, es necesario quitarlo.</a:t>
            </a:r>
          </a:p>
          <a:p>
            <a:pPr rtl="0"/>
            <a:r>
              <a:rPr lang="es-US" sz="1200" kern="1200">
                <a:solidFill>
                  <a:schemeClr val="tx1"/>
                </a:solidFill>
                <a:effectLst/>
                <a:latin typeface="+mn-lt"/>
                <a:ea typeface="+mn-ea"/>
                <a:cs typeface="+mn-cs"/>
              </a:rPr>
              <a:t>(iii) Este requisito no se aplica a grúas pórtico, cabrias, grúas o cabrias flotantes, y grúas o cabrias de tierra en barcazas, pontones, embarcaciones u otros medios de flotación.</a:t>
            </a:r>
          </a:p>
          <a:p>
            <a:pPr rtl="0"/>
            <a:r>
              <a:rPr lang="es-US" sz="1200" kern="1200">
                <a:solidFill>
                  <a:schemeClr val="tx1"/>
                </a:solidFill>
                <a:effectLst/>
                <a:latin typeface="+mn-lt"/>
                <a:ea typeface="+mn-ea"/>
                <a:cs typeface="+mn-cs"/>
              </a:rPr>
              <a:t>(2) Inmovilizadores para el brazo, excepto para cabrias y brazos hidráulicos.</a:t>
            </a:r>
          </a:p>
          <a:p>
            <a:pPr rtl="0"/>
            <a:r>
              <a:rPr lang="es-US" sz="1200" kern="1200">
                <a:solidFill>
                  <a:schemeClr val="tx1"/>
                </a:solidFill>
                <a:effectLst/>
                <a:latin typeface="+mn-lt"/>
                <a:ea typeface="+mn-ea"/>
                <a:cs typeface="+mn-cs"/>
              </a:rPr>
              <a:t>(3) Inmovilizadores para aguilón (si tiene uno conectado), excepto para cabrias.</a:t>
            </a:r>
          </a:p>
          <a:p>
            <a:pPr rtl="0"/>
            <a:r>
              <a:rPr lang="es-US" sz="1200" kern="1200">
                <a:solidFill>
                  <a:schemeClr val="tx1"/>
                </a:solidFill>
                <a:effectLst/>
                <a:latin typeface="+mn-lt"/>
                <a:ea typeface="+mn-ea"/>
                <a:cs typeface="+mn-cs"/>
              </a:rPr>
              <a:t>(4) Los equipos con frenos de pedal deben tener dispositivos de bloqueo.</a:t>
            </a:r>
          </a:p>
          <a:p>
            <a:pPr rtl="0"/>
            <a:r>
              <a:rPr lang="es-US" sz="1200" kern="1200">
                <a:solidFill>
                  <a:schemeClr val="tx1"/>
                </a:solidFill>
                <a:effectLst/>
                <a:latin typeface="+mn-lt"/>
                <a:ea typeface="+mn-ea"/>
                <a:cs typeface="+mn-cs"/>
              </a:rPr>
              <a:t>(5) Los gatos de estabilizadores hidráulicos deben tener una válvula de retención o dispositivo de sujeción integral.</a:t>
            </a:r>
          </a:p>
          <a:p>
            <a:pPr rtl="0"/>
            <a:r>
              <a:rPr lang="es-US" sz="1200" kern="1200">
                <a:solidFill>
                  <a:schemeClr val="tx1"/>
                </a:solidFill>
                <a:effectLst/>
                <a:latin typeface="+mn-lt"/>
                <a:ea typeface="+mn-ea"/>
                <a:cs typeface="+mn-cs"/>
              </a:rPr>
              <a:t>(6) Los equipos que estén sobre carriles deben tener abrazaderas de anclaje al carril e inmovilizadores para carril, excepto para las grúas pórtico.</a:t>
            </a:r>
          </a:p>
          <a:p>
            <a:pPr rtl="0"/>
            <a:r>
              <a:rPr lang="es-US" sz="1200" kern="1200">
                <a:solidFill>
                  <a:schemeClr val="tx1"/>
                </a:solidFill>
                <a:effectLst/>
                <a:latin typeface="+mn-lt"/>
                <a:ea typeface="+mn-ea"/>
                <a:cs typeface="+mn-cs"/>
              </a:rPr>
              <a:t>(7) Bocina. </a:t>
            </a:r>
          </a:p>
          <a:p>
            <a:pPr rtl="0"/>
            <a:r>
              <a:rPr lang="es-US" sz="1200" kern="1200">
                <a:solidFill>
                  <a:schemeClr val="tx1"/>
                </a:solidFill>
                <a:effectLst/>
                <a:latin typeface="+mn-lt"/>
                <a:ea typeface="+mn-ea"/>
                <a:cs typeface="+mn-cs"/>
              </a:rPr>
              <a:t>(i) El equipo debe tener una bocina que esté integrada en el equipo o que esté en el equipo, y esté inmediatamente disponible para el operador.</a:t>
            </a:r>
          </a:p>
          <a:p>
            <a:pPr rtl="0"/>
            <a:r>
              <a:rPr lang="es-US" sz="1200" kern="1200">
                <a:solidFill>
                  <a:schemeClr val="tx1"/>
                </a:solidFill>
                <a:effectLst/>
                <a:latin typeface="+mn-lt"/>
                <a:ea typeface="+mn-ea"/>
                <a:cs typeface="+mn-cs"/>
              </a:rPr>
              <a:t>(ii) Si una bocina integrada no funciona bien, es necesario etiquetarla o quitarla. Si una bocina extraíble no funciona bien, es necesario quitarla.</a:t>
            </a:r>
          </a:p>
          <a:p>
            <a:pPr rtl="0"/>
            <a:r>
              <a:rPr lang="es-US" sz="1200" kern="1200">
                <a:solidFill>
                  <a:schemeClr val="tx1"/>
                </a:solidFill>
                <a:effectLst/>
                <a:latin typeface="+mn-lt"/>
                <a:ea typeface="+mn-ea"/>
                <a:cs typeface="+mn-cs"/>
              </a:rPr>
              <a:t>(b) Funcionamiento adecuado requerido. Las operaciones no deben comenzar a menos que todos los dispositivos indicados en esta sección funcionen correctamente. Si un dispositivo deja de funcionar correctamente durante las operaciones, el operador debe detener las operaciones de manera segura. Si alguno de los dispositivos indicados en esta sección no funciona correctamente, el equipo debe ponerse fuera de servicio y las operaciones no deben reanudarse hasta que el dispositivo vuelva a funcionar bien. Consulte § 1926.1417 (Operación). No se permite el uso de medidas alternativas.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510295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00247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42166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5D69A5E-3D04-304B-8B2D-79305FF83877}"/>
              </a:ext>
            </a:extLst>
          </p:cNvPr>
          <p:cNvSpPr>
            <a:spLocks noGrp="1"/>
          </p:cNvSpPr>
          <p:nvPr>
            <p:ph type="body" sz="quarter" idx="13" hasCustomPrompt="1"/>
          </p:nvPr>
        </p:nvSpPr>
        <p:spPr>
          <a:xfrm>
            <a:off x="476471" y="4875295"/>
            <a:ext cx="5255942" cy="914400"/>
          </a:xfrm>
          <a:prstGeom prst="rect">
            <a:avLst/>
          </a:prstGeom>
        </p:spPr>
        <p:txBody>
          <a:bodyPr rtlCol="0">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s-US" sz="1400" b="0" i="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s-US" sz="1400" b="0" i="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s-US" sz="1400" b="0" i="0">
                <a:solidFill>
                  <a:srgbClr val="4E4E4E"/>
                </a:solidFill>
                <a:effectLst/>
                <a:latin typeface="Nunito ExtraLight" pitchFamily="2" charset="77"/>
                <a:cs typeface="Arial" panose="020B0604020202020204" pitchFamily="34" charset="0"/>
              </a:rPr>
              <a:t>The Associated General Contractors of America</a:t>
            </a:r>
            <a:endParaRPr lang="en-US" sz="1400" b="0" i="0" dirty="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xmlns="" id="{381AE997-1FAA-5E45-AE1A-EB87337B1FC5}"/>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xmlns="" id="{CA94E383-665F-DE4D-9DA1-7E0530F9EEE4}"/>
              </a:ext>
            </a:extLst>
          </p:cNvPr>
          <p:cNvSpPr>
            <a:spLocks noGrp="1"/>
          </p:cNvSpPr>
          <p:nvPr>
            <p:ph type="body" sz="quarter" idx="10" hasCustomPrompt="1"/>
          </p:nvPr>
        </p:nvSpPr>
        <p:spPr>
          <a:xfrm>
            <a:off x="476471" y="2004769"/>
            <a:ext cx="2361979" cy="299646"/>
          </a:xfrm>
          <a:prstGeom prst="rect">
            <a:avLst/>
          </a:prstGeom>
        </p:spPr>
        <p:txBody>
          <a:bodyPr rtlCol="0">
            <a:normAutofit/>
          </a:bodyPr>
          <a:lstStyle>
            <a:lvl1pPr marL="0" indent="0">
              <a:buFontTx/>
              <a:buNone/>
              <a:defRPr sz="1800" b="1" i="0">
                <a:solidFill>
                  <a:srgbClr val="EA0029"/>
                </a:solidFill>
                <a:latin typeface="Poppins" pitchFamily="2" charset="77"/>
                <a:cs typeface="Poppins" pitchFamily="2" charset="77"/>
              </a:defRPr>
            </a:lvl1pPr>
          </a:lstStyle>
          <a:p>
            <a:pPr lvl="0" rtl="0"/>
            <a:r>
              <a:rPr lang="es-US"/>
              <a:t>Place Date Here</a:t>
            </a:r>
          </a:p>
        </p:txBody>
      </p:sp>
      <p:sp>
        <p:nvSpPr>
          <p:cNvPr id="21" name="Text Placeholder 19">
            <a:extLst>
              <a:ext uri="{FF2B5EF4-FFF2-40B4-BE49-F238E27FC236}">
                <a16:creationId xmlns:a16="http://schemas.microsoft.com/office/drawing/2014/main" xmlns=""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rtlCol="0">
            <a:normAutofit/>
          </a:bodyPr>
          <a:lstStyle>
            <a:lvl1pPr marL="0" indent="0">
              <a:buFontTx/>
              <a:buNone/>
              <a:defRPr sz="8000" b="1" i="0">
                <a:solidFill>
                  <a:srgbClr val="221F1F"/>
                </a:solidFill>
                <a:latin typeface="Poppins" pitchFamily="2" charset="77"/>
                <a:cs typeface="Poppins" pitchFamily="2" charset="77"/>
              </a:defRPr>
            </a:lvl1pPr>
          </a:lstStyle>
          <a:p>
            <a:pPr lvl="0" rtl="0"/>
            <a:r>
              <a:rPr lang="es-US"/>
              <a:t>Place Presentation Title Here</a:t>
            </a:r>
          </a:p>
        </p:txBody>
      </p:sp>
      <p:sp>
        <p:nvSpPr>
          <p:cNvPr id="23" name="Text Placeholder 19">
            <a:extLst>
              <a:ext uri="{FF2B5EF4-FFF2-40B4-BE49-F238E27FC236}">
                <a16:creationId xmlns:a16="http://schemas.microsoft.com/office/drawing/2014/main" xmlns="" id="{7681E22C-DC4C-674E-8F7D-9DB61A30A915}"/>
              </a:ext>
            </a:extLst>
          </p:cNvPr>
          <p:cNvSpPr>
            <a:spLocks noGrp="1"/>
          </p:cNvSpPr>
          <p:nvPr>
            <p:ph type="body" sz="quarter" idx="12" hasCustomPrompt="1"/>
          </p:nvPr>
        </p:nvSpPr>
        <p:spPr>
          <a:xfrm>
            <a:off x="4981575" y="712934"/>
            <a:ext cx="6733954" cy="676275"/>
          </a:xfrm>
          <a:prstGeom prst="rect">
            <a:avLst/>
          </a:prstGeom>
        </p:spPr>
        <p:txBody>
          <a:bodyPr rtlCol="0"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rtl="0"/>
            <a:r>
              <a:rPr lang="es-US"/>
              <a:t>Event Name</a:t>
            </a:r>
          </a:p>
        </p:txBody>
      </p:sp>
      <p:sp>
        <p:nvSpPr>
          <p:cNvPr id="24" name="Rectangle 23">
            <a:extLst>
              <a:ext uri="{FF2B5EF4-FFF2-40B4-BE49-F238E27FC236}">
                <a16:creationId xmlns:a16="http://schemas.microsoft.com/office/drawing/2014/main" xmlns=""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0" name="TextBox 29">
            <a:extLst>
              <a:ext uri="{FF2B5EF4-FFF2-40B4-BE49-F238E27FC236}">
                <a16:creationId xmlns:a16="http://schemas.microsoft.com/office/drawing/2014/main" xmlns="" id="{D2CDC78A-1DA5-7D4C-8E95-048DA73365E1}"/>
              </a:ext>
            </a:extLst>
          </p:cNvPr>
          <p:cNvSpPr txBox="1"/>
          <p:nvPr userDrawn="1"/>
        </p:nvSpPr>
        <p:spPr>
          <a:xfrm>
            <a:off x="8138160" y="6404446"/>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chemeClr val="bg1"/>
                </a:solidFill>
                <a:latin typeface="Nunito" pitchFamily="2" charset="77"/>
                <a:ea typeface="Cambria" panose="02040503050406030204" pitchFamily="18" charset="0"/>
              </a:rPr>
              <a:t>©</a:t>
            </a:r>
            <a:r>
              <a:rPr lang="es-US" sz="1000">
                <a:solidFill>
                  <a:schemeClr val="bg1"/>
                </a:solidFill>
                <a:latin typeface="Nunito" pitchFamily="2" charset="77"/>
              </a:rPr>
              <a:t>2019  The Associated General Contractors of America, Inc.</a:t>
            </a:r>
          </a:p>
        </p:txBody>
      </p:sp>
    </p:spTree>
    <p:extLst>
      <p:ext uri="{BB962C8B-B14F-4D97-AF65-F5344CB8AC3E}">
        <p14:creationId xmlns:p14="http://schemas.microsoft.com/office/powerpoint/2010/main" val="4301453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xmlns=""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xmlns=""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rtlCol="0" anchor="ctr">
            <a:normAutofit/>
          </a:bodyPr>
          <a:lstStyle>
            <a:lvl1pPr marL="0" indent="0" algn="ctr">
              <a:buFontTx/>
              <a:buNone/>
              <a:defRPr sz="4400" b="1" i="0">
                <a:latin typeface="Poppins" pitchFamily="2" charset="77"/>
                <a:cs typeface="Poppins" pitchFamily="2" charset="77"/>
              </a:defRPr>
            </a:lvl1pPr>
          </a:lstStyle>
          <a:p>
            <a:pPr rtl="0"/>
            <a:r>
              <a:rPr lang="es-US"/>
              <a:t>Break or Intro of New Topic Title</a:t>
            </a:r>
          </a:p>
        </p:txBody>
      </p:sp>
      <p:sp>
        <p:nvSpPr>
          <p:cNvPr id="36" name="Rectangle 35">
            <a:extLst>
              <a:ext uri="{FF2B5EF4-FFF2-40B4-BE49-F238E27FC236}">
                <a16:creationId xmlns:a16="http://schemas.microsoft.com/office/drawing/2014/main" xmlns=""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7" name="TextBox 36">
            <a:extLst>
              <a:ext uri="{FF2B5EF4-FFF2-40B4-BE49-F238E27FC236}">
                <a16:creationId xmlns:a16="http://schemas.microsoft.com/office/drawing/2014/main" xmlns=""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xmlns=""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xmlns=""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pitchFamily="2" charset="77"/>
              </a:defRPr>
            </a:lvl1pPr>
          </a:lstStyle>
          <a:p>
            <a:pPr lvl="0" rtl="0"/>
            <a:r>
              <a:rPr lang="es-US"/>
              <a:t>Presentation Name </a:t>
            </a:r>
          </a:p>
        </p:txBody>
      </p:sp>
    </p:spTree>
    <p:extLst>
      <p:ext uri="{BB962C8B-B14F-4D97-AF65-F5344CB8AC3E}">
        <p14:creationId xmlns:p14="http://schemas.microsoft.com/office/powerpoint/2010/main" val="28196645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xmlns=""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rtlCol="0">
            <a:noAutofit/>
          </a:bodyPr>
          <a:lstStyle>
            <a:lvl1pPr marL="0" indent="0">
              <a:buNone/>
              <a:defRPr sz="1100" i="0">
                <a:latin typeface="Nunito" pitchFamily="2" charset="77"/>
                <a:cs typeface="Times New Roman" panose="02020603050405020304" pitchFamily="18" charset="0"/>
              </a:defRPr>
            </a:lvl1pPr>
          </a:lstStyle>
          <a:p>
            <a:pPr rtl="0"/>
            <a:r>
              <a:rPr lang="es-US"/>
              <a:t>Insert or Drag and Drop Image Here</a:t>
            </a:r>
          </a:p>
        </p:txBody>
      </p:sp>
      <p:pic>
        <p:nvPicPr>
          <p:cNvPr id="14" name="Picture 13">
            <a:extLst>
              <a:ext uri="{FF2B5EF4-FFF2-40B4-BE49-F238E27FC236}">
                <a16:creationId xmlns:a16="http://schemas.microsoft.com/office/drawing/2014/main" xmlns=""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xmlns=""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rtlCol="0">
            <a:normAutofit/>
          </a:bodyPr>
          <a:lstStyle>
            <a:lvl1pPr marL="0" indent="0" algn="ctr">
              <a:buFontTx/>
              <a:buNone/>
              <a:defRPr sz="4400" b="1" i="0">
                <a:latin typeface="Poppins" pitchFamily="2" charset="77"/>
                <a:cs typeface="Poppins" pitchFamily="2" charset="77"/>
              </a:defRPr>
            </a:lvl1pPr>
          </a:lstStyle>
          <a:p>
            <a:pPr rtl="0"/>
            <a:r>
              <a:rPr lang="es-US"/>
              <a:t>Break or Intro of New Topic Title with Image Background</a:t>
            </a:r>
          </a:p>
        </p:txBody>
      </p:sp>
      <p:sp>
        <p:nvSpPr>
          <p:cNvPr id="11" name="Rectangle 10">
            <a:extLst>
              <a:ext uri="{FF2B5EF4-FFF2-40B4-BE49-F238E27FC236}">
                <a16:creationId xmlns:a16="http://schemas.microsoft.com/office/drawing/2014/main" xmlns=""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12" name="TextBox 11">
            <a:extLst>
              <a:ext uri="{FF2B5EF4-FFF2-40B4-BE49-F238E27FC236}">
                <a16:creationId xmlns:a16="http://schemas.microsoft.com/office/drawing/2014/main" xmlns="" id="{6AEB5BE6-CE1E-E046-8A32-4672C2138595}"/>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13" name="TextBox 12">
            <a:extLst>
              <a:ext uri="{FF2B5EF4-FFF2-40B4-BE49-F238E27FC236}">
                <a16:creationId xmlns:a16="http://schemas.microsoft.com/office/drawing/2014/main" xmlns=""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xmlns="" id="{C3B31CC9-5F1F-0044-92E6-231AE1F73B8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pitchFamily="2" charset="77"/>
              </a:defRPr>
            </a:lvl1pPr>
          </a:lstStyle>
          <a:p>
            <a:pPr lvl="0" rtl="0"/>
            <a:r>
              <a:rPr lang="es-US"/>
              <a:t>Presentation Name </a:t>
            </a:r>
          </a:p>
        </p:txBody>
      </p:sp>
    </p:spTree>
    <p:extLst>
      <p:ext uri="{BB962C8B-B14F-4D97-AF65-F5344CB8AC3E}">
        <p14:creationId xmlns:p14="http://schemas.microsoft.com/office/powerpoint/2010/main" val="4058391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de Title + SubTitle +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xmlns=""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xmlns="" id="{CA94E383-665F-DE4D-9DA1-7E0530F9EEE4}"/>
              </a:ext>
            </a:extLst>
          </p:cNvPr>
          <p:cNvSpPr>
            <a:spLocks noGrp="1"/>
          </p:cNvSpPr>
          <p:nvPr>
            <p:ph type="body" sz="quarter" idx="10" hasCustomPrompt="1"/>
          </p:nvPr>
        </p:nvSpPr>
        <p:spPr>
          <a:xfrm>
            <a:off x="6096001" y="2241908"/>
            <a:ext cx="5343688" cy="1303233"/>
          </a:xfrm>
          <a:prstGeom prst="rect">
            <a:avLst/>
          </a:prstGeom>
        </p:spPr>
        <p:txBody>
          <a:bodyPr rtlCol="0">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endParaRPr lang="en-US" dirty="0"/>
          </a:p>
        </p:txBody>
      </p:sp>
      <p:sp>
        <p:nvSpPr>
          <p:cNvPr id="5" name="Text Placeholder 4">
            <a:extLst>
              <a:ext uri="{FF2B5EF4-FFF2-40B4-BE49-F238E27FC236}">
                <a16:creationId xmlns:a16="http://schemas.microsoft.com/office/drawing/2014/main" xmlns="" id="{3B70A239-A0B2-D048-AB37-01552CED27C4}"/>
              </a:ext>
            </a:extLst>
          </p:cNvPr>
          <p:cNvSpPr>
            <a:spLocks noGrp="1"/>
          </p:cNvSpPr>
          <p:nvPr>
            <p:ph type="body" sz="quarter" idx="13" hasCustomPrompt="1"/>
          </p:nvPr>
        </p:nvSpPr>
        <p:spPr>
          <a:xfrm>
            <a:off x="752311" y="1722008"/>
            <a:ext cx="4535652" cy="3460487"/>
          </a:xfrm>
          <a:prstGeom prst="rect">
            <a:avLst/>
          </a:prstGeom>
        </p:spPr>
        <p:txBody>
          <a:bodyPr rtlCol="0" anchor="ctr">
            <a:normAutofit/>
          </a:bodyPr>
          <a:lstStyle>
            <a:lvl1pPr marL="0" indent="0" algn="l">
              <a:buFontTx/>
              <a:buNone/>
              <a:defRPr sz="4400" b="1" i="0">
                <a:latin typeface="Poppins" pitchFamily="2" charset="77"/>
                <a:cs typeface="Poppins" pitchFamily="2" charset="77"/>
              </a:defRPr>
            </a:lvl1pPr>
          </a:lstStyle>
          <a:p>
            <a:pPr rtl="0"/>
            <a:r>
              <a:rPr lang="es-US"/>
              <a:t>Sample Title</a:t>
            </a:r>
          </a:p>
        </p:txBody>
      </p:sp>
      <p:sp>
        <p:nvSpPr>
          <p:cNvPr id="36" name="Rectangle 35">
            <a:extLst>
              <a:ext uri="{FF2B5EF4-FFF2-40B4-BE49-F238E27FC236}">
                <a16:creationId xmlns:a16="http://schemas.microsoft.com/office/drawing/2014/main" xmlns=""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7" name="TextBox 36">
            <a:extLst>
              <a:ext uri="{FF2B5EF4-FFF2-40B4-BE49-F238E27FC236}">
                <a16:creationId xmlns:a16="http://schemas.microsoft.com/office/drawing/2014/main" xmlns=""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xmlns=""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xmlns=""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Light" pitchFamily="2" charset="77"/>
              </a:defRPr>
            </a:lvl1pPr>
          </a:lstStyle>
          <a:p>
            <a:pPr lvl="0" rtl="0"/>
            <a:r>
              <a:rPr lang="es-US"/>
              <a:t>Presentation Name </a:t>
            </a:r>
          </a:p>
        </p:txBody>
      </p:sp>
      <p:sp>
        <p:nvSpPr>
          <p:cNvPr id="9" name="Text Placeholder 19">
            <a:extLst>
              <a:ext uri="{FF2B5EF4-FFF2-40B4-BE49-F238E27FC236}">
                <a16:creationId xmlns:a16="http://schemas.microsoft.com/office/drawing/2014/main" xmlns="" id="{83CD2D48-D8D2-8341-A05F-05D85603BAA4}"/>
              </a:ext>
            </a:extLst>
          </p:cNvPr>
          <p:cNvSpPr>
            <a:spLocks noGrp="1"/>
          </p:cNvSpPr>
          <p:nvPr>
            <p:ph type="body" sz="quarter" idx="15" hasCustomPrompt="1"/>
          </p:nvPr>
        </p:nvSpPr>
        <p:spPr>
          <a:xfrm>
            <a:off x="6115437" y="1722008"/>
            <a:ext cx="5324252" cy="299646"/>
          </a:xfrm>
          <a:prstGeom prst="rect">
            <a:avLst/>
          </a:prstGeom>
        </p:spPr>
        <p:txBody>
          <a:bodyPr rtlCol="0">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Subtitle One</a:t>
            </a:r>
          </a:p>
        </p:txBody>
      </p:sp>
      <p:sp>
        <p:nvSpPr>
          <p:cNvPr id="10" name="Text Placeholder 19">
            <a:extLst>
              <a:ext uri="{FF2B5EF4-FFF2-40B4-BE49-F238E27FC236}">
                <a16:creationId xmlns:a16="http://schemas.microsoft.com/office/drawing/2014/main" xmlns="" id="{D4B82B2C-700B-B440-9881-26B39C427D26}"/>
              </a:ext>
            </a:extLst>
          </p:cNvPr>
          <p:cNvSpPr>
            <a:spLocks noGrp="1"/>
          </p:cNvSpPr>
          <p:nvPr>
            <p:ph type="body" sz="quarter" idx="16" hasCustomPrompt="1"/>
          </p:nvPr>
        </p:nvSpPr>
        <p:spPr>
          <a:xfrm>
            <a:off x="6115437" y="3771525"/>
            <a:ext cx="5324252" cy="299646"/>
          </a:xfrm>
          <a:prstGeom prst="rect">
            <a:avLst/>
          </a:prstGeom>
        </p:spPr>
        <p:txBody>
          <a:bodyPr rtlCol="0">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Subtitle Two</a:t>
            </a:r>
          </a:p>
        </p:txBody>
      </p:sp>
      <p:sp>
        <p:nvSpPr>
          <p:cNvPr id="11" name="Text Placeholder 19">
            <a:extLst>
              <a:ext uri="{FF2B5EF4-FFF2-40B4-BE49-F238E27FC236}">
                <a16:creationId xmlns:a16="http://schemas.microsoft.com/office/drawing/2014/main" xmlns="" id="{8704C630-C5B3-8647-9FA3-B1575313F4C7}"/>
              </a:ext>
            </a:extLst>
          </p:cNvPr>
          <p:cNvSpPr>
            <a:spLocks noGrp="1"/>
          </p:cNvSpPr>
          <p:nvPr>
            <p:ph type="body" sz="quarter" idx="17" hasCustomPrompt="1"/>
          </p:nvPr>
        </p:nvSpPr>
        <p:spPr>
          <a:xfrm>
            <a:off x="6096001" y="4301936"/>
            <a:ext cx="5343688" cy="1303233"/>
          </a:xfrm>
          <a:prstGeom prst="rect">
            <a:avLst/>
          </a:prstGeom>
        </p:spPr>
        <p:txBody>
          <a:bodyPr rtlCol="0">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endParaRPr lang="en-US" dirty="0"/>
          </a:p>
        </p:txBody>
      </p:sp>
    </p:spTree>
    <p:extLst>
      <p:ext uri="{BB962C8B-B14F-4D97-AF65-F5344CB8AC3E}">
        <p14:creationId xmlns:p14="http://schemas.microsoft.com/office/powerpoint/2010/main" val="9834442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xmlns="" id="{CA94E383-665F-DE4D-9DA1-7E0530F9EEE4}"/>
              </a:ext>
            </a:extLst>
          </p:cNvPr>
          <p:cNvSpPr>
            <a:spLocks noGrp="1"/>
          </p:cNvSpPr>
          <p:nvPr>
            <p:ph type="body" sz="quarter" idx="10" hasCustomPrompt="1"/>
          </p:nvPr>
        </p:nvSpPr>
        <p:spPr>
          <a:xfrm>
            <a:off x="5680821" y="2506972"/>
            <a:ext cx="4914677" cy="3393537"/>
          </a:xfrm>
          <a:prstGeom prst="rect">
            <a:avLst/>
          </a:prstGeom>
        </p:spPr>
        <p:txBody>
          <a:bodyPr rtlCol="0">
            <a:normAutofit/>
          </a:bodyPr>
          <a:lstStyle>
            <a:lvl1pPr marL="285750" indent="-285750">
              <a:buClr>
                <a:srgbClr val="EA0029"/>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r>
              <a:rPr lang="es-US"/>
              <a:t>Point Four</a:t>
            </a:r>
          </a:p>
        </p:txBody>
      </p:sp>
      <p:sp>
        <p:nvSpPr>
          <p:cNvPr id="16" name="Picture Placeholder 42">
            <a:extLst>
              <a:ext uri="{FF2B5EF4-FFF2-40B4-BE49-F238E27FC236}">
                <a16:creationId xmlns:a16="http://schemas.microsoft.com/office/drawing/2014/main" xmlns="" id="{1B2D02DA-A124-E149-AA36-1EAE876D872C}"/>
              </a:ext>
            </a:extLst>
          </p:cNvPr>
          <p:cNvSpPr>
            <a:spLocks noGrp="1"/>
          </p:cNvSpPr>
          <p:nvPr>
            <p:ph type="pic" sz="quarter" idx="33"/>
          </p:nvPr>
        </p:nvSpPr>
        <p:spPr>
          <a:xfrm>
            <a:off x="574165" y="1353496"/>
            <a:ext cx="4224079" cy="4547014"/>
          </a:xfrm>
          <a:prstGeom prst="rect">
            <a:avLst/>
          </a:prstGeom>
          <a:solidFill>
            <a:schemeClr val="bg1">
              <a:lumMod val="85000"/>
            </a:schemeClr>
          </a:solidFill>
        </p:spPr>
        <p:txBody>
          <a:bodyPr wrap="square" rtlCol="0">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Nunito" pitchFamily="2" charset="77"/>
              </a:defRPr>
            </a:lvl1pPr>
          </a:lstStyle>
          <a:p>
            <a:pPr rtl="0"/>
            <a:endParaRPr lang="en-US" dirty="0"/>
          </a:p>
          <a:p>
            <a:pPr rtl="0"/>
            <a:r>
              <a:rPr lang="es-US"/>
              <a:t>Insert or Drag and Drop Image Here</a:t>
            </a:r>
          </a:p>
          <a:p>
            <a:pPr rtl="0"/>
            <a:endParaRPr lang="en-US" dirty="0"/>
          </a:p>
        </p:txBody>
      </p:sp>
      <p:sp>
        <p:nvSpPr>
          <p:cNvPr id="17" name="Text Placeholder 4">
            <a:extLst>
              <a:ext uri="{FF2B5EF4-FFF2-40B4-BE49-F238E27FC236}">
                <a16:creationId xmlns:a16="http://schemas.microsoft.com/office/drawing/2014/main" xmlns="" id="{526F6137-B09D-7742-A38F-35C76166FE37}"/>
              </a:ext>
            </a:extLst>
          </p:cNvPr>
          <p:cNvSpPr>
            <a:spLocks noGrp="1"/>
          </p:cNvSpPr>
          <p:nvPr>
            <p:ph type="body" sz="quarter" idx="13" hasCustomPrompt="1"/>
          </p:nvPr>
        </p:nvSpPr>
        <p:spPr>
          <a:xfrm>
            <a:off x="5680821" y="1684805"/>
            <a:ext cx="4914677" cy="687257"/>
          </a:xfrm>
          <a:prstGeom prst="rect">
            <a:avLst/>
          </a:prstGeom>
        </p:spPr>
        <p:txBody>
          <a:bodyPr rtlCol="0">
            <a:normAutofit/>
          </a:bodyPr>
          <a:lstStyle>
            <a:lvl1pPr marL="0" indent="0">
              <a:buFontTx/>
              <a:buNone/>
              <a:defRPr sz="3200" b="1" i="0">
                <a:latin typeface="Poppins" pitchFamily="2" charset="77"/>
                <a:cs typeface="Poppins" pitchFamily="2" charset="77"/>
              </a:defRPr>
            </a:lvl1pPr>
          </a:lstStyle>
          <a:p>
            <a:pPr rtl="0"/>
            <a:r>
              <a:rPr lang="es-US"/>
              <a:t>Insert Heading</a:t>
            </a:r>
          </a:p>
        </p:txBody>
      </p:sp>
      <p:pic>
        <p:nvPicPr>
          <p:cNvPr id="18" name="Picture 17">
            <a:extLst>
              <a:ext uri="{FF2B5EF4-FFF2-40B4-BE49-F238E27FC236}">
                <a16:creationId xmlns:a16="http://schemas.microsoft.com/office/drawing/2014/main" xmlns=""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xmlns=""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4" name="TextBox 33">
            <a:extLst>
              <a:ext uri="{FF2B5EF4-FFF2-40B4-BE49-F238E27FC236}">
                <a16:creationId xmlns:a16="http://schemas.microsoft.com/office/drawing/2014/main" xmlns="" id="{E34A23A9-337C-6640-A5FE-BC1C6B5D4212}"/>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35" name="TextBox 34">
            <a:extLst>
              <a:ext uri="{FF2B5EF4-FFF2-40B4-BE49-F238E27FC236}">
                <a16:creationId xmlns:a16="http://schemas.microsoft.com/office/drawing/2014/main" xmlns=""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3" name="Text Placeholder 2">
            <a:extLst>
              <a:ext uri="{FF2B5EF4-FFF2-40B4-BE49-F238E27FC236}">
                <a16:creationId xmlns:a16="http://schemas.microsoft.com/office/drawing/2014/main" xmlns="" id="{35BBB2C7-1649-714B-9036-6F3313F76B67}"/>
              </a:ext>
            </a:extLst>
          </p:cNvPr>
          <p:cNvSpPr>
            <a:spLocks noGrp="1"/>
          </p:cNvSpPr>
          <p:nvPr>
            <p:ph type="body" sz="quarter" idx="34" hasCustomPrompt="1"/>
          </p:nvPr>
        </p:nvSpPr>
        <p:spPr>
          <a:xfrm>
            <a:off x="904875" y="6488113"/>
            <a:ext cx="4622800" cy="246062"/>
          </a:xfrm>
          <a:prstGeom prst="rect">
            <a:avLst/>
          </a:prstGeom>
        </p:spPr>
        <p:txBody>
          <a:bodyPr rtlCol="0">
            <a:noAutofit/>
          </a:bodyPr>
          <a:lstStyle>
            <a:lvl1pPr marL="0" indent="0">
              <a:buFontTx/>
              <a:buNone/>
              <a:defRPr sz="1000">
                <a:latin typeface="Nunito" pitchFamily="2" charset="77"/>
              </a:defRPr>
            </a:lvl1pPr>
          </a:lstStyle>
          <a:p>
            <a:pPr lvl="0" rtl="0"/>
            <a:r>
              <a:rPr lang="es-US"/>
              <a:t>Presentation Name</a:t>
            </a:r>
          </a:p>
        </p:txBody>
      </p:sp>
    </p:spTree>
    <p:extLst>
      <p:ext uri="{BB962C8B-B14F-4D97-AF65-F5344CB8AC3E}">
        <p14:creationId xmlns:p14="http://schemas.microsoft.com/office/powerpoint/2010/main" val="22937445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xmlns=""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xmlns=""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7" name="TextBox 36">
            <a:extLst>
              <a:ext uri="{FF2B5EF4-FFF2-40B4-BE49-F238E27FC236}">
                <a16:creationId xmlns:a16="http://schemas.microsoft.com/office/drawing/2014/main" xmlns=""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xmlns=""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xmlns=""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pitchFamily="2" charset="77"/>
              </a:defRPr>
            </a:lvl1pPr>
          </a:lstStyle>
          <a:p>
            <a:pPr lvl="0" rtl="0"/>
            <a:r>
              <a:rPr lang="es-US"/>
              <a:t>Presentation Name </a:t>
            </a:r>
          </a:p>
        </p:txBody>
      </p:sp>
    </p:spTree>
    <p:extLst>
      <p:ext uri="{BB962C8B-B14F-4D97-AF65-F5344CB8AC3E}">
        <p14:creationId xmlns:p14="http://schemas.microsoft.com/office/powerpoint/2010/main" val="532962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xmlns=""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xmlns=""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rtlCol="0">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endParaRPr lang="en-US" dirty="0"/>
          </a:p>
        </p:txBody>
      </p:sp>
      <p:sp>
        <p:nvSpPr>
          <p:cNvPr id="5" name="Text Placeholder 4">
            <a:extLst>
              <a:ext uri="{FF2B5EF4-FFF2-40B4-BE49-F238E27FC236}">
                <a16:creationId xmlns:a16="http://schemas.microsoft.com/office/drawing/2014/main" xmlns="" id="{3B70A239-A0B2-D048-AB37-01552CED27C4}"/>
              </a:ext>
            </a:extLst>
          </p:cNvPr>
          <p:cNvSpPr>
            <a:spLocks noGrp="1"/>
          </p:cNvSpPr>
          <p:nvPr>
            <p:ph type="body" sz="quarter" idx="13" hasCustomPrompt="1"/>
          </p:nvPr>
        </p:nvSpPr>
        <p:spPr>
          <a:xfrm>
            <a:off x="1024320" y="461115"/>
            <a:ext cx="8354397" cy="914400"/>
          </a:xfrm>
          <a:prstGeom prst="rect">
            <a:avLst/>
          </a:prstGeom>
        </p:spPr>
        <p:txBody>
          <a:bodyPr rtlCol="0">
            <a:normAutofit/>
          </a:bodyPr>
          <a:lstStyle>
            <a:lvl1pPr marL="0" indent="0" algn="l">
              <a:buFontTx/>
              <a:buNone/>
              <a:defRPr sz="4400" b="1" i="0">
                <a:latin typeface="Poppins" pitchFamily="2" charset="77"/>
                <a:cs typeface="Poppins" pitchFamily="2" charset="77"/>
              </a:defRPr>
            </a:lvl1pPr>
          </a:lstStyle>
          <a:p>
            <a:pPr rtl="0"/>
            <a:r>
              <a:rPr lang="es-US"/>
              <a:t>Sample Title</a:t>
            </a:r>
          </a:p>
        </p:txBody>
      </p:sp>
      <p:sp>
        <p:nvSpPr>
          <p:cNvPr id="36" name="Rectangle 35">
            <a:extLst>
              <a:ext uri="{FF2B5EF4-FFF2-40B4-BE49-F238E27FC236}">
                <a16:creationId xmlns:a16="http://schemas.microsoft.com/office/drawing/2014/main" xmlns=""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7" name="TextBox 36">
            <a:extLst>
              <a:ext uri="{FF2B5EF4-FFF2-40B4-BE49-F238E27FC236}">
                <a16:creationId xmlns:a16="http://schemas.microsoft.com/office/drawing/2014/main" xmlns=""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xmlns=""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xmlns=""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Light" pitchFamily="2" charset="77"/>
              </a:defRPr>
            </a:lvl1pPr>
          </a:lstStyle>
          <a:p>
            <a:pPr lvl="0" rtl="0"/>
            <a:r>
              <a:rPr lang="es-US"/>
              <a:t>Presentation Name</a:t>
            </a:r>
          </a:p>
        </p:txBody>
      </p:sp>
    </p:spTree>
    <p:extLst>
      <p:ext uri="{BB962C8B-B14F-4D97-AF65-F5344CB8AC3E}">
        <p14:creationId xmlns:p14="http://schemas.microsoft.com/office/powerpoint/2010/main" val="638668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xmlns=""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xmlns=""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rtlCol="0" anchor="ctr">
            <a:normAutofit/>
          </a:bodyPr>
          <a:lstStyle>
            <a:lvl1pPr marL="0" indent="0" algn="ctr">
              <a:buFontTx/>
              <a:buNone/>
              <a:defRPr sz="4400" b="1" i="0">
                <a:latin typeface="Poppins" pitchFamily="2" charset="77"/>
                <a:cs typeface="Poppins" pitchFamily="2" charset="77"/>
              </a:defRPr>
            </a:lvl1pPr>
          </a:lstStyle>
          <a:p>
            <a:pPr rtl="0"/>
            <a:r>
              <a:rPr lang="es-US"/>
              <a:t>Break or Intro of New Topic Title</a:t>
            </a:r>
          </a:p>
        </p:txBody>
      </p:sp>
      <p:sp>
        <p:nvSpPr>
          <p:cNvPr id="36" name="Rectangle 35">
            <a:extLst>
              <a:ext uri="{FF2B5EF4-FFF2-40B4-BE49-F238E27FC236}">
                <a16:creationId xmlns:a16="http://schemas.microsoft.com/office/drawing/2014/main" xmlns=""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7" name="TextBox 36">
            <a:extLst>
              <a:ext uri="{FF2B5EF4-FFF2-40B4-BE49-F238E27FC236}">
                <a16:creationId xmlns:a16="http://schemas.microsoft.com/office/drawing/2014/main" xmlns=""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xmlns=""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xmlns=""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pitchFamily="2" charset="77"/>
              </a:defRPr>
            </a:lvl1pPr>
          </a:lstStyle>
          <a:p>
            <a:pPr lvl="0" rtl="0"/>
            <a:r>
              <a:rPr lang="es-US"/>
              <a:t>Presentation Name </a:t>
            </a:r>
          </a:p>
        </p:txBody>
      </p:sp>
    </p:spTree>
    <p:extLst>
      <p:ext uri="{BB962C8B-B14F-4D97-AF65-F5344CB8AC3E}">
        <p14:creationId xmlns:p14="http://schemas.microsoft.com/office/powerpoint/2010/main" val="3150237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xmlns=""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rtlCol="0">
            <a:noAutofit/>
          </a:bodyPr>
          <a:lstStyle>
            <a:lvl1pPr marL="0" indent="0">
              <a:buNone/>
              <a:defRPr sz="1100" i="0">
                <a:latin typeface="Nunito" pitchFamily="2" charset="77"/>
                <a:cs typeface="Times New Roman" panose="02020603050405020304" pitchFamily="18" charset="0"/>
              </a:defRPr>
            </a:lvl1pPr>
          </a:lstStyle>
          <a:p>
            <a:pPr rtl="0"/>
            <a:r>
              <a:rPr lang="es-US"/>
              <a:t>Insert or Drag and Drop Image Here</a:t>
            </a:r>
          </a:p>
        </p:txBody>
      </p:sp>
      <p:pic>
        <p:nvPicPr>
          <p:cNvPr id="14" name="Picture 13">
            <a:extLst>
              <a:ext uri="{FF2B5EF4-FFF2-40B4-BE49-F238E27FC236}">
                <a16:creationId xmlns:a16="http://schemas.microsoft.com/office/drawing/2014/main" xmlns=""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xmlns=""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rtlCol="0">
            <a:normAutofit/>
          </a:bodyPr>
          <a:lstStyle>
            <a:lvl1pPr marL="0" indent="0" algn="ctr">
              <a:buFontTx/>
              <a:buNone/>
              <a:defRPr sz="4400" b="1" i="0">
                <a:latin typeface="Poppins" pitchFamily="2" charset="77"/>
                <a:cs typeface="Poppins" pitchFamily="2" charset="77"/>
              </a:defRPr>
            </a:lvl1pPr>
          </a:lstStyle>
          <a:p>
            <a:pPr rtl="0"/>
            <a:r>
              <a:rPr lang="es-US"/>
              <a:t>Break or Intro of New Topic Title with Image Background</a:t>
            </a:r>
          </a:p>
        </p:txBody>
      </p:sp>
      <p:sp>
        <p:nvSpPr>
          <p:cNvPr id="11" name="Rectangle 10">
            <a:extLst>
              <a:ext uri="{FF2B5EF4-FFF2-40B4-BE49-F238E27FC236}">
                <a16:creationId xmlns:a16="http://schemas.microsoft.com/office/drawing/2014/main" xmlns=""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12" name="TextBox 11">
            <a:extLst>
              <a:ext uri="{FF2B5EF4-FFF2-40B4-BE49-F238E27FC236}">
                <a16:creationId xmlns:a16="http://schemas.microsoft.com/office/drawing/2014/main" xmlns="" id="{6AEB5BE6-CE1E-E046-8A32-4672C2138595}"/>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13" name="TextBox 12">
            <a:extLst>
              <a:ext uri="{FF2B5EF4-FFF2-40B4-BE49-F238E27FC236}">
                <a16:creationId xmlns:a16="http://schemas.microsoft.com/office/drawing/2014/main" xmlns=""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xmlns="" id="{C3B31CC9-5F1F-0044-92E6-231AE1F73B8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pitchFamily="2" charset="77"/>
              </a:defRPr>
            </a:lvl1pPr>
          </a:lstStyle>
          <a:p>
            <a:pPr lvl="0" rtl="0"/>
            <a:r>
              <a:rPr lang="es-US"/>
              <a:t>Presentation Name </a:t>
            </a:r>
          </a:p>
        </p:txBody>
      </p:sp>
    </p:spTree>
    <p:extLst>
      <p:ext uri="{BB962C8B-B14F-4D97-AF65-F5344CB8AC3E}">
        <p14:creationId xmlns:p14="http://schemas.microsoft.com/office/powerpoint/2010/main" val="8230867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ide Title + SubTitle +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xmlns=""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xmlns="" id="{CA94E383-665F-DE4D-9DA1-7E0530F9EEE4}"/>
              </a:ext>
            </a:extLst>
          </p:cNvPr>
          <p:cNvSpPr>
            <a:spLocks noGrp="1"/>
          </p:cNvSpPr>
          <p:nvPr>
            <p:ph type="body" sz="quarter" idx="10" hasCustomPrompt="1"/>
          </p:nvPr>
        </p:nvSpPr>
        <p:spPr>
          <a:xfrm>
            <a:off x="6096001" y="2241908"/>
            <a:ext cx="5343688" cy="1303233"/>
          </a:xfrm>
          <a:prstGeom prst="rect">
            <a:avLst/>
          </a:prstGeom>
        </p:spPr>
        <p:txBody>
          <a:bodyPr rtlCol="0">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endParaRPr lang="en-US" dirty="0"/>
          </a:p>
        </p:txBody>
      </p:sp>
      <p:sp>
        <p:nvSpPr>
          <p:cNvPr id="5" name="Text Placeholder 4">
            <a:extLst>
              <a:ext uri="{FF2B5EF4-FFF2-40B4-BE49-F238E27FC236}">
                <a16:creationId xmlns:a16="http://schemas.microsoft.com/office/drawing/2014/main" xmlns="" id="{3B70A239-A0B2-D048-AB37-01552CED27C4}"/>
              </a:ext>
            </a:extLst>
          </p:cNvPr>
          <p:cNvSpPr>
            <a:spLocks noGrp="1"/>
          </p:cNvSpPr>
          <p:nvPr>
            <p:ph type="body" sz="quarter" idx="13" hasCustomPrompt="1"/>
          </p:nvPr>
        </p:nvSpPr>
        <p:spPr>
          <a:xfrm>
            <a:off x="752311" y="1722008"/>
            <a:ext cx="4535652" cy="3460487"/>
          </a:xfrm>
          <a:prstGeom prst="rect">
            <a:avLst/>
          </a:prstGeom>
        </p:spPr>
        <p:txBody>
          <a:bodyPr rtlCol="0" anchor="ctr">
            <a:normAutofit/>
          </a:bodyPr>
          <a:lstStyle>
            <a:lvl1pPr marL="0" indent="0" algn="l">
              <a:buFontTx/>
              <a:buNone/>
              <a:defRPr sz="4400" b="1" i="0">
                <a:latin typeface="Poppins" pitchFamily="2" charset="77"/>
                <a:cs typeface="Poppins" pitchFamily="2" charset="77"/>
              </a:defRPr>
            </a:lvl1pPr>
          </a:lstStyle>
          <a:p>
            <a:pPr rtl="0"/>
            <a:r>
              <a:rPr lang="es-US"/>
              <a:t>Sample Title</a:t>
            </a:r>
          </a:p>
        </p:txBody>
      </p:sp>
      <p:sp>
        <p:nvSpPr>
          <p:cNvPr id="36" name="Rectangle 35">
            <a:extLst>
              <a:ext uri="{FF2B5EF4-FFF2-40B4-BE49-F238E27FC236}">
                <a16:creationId xmlns:a16="http://schemas.microsoft.com/office/drawing/2014/main" xmlns=""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7" name="TextBox 36">
            <a:extLst>
              <a:ext uri="{FF2B5EF4-FFF2-40B4-BE49-F238E27FC236}">
                <a16:creationId xmlns:a16="http://schemas.microsoft.com/office/drawing/2014/main" xmlns=""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xmlns=""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xmlns=""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Light" pitchFamily="2" charset="77"/>
              </a:defRPr>
            </a:lvl1pPr>
          </a:lstStyle>
          <a:p>
            <a:pPr lvl="0" rtl="0"/>
            <a:r>
              <a:rPr lang="es-US"/>
              <a:t>Presentation Name </a:t>
            </a:r>
          </a:p>
        </p:txBody>
      </p:sp>
      <p:sp>
        <p:nvSpPr>
          <p:cNvPr id="9" name="Text Placeholder 19">
            <a:extLst>
              <a:ext uri="{FF2B5EF4-FFF2-40B4-BE49-F238E27FC236}">
                <a16:creationId xmlns:a16="http://schemas.microsoft.com/office/drawing/2014/main" xmlns="" id="{83CD2D48-D8D2-8341-A05F-05D85603BAA4}"/>
              </a:ext>
            </a:extLst>
          </p:cNvPr>
          <p:cNvSpPr>
            <a:spLocks noGrp="1"/>
          </p:cNvSpPr>
          <p:nvPr>
            <p:ph type="body" sz="quarter" idx="15" hasCustomPrompt="1"/>
          </p:nvPr>
        </p:nvSpPr>
        <p:spPr>
          <a:xfrm>
            <a:off x="6115437" y="1722008"/>
            <a:ext cx="5324252" cy="299646"/>
          </a:xfrm>
          <a:prstGeom prst="rect">
            <a:avLst/>
          </a:prstGeom>
        </p:spPr>
        <p:txBody>
          <a:bodyPr rtlCol="0">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Subtitle One</a:t>
            </a:r>
          </a:p>
        </p:txBody>
      </p:sp>
      <p:sp>
        <p:nvSpPr>
          <p:cNvPr id="10" name="Text Placeholder 19">
            <a:extLst>
              <a:ext uri="{FF2B5EF4-FFF2-40B4-BE49-F238E27FC236}">
                <a16:creationId xmlns:a16="http://schemas.microsoft.com/office/drawing/2014/main" xmlns="" id="{D4B82B2C-700B-B440-9881-26B39C427D26}"/>
              </a:ext>
            </a:extLst>
          </p:cNvPr>
          <p:cNvSpPr>
            <a:spLocks noGrp="1"/>
          </p:cNvSpPr>
          <p:nvPr>
            <p:ph type="body" sz="quarter" idx="16" hasCustomPrompt="1"/>
          </p:nvPr>
        </p:nvSpPr>
        <p:spPr>
          <a:xfrm>
            <a:off x="6115437" y="3771525"/>
            <a:ext cx="5324252" cy="299646"/>
          </a:xfrm>
          <a:prstGeom prst="rect">
            <a:avLst/>
          </a:prstGeom>
        </p:spPr>
        <p:txBody>
          <a:bodyPr rtlCol="0">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Subtitle Two</a:t>
            </a:r>
          </a:p>
        </p:txBody>
      </p:sp>
      <p:sp>
        <p:nvSpPr>
          <p:cNvPr id="11" name="Text Placeholder 19">
            <a:extLst>
              <a:ext uri="{FF2B5EF4-FFF2-40B4-BE49-F238E27FC236}">
                <a16:creationId xmlns:a16="http://schemas.microsoft.com/office/drawing/2014/main" xmlns="" id="{8704C630-C5B3-8647-9FA3-B1575313F4C7}"/>
              </a:ext>
            </a:extLst>
          </p:cNvPr>
          <p:cNvSpPr>
            <a:spLocks noGrp="1"/>
          </p:cNvSpPr>
          <p:nvPr>
            <p:ph type="body" sz="quarter" idx="17" hasCustomPrompt="1"/>
          </p:nvPr>
        </p:nvSpPr>
        <p:spPr>
          <a:xfrm>
            <a:off x="6096001" y="4301936"/>
            <a:ext cx="5343688" cy="1303233"/>
          </a:xfrm>
          <a:prstGeom prst="rect">
            <a:avLst/>
          </a:prstGeom>
        </p:spPr>
        <p:txBody>
          <a:bodyPr rtlCol="0">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endParaRPr lang="en-US" dirty="0"/>
          </a:p>
        </p:txBody>
      </p:sp>
    </p:spTree>
    <p:extLst>
      <p:ext uri="{BB962C8B-B14F-4D97-AF65-F5344CB8AC3E}">
        <p14:creationId xmlns:p14="http://schemas.microsoft.com/office/powerpoint/2010/main" val="40599716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xmlns="" id="{CA94E383-665F-DE4D-9DA1-7E0530F9EEE4}"/>
              </a:ext>
            </a:extLst>
          </p:cNvPr>
          <p:cNvSpPr>
            <a:spLocks noGrp="1"/>
          </p:cNvSpPr>
          <p:nvPr>
            <p:ph type="body" sz="quarter" idx="10" hasCustomPrompt="1"/>
          </p:nvPr>
        </p:nvSpPr>
        <p:spPr>
          <a:xfrm>
            <a:off x="5680821" y="2506972"/>
            <a:ext cx="4914677" cy="3393537"/>
          </a:xfrm>
          <a:prstGeom prst="rect">
            <a:avLst/>
          </a:prstGeom>
        </p:spPr>
        <p:txBody>
          <a:bodyPr rtlCol="0">
            <a:normAutofit/>
          </a:bodyPr>
          <a:lstStyle>
            <a:lvl1pPr marL="285750" indent="-285750">
              <a:buClr>
                <a:srgbClr val="EA0029"/>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r>
              <a:rPr lang="es-US"/>
              <a:t>Point Four</a:t>
            </a:r>
          </a:p>
        </p:txBody>
      </p:sp>
      <p:sp>
        <p:nvSpPr>
          <p:cNvPr id="16" name="Picture Placeholder 42">
            <a:extLst>
              <a:ext uri="{FF2B5EF4-FFF2-40B4-BE49-F238E27FC236}">
                <a16:creationId xmlns:a16="http://schemas.microsoft.com/office/drawing/2014/main" xmlns="" id="{1B2D02DA-A124-E149-AA36-1EAE876D872C}"/>
              </a:ext>
            </a:extLst>
          </p:cNvPr>
          <p:cNvSpPr>
            <a:spLocks noGrp="1"/>
          </p:cNvSpPr>
          <p:nvPr>
            <p:ph type="pic" sz="quarter" idx="33"/>
          </p:nvPr>
        </p:nvSpPr>
        <p:spPr>
          <a:xfrm>
            <a:off x="574165" y="1353496"/>
            <a:ext cx="4224079" cy="4547014"/>
          </a:xfrm>
          <a:prstGeom prst="rect">
            <a:avLst/>
          </a:prstGeom>
          <a:solidFill>
            <a:schemeClr val="bg1">
              <a:lumMod val="85000"/>
            </a:schemeClr>
          </a:solidFill>
        </p:spPr>
        <p:txBody>
          <a:bodyPr wrap="square" rtlCol="0">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Nunito" pitchFamily="2" charset="77"/>
              </a:defRPr>
            </a:lvl1pPr>
          </a:lstStyle>
          <a:p>
            <a:pPr rtl="0"/>
            <a:endParaRPr lang="en-US" dirty="0"/>
          </a:p>
          <a:p>
            <a:pPr rtl="0"/>
            <a:r>
              <a:rPr lang="es-US"/>
              <a:t>Insert or Drag and Drop Image Here</a:t>
            </a:r>
          </a:p>
          <a:p>
            <a:pPr rtl="0"/>
            <a:endParaRPr lang="en-US" dirty="0"/>
          </a:p>
        </p:txBody>
      </p:sp>
      <p:sp>
        <p:nvSpPr>
          <p:cNvPr id="17" name="Text Placeholder 4">
            <a:extLst>
              <a:ext uri="{FF2B5EF4-FFF2-40B4-BE49-F238E27FC236}">
                <a16:creationId xmlns:a16="http://schemas.microsoft.com/office/drawing/2014/main" xmlns="" id="{526F6137-B09D-7742-A38F-35C76166FE37}"/>
              </a:ext>
            </a:extLst>
          </p:cNvPr>
          <p:cNvSpPr>
            <a:spLocks noGrp="1"/>
          </p:cNvSpPr>
          <p:nvPr>
            <p:ph type="body" sz="quarter" idx="13" hasCustomPrompt="1"/>
          </p:nvPr>
        </p:nvSpPr>
        <p:spPr>
          <a:xfrm>
            <a:off x="5680821" y="1684805"/>
            <a:ext cx="4914677" cy="687257"/>
          </a:xfrm>
          <a:prstGeom prst="rect">
            <a:avLst/>
          </a:prstGeom>
        </p:spPr>
        <p:txBody>
          <a:bodyPr rtlCol="0">
            <a:normAutofit/>
          </a:bodyPr>
          <a:lstStyle>
            <a:lvl1pPr marL="0" indent="0">
              <a:buFontTx/>
              <a:buNone/>
              <a:defRPr sz="3200" b="1" i="0">
                <a:latin typeface="Poppins" pitchFamily="2" charset="77"/>
                <a:cs typeface="Poppins" pitchFamily="2" charset="77"/>
              </a:defRPr>
            </a:lvl1pPr>
          </a:lstStyle>
          <a:p>
            <a:pPr rtl="0"/>
            <a:r>
              <a:rPr lang="es-US"/>
              <a:t>Insert Heading</a:t>
            </a:r>
          </a:p>
        </p:txBody>
      </p:sp>
      <p:pic>
        <p:nvPicPr>
          <p:cNvPr id="18" name="Picture 17">
            <a:extLst>
              <a:ext uri="{FF2B5EF4-FFF2-40B4-BE49-F238E27FC236}">
                <a16:creationId xmlns:a16="http://schemas.microsoft.com/office/drawing/2014/main" xmlns=""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xmlns=""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4" name="TextBox 33">
            <a:extLst>
              <a:ext uri="{FF2B5EF4-FFF2-40B4-BE49-F238E27FC236}">
                <a16:creationId xmlns:a16="http://schemas.microsoft.com/office/drawing/2014/main" xmlns="" id="{E34A23A9-337C-6640-A5FE-BC1C6B5D4212}"/>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35" name="TextBox 34">
            <a:extLst>
              <a:ext uri="{FF2B5EF4-FFF2-40B4-BE49-F238E27FC236}">
                <a16:creationId xmlns:a16="http://schemas.microsoft.com/office/drawing/2014/main" xmlns=""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3" name="Text Placeholder 2">
            <a:extLst>
              <a:ext uri="{FF2B5EF4-FFF2-40B4-BE49-F238E27FC236}">
                <a16:creationId xmlns:a16="http://schemas.microsoft.com/office/drawing/2014/main" xmlns="" id="{35BBB2C7-1649-714B-9036-6F3313F76B67}"/>
              </a:ext>
            </a:extLst>
          </p:cNvPr>
          <p:cNvSpPr>
            <a:spLocks noGrp="1"/>
          </p:cNvSpPr>
          <p:nvPr>
            <p:ph type="body" sz="quarter" idx="34" hasCustomPrompt="1"/>
          </p:nvPr>
        </p:nvSpPr>
        <p:spPr>
          <a:xfrm>
            <a:off x="904875" y="6488113"/>
            <a:ext cx="4622800" cy="246062"/>
          </a:xfrm>
          <a:prstGeom prst="rect">
            <a:avLst/>
          </a:prstGeom>
        </p:spPr>
        <p:txBody>
          <a:bodyPr rtlCol="0">
            <a:noAutofit/>
          </a:bodyPr>
          <a:lstStyle>
            <a:lvl1pPr marL="0" indent="0">
              <a:buFontTx/>
              <a:buNone/>
              <a:defRPr sz="1000">
                <a:latin typeface="Nunito" pitchFamily="2" charset="77"/>
              </a:defRPr>
            </a:lvl1pPr>
          </a:lstStyle>
          <a:p>
            <a:pPr lvl="0" rtl="0"/>
            <a:r>
              <a:rPr lang="es-US"/>
              <a:t>Presentation Name</a:t>
            </a:r>
          </a:p>
        </p:txBody>
      </p:sp>
    </p:spTree>
    <p:extLst>
      <p:ext uri="{BB962C8B-B14F-4D97-AF65-F5344CB8AC3E}">
        <p14:creationId xmlns:p14="http://schemas.microsoft.com/office/powerpoint/2010/main" val="2045247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xmlns=""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xmlns=""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7" name="TextBox 36">
            <a:extLst>
              <a:ext uri="{FF2B5EF4-FFF2-40B4-BE49-F238E27FC236}">
                <a16:creationId xmlns:a16="http://schemas.microsoft.com/office/drawing/2014/main" xmlns=""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xmlns=""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xmlns=""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pitchFamily="2" charset="77"/>
              </a:defRPr>
            </a:lvl1pPr>
          </a:lstStyle>
          <a:p>
            <a:pPr lvl="0" rtl="0"/>
            <a:r>
              <a:rPr lang="es-US"/>
              <a:t>Presentation Name </a:t>
            </a:r>
          </a:p>
        </p:txBody>
      </p:sp>
    </p:spTree>
    <p:extLst>
      <p:ext uri="{BB962C8B-B14F-4D97-AF65-F5344CB8AC3E}">
        <p14:creationId xmlns:p14="http://schemas.microsoft.com/office/powerpoint/2010/main" val="985186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5D69A5E-3D04-304B-8B2D-79305FF83877}"/>
              </a:ext>
            </a:extLst>
          </p:cNvPr>
          <p:cNvSpPr>
            <a:spLocks noGrp="1"/>
          </p:cNvSpPr>
          <p:nvPr>
            <p:ph type="body" sz="quarter" idx="13" hasCustomPrompt="1"/>
          </p:nvPr>
        </p:nvSpPr>
        <p:spPr>
          <a:xfrm>
            <a:off x="476471" y="4875295"/>
            <a:ext cx="5255942" cy="914400"/>
          </a:xfrm>
          <a:prstGeom prst="rect">
            <a:avLst/>
          </a:prstGeom>
        </p:spPr>
        <p:txBody>
          <a:bodyPr rtlCol="0">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s-US" sz="1400" b="0" i="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s-US" sz="1400" b="0" i="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s-US" sz="1400" b="0" i="0">
                <a:solidFill>
                  <a:srgbClr val="4E4E4E"/>
                </a:solidFill>
                <a:effectLst/>
                <a:latin typeface="Nunito ExtraLight" pitchFamily="2" charset="77"/>
                <a:cs typeface="Arial" panose="020B0604020202020204" pitchFamily="34" charset="0"/>
              </a:rPr>
              <a:t>The Associated General Contractors of America</a:t>
            </a:r>
            <a:endParaRPr lang="en-US" sz="1400" b="0" i="0" dirty="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xmlns="" id="{381AE997-1FAA-5E45-AE1A-EB87337B1FC5}"/>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xmlns="" id="{CA94E383-665F-DE4D-9DA1-7E0530F9EEE4}"/>
              </a:ext>
            </a:extLst>
          </p:cNvPr>
          <p:cNvSpPr>
            <a:spLocks noGrp="1"/>
          </p:cNvSpPr>
          <p:nvPr>
            <p:ph type="body" sz="quarter" idx="10" hasCustomPrompt="1"/>
          </p:nvPr>
        </p:nvSpPr>
        <p:spPr>
          <a:xfrm>
            <a:off x="476471" y="2004769"/>
            <a:ext cx="2361979" cy="299646"/>
          </a:xfrm>
          <a:prstGeom prst="rect">
            <a:avLst/>
          </a:prstGeom>
        </p:spPr>
        <p:txBody>
          <a:bodyPr rtlCol="0">
            <a:normAutofit/>
          </a:bodyPr>
          <a:lstStyle>
            <a:lvl1pPr marL="0" indent="0">
              <a:buFontTx/>
              <a:buNone/>
              <a:defRPr sz="1800" b="1" i="0">
                <a:solidFill>
                  <a:srgbClr val="EA0029"/>
                </a:solidFill>
                <a:latin typeface="Poppins" pitchFamily="2" charset="77"/>
                <a:cs typeface="Poppins" pitchFamily="2" charset="77"/>
              </a:defRPr>
            </a:lvl1pPr>
          </a:lstStyle>
          <a:p>
            <a:pPr lvl="0" rtl="0"/>
            <a:r>
              <a:rPr lang="es-US"/>
              <a:t>Place Date Here</a:t>
            </a:r>
          </a:p>
        </p:txBody>
      </p:sp>
      <p:sp>
        <p:nvSpPr>
          <p:cNvPr id="21" name="Text Placeholder 19">
            <a:extLst>
              <a:ext uri="{FF2B5EF4-FFF2-40B4-BE49-F238E27FC236}">
                <a16:creationId xmlns:a16="http://schemas.microsoft.com/office/drawing/2014/main" xmlns=""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rtlCol="0">
            <a:normAutofit/>
          </a:bodyPr>
          <a:lstStyle>
            <a:lvl1pPr marL="0" indent="0">
              <a:buFontTx/>
              <a:buNone/>
              <a:defRPr sz="8000" b="1" i="0">
                <a:solidFill>
                  <a:srgbClr val="221F1F"/>
                </a:solidFill>
                <a:latin typeface="Poppins" pitchFamily="2" charset="77"/>
                <a:cs typeface="Poppins" pitchFamily="2" charset="77"/>
              </a:defRPr>
            </a:lvl1pPr>
          </a:lstStyle>
          <a:p>
            <a:pPr lvl="0" rtl="0"/>
            <a:r>
              <a:rPr lang="es-US"/>
              <a:t>Place Presentation Title Here</a:t>
            </a:r>
          </a:p>
        </p:txBody>
      </p:sp>
      <p:sp>
        <p:nvSpPr>
          <p:cNvPr id="23" name="Text Placeholder 19">
            <a:extLst>
              <a:ext uri="{FF2B5EF4-FFF2-40B4-BE49-F238E27FC236}">
                <a16:creationId xmlns:a16="http://schemas.microsoft.com/office/drawing/2014/main" xmlns="" id="{7681E22C-DC4C-674E-8F7D-9DB61A30A915}"/>
              </a:ext>
            </a:extLst>
          </p:cNvPr>
          <p:cNvSpPr>
            <a:spLocks noGrp="1"/>
          </p:cNvSpPr>
          <p:nvPr>
            <p:ph type="body" sz="quarter" idx="12" hasCustomPrompt="1"/>
          </p:nvPr>
        </p:nvSpPr>
        <p:spPr>
          <a:xfrm>
            <a:off x="4981575" y="712934"/>
            <a:ext cx="6733954" cy="676275"/>
          </a:xfrm>
          <a:prstGeom prst="rect">
            <a:avLst/>
          </a:prstGeom>
        </p:spPr>
        <p:txBody>
          <a:bodyPr rtlCol="0"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rtl="0"/>
            <a:r>
              <a:rPr lang="es-US"/>
              <a:t>Event Name</a:t>
            </a:r>
          </a:p>
        </p:txBody>
      </p:sp>
      <p:sp>
        <p:nvSpPr>
          <p:cNvPr id="24" name="Rectangle 23">
            <a:extLst>
              <a:ext uri="{FF2B5EF4-FFF2-40B4-BE49-F238E27FC236}">
                <a16:creationId xmlns:a16="http://schemas.microsoft.com/office/drawing/2014/main" xmlns=""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0" name="TextBox 29">
            <a:extLst>
              <a:ext uri="{FF2B5EF4-FFF2-40B4-BE49-F238E27FC236}">
                <a16:creationId xmlns:a16="http://schemas.microsoft.com/office/drawing/2014/main" xmlns="" id="{D2CDC78A-1DA5-7D4C-8E95-048DA73365E1}"/>
              </a:ext>
            </a:extLst>
          </p:cNvPr>
          <p:cNvSpPr txBox="1"/>
          <p:nvPr userDrawn="1"/>
        </p:nvSpPr>
        <p:spPr>
          <a:xfrm>
            <a:off x="8138160" y="6404446"/>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chemeClr val="bg1"/>
                </a:solidFill>
                <a:latin typeface="Nunito" pitchFamily="2" charset="77"/>
                <a:ea typeface="Cambria" panose="02040503050406030204" pitchFamily="18" charset="0"/>
              </a:rPr>
              <a:t>©</a:t>
            </a:r>
            <a:r>
              <a:rPr lang="es-US" sz="1000">
                <a:solidFill>
                  <a:schemeClr val="bg1"/>
                </a:solidFill>
                <a:latin typeface="Nunito" pitchFamily="2" charset="77"/>
              </a:rPr>
              <a:t>2019  The Associated General Contractors of America, Inc.</a:t>
            </a:r>
          </a:p>
        </p:txBody>
      </p:sp>
    </p:spTree>
    <p:extLst>
      <p:ext uri="{BB962C8B-B14F-4D97-AF65-F5344CB8AC3E}">
        <p14:creationId xmlns:p14="http://schemas.microsoft.com/office/powerpoint/2010/main" val="26915867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xmlns=""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xmlns=""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rtlCol="0">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endParaRPr lang="en-US" dirty="0"/>
          </a:p>
        </p:txBody>
      </p:sp>
      <p:sp>
        <p:nvSpPr>
          <p:cNvPr id="5" name="Text Placeholder 4">
            <a:extLst>
              <a:ext uri="{FF2B5EF4-FFF2-40B4-BE49-F238E27FC236}">
                <a16:creationId xmlns:a16="http://schemas.microsoft.com/office/drawing/2014/main" xmlns="" id="{3B70A239-A0B2-D048-AB37-01552CED27C4}"/>
              </a:ext>
            </a:extLst>
          </p:cNvPr>
          <p:cNvSpPr>
            <a:spLocks noGrp="1"/>
          </p:cNvSpPr>
          <p:nvPr>
            <p:ph type="body" sz="quarter" idx="13" hasCustomPrompt="1"/>
          </p:nvPr>
        </p:nvSpPr>
        <p:spPr>
          <a:xfrm>
            <a:off x="1024320" y="461115"/>
            <a:ext cx="8354397" cy="914400"/>
          </a:xfrm>
          <a:prstGeom prst="rect">
            <a:avLst/>
          </a:prstGeom>
        </p:spPr>
        <p:txBody>
          <a:bodyPr rtlCol="0">
            <a:normAutofit/>
          </a:bodyPr>
          <a:lstStyle>
            <a:lvl1pPr marL="0" indent="0" algn="l">
              <a:buFontTx/>
              <a:buNone/>
              <a:defRPr sz="4400" b="1" i="0">
                <a:latin typeface="Poppins" pitchFamily="2" charset="77"/>
                <a:cs typeface="Poppins" pitchFamily="2" charset="77"/>
              </a:defRPr>
            </a:lvl1pPr>
          </a:lstStyle>
          <a:p>
            <a:pPr rtl="0"/>
            <a:r>
              <a:rPr lang="es-US"/>
              <a:t>Sample Title</a:t>
            </a:r>
          </a:p>
        </p:txBody>
      </p:sp>
      <p:sp>
        <p:nvSpPr>
          <p:cNvPr id="36" name="Rectangle 35">
            <a:extLst>
              <a:ext uri="{FF2B5EF4-FFF2-40B4-BE49-F238E27FC236}">
                <a16:creationId xmlns:a16="http://schemas.microsoft.com/office/drawing/2014/main" xmlns=""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7" name="TextBox 36">
            <a:extLst>
              <a:ext uri="{FF2B5EF4-FFF2-40B4-BE49-F238E27FC236}">
                <a16:creationId xmlns:a16="http://schemas.microsoft.com/office/drawing/2014/main" xmlns=""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xmlns=""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xmlns="" id="{163B2AFF-F4C8-F64E-84A7-7D7AD34A8729}"/>
              </a:ext>
            </a:extLst>
          </p:cNvPr>
          <p:cNvSpPr>
            <a:spLocks noGrp="1"/>
          </p:cNvSpPr>
          <p:nvPr>
            <p:ph sz="quarter" idx="14"/>
          </p:nvPr>
        </p:nvSpPr>
        <p:spPr>
          <a:xfrm>
            <a:off x="954088" y="6473825"/>
            <a:ext cx="4333875" cy="246063"/>
          </a:xfrm>
          <a:prstGeom prst="rect">
            <a:avLst/>
          </a:prstGeom>
        </p:spPr>
        <p:txBody>
          <a:bodyPr rtlCol="0">
            <a:noAutofit/>
          </a:bodyPr>
          <a:lstStyle>
            <a:lvl1pPr marL="0" indent="0">
              <a:buFontTx/>
              <a:buNone/>
              <a:defRPr sz="1000" b="0" i="0">
                <a:latin typeface="Nunito Light" pitchFamily="2" charset="77"/>
              </a:defRPr>
            </a:lvl1pPr>
          </a:lstStyle>
          <a:p>
            <a:pPr lvl="0" rtl="0"/>
            <a:endParaRPr lang="en-US" dirty="0"/>
          </a:p>
        </p:txBody>
      </p:sp>
    </p:spTree>
    <p:extLst>
      <p:ext uri="{BB962C8B-B14F-4D97-AF65-F5344CB8AC3E}">
        <p14:creationId xmlns:p14="http://schemas.microsoft.com/office/powerpoint/2010/main" val="12150493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7159253"/>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7024080"/>
      </p:ext>
    </p:extLst>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3.gif"/></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emf"/></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5000"/>
            <a:lum/>
          </a:blip>
          <a:srcRect/>
          <a:stretch>
            <a:fillRect t="-10000" b="-10000"/>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E7D08FC9-76A8-D54F-BCF8-2C9F6BA10451}"/>
              </a:ext>
            </a:extLst>
          </p:cNvPr>
          <p:cNvSpPr>
            <a:spLocks noGrp="1"/>
          </p:cNvSpPr>
          <p:nvPr>
            <p:ph type="body" sz="quarter" idx="13"/>
          </p:nvPr>
        </p:nvSpPr>
        <p:spPr>
          <a:xfrm>
            <a:off x="476471" y="4875295"/>
            <a:ext cx="11239058" cy="914400"/>
          </a:xfrm>
        </p:spPr>
        <p:txBody>
          <a:bodyPr rtlCol="0">
            <a:normAutofit fontScale="92500" lnSpcReduction="10000"/>
          </a:bodyPr>
          <a:lstStyle/>
          <a:p>
            <a:pPr rtl="0"/>
            <a:r>
              <a:rPr lang="es-US" sz="6000">
                <a:latin typeface="Nunito Light" pitchFamily="2" charset="77"/>
              </a:rPr>
              <a:t>Inspecciones de Grúas</a:t>
            </a:r>
          </a:p>
        </p:txBody>
      </p:sp>
      <p:sp>
        <p:nvSpPr>
          <p:cNvPr id="3" name="Text Placeholder 2">
            <a:extLst>
              <a:ext uri="{FF2B5EF4-FFF2-40B4-BE49-F238E27FC236}">
                <a16:creationId xmlns:a16="http://schemas.microsoft.com/office/drawing/2014/main" xmlns="" id="{01700092-37DC-0D44-AD62-E34A154E92D6}"/>
              </a:ext>
            </a:extLst>
          </p:cNvPr>
          <p:cNvSpPr>
            <a:spLocks noGrp="1"/>
          </p:cNvSpPr>
          <p:nvPr>
            <p:ph type="body" sz="quarter" idx="10"/>
          </p:nvPr>
        </p:nvSpPr>
        <p:spPr>
          <a:xfrm>
            <a:off x="476471" y="2004769"/>
            <a:ext cx="3962179" cy="299646"/>
          </a:xfrm>
        </p:spPr>
        <p:txBody>
          <a:bodyPr rtlCol="0">
            <a:normAutofit fontScale="85000" lnSpcReduction="10000"/>
          </a:bodyPr>
          <a:lstStyle/>
          <a:p>
            <a:pPr rtl="0"/>
            <a:r>
              <a:rPr lang="es-US" dirty="0"/>
              <a:t>Octubre de 2019 – septiembre de 2020</a:t>
            </a:r>
          </a:p>
        </p:txBody>
      </p:sp>
      <p:sp>
        <p:nvSpPr>
          <p:cNvPr id="4" name="Text Placeholder 3">
            <a:extLst>
              <a:ext uri="{FF2B5EF4-FFF2-40B4-BE49-F238E27FC236}">
                <a16:creationId xmlns:a16="http://schemas.microsoft.com/office/drawing/2014/main" xmlns="" id="{25464C09-28DB-654A-9CBE-A18E47989EE6}"/>
              </a:ext>
            </a:extLst>
          </p:cNvPr>
          <p:cNvSpPr>
            <a:spLocks noGrp="1"/>
          </p:cNvSpPr>
          <p:nvPr>
            <p:ph type="body" sz="quarter" idx="11"/>
          </p:nvPr>
        </p:nvSpPr>
        <p:spPr>
          <a:xfrm>
            <a:off x="476471" y="2474843"/>
            <a:ext cx="10686829" cy="2400451"/>
          </a:xfrm>
        </p:spPr>
        <p:txBody>
          <a:bodyPr rtlCol="0">
            <a:normAutofit/>
          </a:bodyPr>
          <a:lstStyle/>
          <a:p>
            <a:pPr rtl="0"/>
            <a:r>
              <a:rPr lang="es-US"/>
              <a:t>Manejo de Grúas en la Construcción</a:t>
            </a:r>
          </a:p>
        </p:txBody>
      </p:sp>
      <p:sp>
        <p:nvSpPr>
          <p:cNvPr id="5" name="Text Placeholder 4">
            <a:extLst>
              <a:ext uri="{FF2B5EF4-FFF2-40B4-BE49-F238E27FC236}">
                <a16:creationId xmlns:a16="http://schemas.microsoft.com/office/drawing/2014/main" xmlns="" id="{BD2F0370-A462-EA47-A926-2777BBA4F2A5}"/>
              </a:ext>
            </a:extLst>
          </p:cNvPr>
          <p:cNvSpPr>
            <a:spLocks noGrp="1"/>
          </p:cNvSpPr>
          <p:nvPr>
            <p:ph type="body" sz="quarter" idx="12"/>
          </p:nvPr>
        </p:nvSpPr>
        <p:spPr/>
        <p:txBody>
          <a:bodyPr rtlCol="0"/>
          <a:lstStyle/>
          <a:p>
            <a:pPr rtl="0"/>
            <a:r>
              <a:rPr lang="es-US">
                <a:solidFill>
                  <a:schemeClr val="tx1"/>
                </a:solidFill>
              </a:rPr>
              <a:t>Becas de Capacitación Susan Harwood de AGC-OSHA</a:t>
            </a:r>
          </a:p>
        </p:txBody>
      </p:sp>
    </p:spTree>
    <p:extLst>
      <p:ext uri="{BB962C8B-B14F-4D97-AF65-F5344CB8AC3E}">
        <p14:creationId xmlns:p14="http://schemas.microsoft.com/office/powerpoint/2010/main" val="29493124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094681"/>
            <a:ext cx="10802730" cy="4650815"/>
          </a:xfrm>
        </p:spPr>
        <p:txBody>
          <a:bodyPr rtlCol="0">
            <a:noAutofit/>
          </a:bodyPr>
          <a:lstStyle/>
          <a:p>
            <a:pPr marL="365125" indent="-255588" rtl="0">
              <a:lnSpc>
                <a:spcPct val="100000"/>
              </a:lnSpc>
              <a:spcBef>
                <a:spcPts val="600"/>
              </a:spcBef>
            </a:pPr>
            <a:endParaRPr lang="en-US" altLang="en-US" sz="2400" dirty="0"/>
          </a:p>
          <a:p>
            <a:pPr marL="365125" indent="-255588" rtl="0">
              <a:lnSpc>
                <a:spcPct val="100000"/>
              </a:lnSpc>
              <a:spcBef>
                <a:spcPts val="600"/>
              </a:spcBef>
            </a:pPr>
            <a:r>
              <a:rPr lang="es-US" sz="2400" dirty="0"/>
              <a:t>El operador debe poder hacer una inspección visual para buscar deficiencias, entre ellas:</a:t>
            </a:r>
          </a:p>
          <a:p>
            <a:pPr marL="365125" indent="-255588" rtl="0">
              <a:lnSpc>
                <a:spcPct val="100000"/>
              </a:lnSpc>
              <a:spcBef>
                <a:spcPts val="600"/>
              </a:spcBef>
            </a:pPr>
            <a:endParaRPr lang="en-US" altLang="en-US" sz="2400" dirty="0"/>
          </a:p>
          <a:p>
            <a:pPr marL="365125" indent="-255588" rtl="0">
              <a:lnSpc>
                <a:spcPct val="100000"/>
              </a:lnSpc>
              <a:spcBef>
                <a:spcPts val="600"/>
              </a:spcBef>
            </a:pPr>
            <a:endParaRPr lang="en-US" altLang="en-US" sz="2400" dirty="0"/>
          </a:p>
          <a:p>
            <a:pPr marL="365125" indent="-255588" rtl="0">
              <a:lnSpc>
                <a:spcPct val="100000"/>
              </a:lnSpc>
              <a:spcBef>
                <a:spcPts val="600"/>
              </a:spcBef>
            </a:pPr>
            <a:endParaRPr lang="en-US" altLang="en-US" sz="2400" dirty="0"/>
          </a:p>
          <a:p>
            <a:pPr marL="365125" indent="-255588" rtl="0">
              <a:lnSpc>
                <a:spcPct val="100000"/>
              </a:lnSpc>
              <a:spcBef>
                <a:spcPts val="600"/>
              </a:spcBef>
            </a:pPr>
            <a:endParaRPr lang="en-US" altLang="en-US" sz="2400" dirty="0"/>
          </a:p>
          <a:p>
            <a:pPr marL="365125" indent="-255588" rtl="0">
              <a:lnSpc>
                <a:spcPct val="100000"/>
              </a:lnSpc>
              <a:spcBef>
                <a:spcPts val="600"/>
              </a:spcBef>
            </a:pPr>
            <a:endParaRPr lang="en-US" altLang="en-US" sz="2400" dirty="0"/>
          </a:p>
          <a:p>
            <a:pPr marL="109537" indent="0" rtl="0">
              <a:lnSpc>
                <a:spcPct val="100000"/>
              </a:lnSpc>
              <a:spcBef>
                <a:spcPts val="600"/>
              </a:spcBef>
              <a:buNone/>
            </a:pPr>
            <a:endParaRPr lang="en-US" altLang="en-US" sz="2400" dirty="0"/>
          </a:p>
          <a:p>
            <a:pPr marL="365125" indent="-255588" rtl="0">
              <a:lnSpc>
                <a:spcPct val="100000"/>
              </a:lnSpc>
              <a:spcBef>
                <a:spcPts val="600"/>
              </a:spcBef>
            </a:pPr>
            <a:r>
              <a:rPr lang="es-US" sz="2400" dirty="0"/>
              <a:t>En el caso de que se detecte alguna deficiencia que constituya un riesgo de seguridad, el equipo debe ponerse fuera de servicio hasta que el problema se haya corregido.</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85000" lnSpcReduction="10000"/>
          </a:bodyPr>
          <a:lstStyle/>
          <a:p>
            <a:pPr rtl="0">
              <a:lnSpc>
                <a:spcPct val="120000"/>
              </a:lnSpc>
              <a:spcBef>
                <a:spcPts val="600"/>
              </a:spcBef>
            </a:pPr>
            <a:r>
              <a:rPr lang="es-US"/>
              <a:t>1926.1402(d) Inspección de Turno</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Inspecciones de Grúas</a:t>
            </a:r>
          </a:p>
        </p:txBody>
      </p:sp>
      <p:sp>
        <p:nvSpPr>
          <p:cNvPr id="5" name="Rectangle 3">
            <a:extLst>
              <a:ext uri="{FF2B5EF4-FFF2-40B4-BE49-F238E27FC236}">
                <a16:creationId xmlns:a16="http://schemas.microsoft.com/office/drawing/2014/main" xmlns="" id="{7BCCD66B-7369-450B-AB31-06CA3CC39AA3}"/>
              </a:ext>
            </a:extLst>
          </p:cNvPr>
          <p:cNvSpPr txBox="1">
            <a:spLocks noChangeArrowheads="1"/>
          </p:cNvSpPr>
          <p:nvPr/>
        </p:nvSpPr>
        <p:spPr>
          <a:xfrm>
            <a:off x="954088" y="2467476"/>
            <a:ext cx="9731036" cy="2630905"/>
          </a:xfrm>
          <a:prstGeom prst="rect">
            <a:avLst/>
          </a:prstGeom>
        </p:spPr>
        <p:txBody>
          <a:bodyPr numCol="2"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rtl="0">
              <a:lnSpc>
                <a:spcPct val="120000"/>
              </a:lnSpc>
            </a:pPr>
            <a:r>
              <a:rPr lang="es-US" sz="2000" dirty="0"/>
              <a:t>Mecanismos de control.</a:t>
            </a:r>
          </a:p>
          <a:p>
            <a:pPr lvl="1" rtl="0">
              <a:lnSpc>
                <a:spcPct val="120000"/>
              </a:lnSpc>
            </a:pPr>
            <a:r>
              <a:rPr lang="es-US" sz="2000" dirty="0"/>
              <a:t>Control y accionamiento.</a:t>
            </a:r>
          </a:p>
          <a:p>
            <a:pPr lvl="1" rtl="0">
              <a:lnSpc>
                <a:spcPct val="120000"/>
              </a:lnSpc>
            </a:pPr>
            <a:r>
              <a:rPr lang="es-US" sz="2000" dirty="0"/>
              <a:t>Líneas de aire, hidráulicas y otras líneas a presión.</a:t>
            </a:r>
          </a:p>
          <a:p>
            <a:pPr lvl="1" rtl="0">
              <a:lnSpc>
                <a:spcPct val="120000"/>
              </a:lnSpc>
            </a:pPr>
            <a:r>
              <a:rPr lang="es-US" sz="2000" dirty="0"/>
              <a:t>Sistema hidráulico para el nivel adecuado de fluido.</a:t>
            </a:r>
          </a:p>
          <a:p>
            <a:pPr lvl="1" rtl="0">
              <a:lnSpc>
                <a:spcPct val="120000"/>
              </a:lnSpc>
            </a:pPr>
            <a:r>
              <a:rPr lang="es-US" sz="2000" dirty="0"/>
              <a:t>Ganchos y pestillos.</a:t>
            </a:r>
          </a:p>
          <a:p>
            <a:pPr lvl="1" rtl="0">
              <a:lnSpc>
                <a:spcPct val="120000"/>
              </a:lnSpc>
            </a:pPr>
            <a:r>
              <a:rPr lang="es-US" sz="2000" dirty="0"/>
              <a:t>Aparejo para cable de acero.</a:t>
            </a:r>
          </a:p>
          <a:p>
            <a:pPr lvl="1" rtl="0">
              <a:lnSpc>
                <a:spcPct val="120000"/>
              </a:lnSpc>
            </a:pPr>
            <a:r>
              <a:rPr lang="es-US" sz="2000" dirty="0"/>
              <a:t>Cable de acero.</a:t>
            </a:r>
          </a:p>
          <a:p>
            <a:pPr lvl="1" rtl="0">
              <a:lnSpc>
                <a:spcPct val="120000"/>
              </a:lnSpc>
            </a:pPr>
            <a:r>
              <a:rPr lang="es-US" sz="2000" dirty="0"/>
              <a:t>Aparato eléctrico.</a:t>
            </a:r>
          </a:p>
          <a:p>
            <a:pPr lvl="1" rtl="0">
              <a:lnSpc>
                <a:spcPct val="120000"/>
              </a:lnSpc>
            </a:pPr>
            <a:r>
              <a:rPr lang="es-US" sz="2000" dirty="0"/>
              <a:t>Condiciones e inflado adecuados de los neumáticos.</a:t>
            </a:r>
          </a:p>
          <a:p>
            <a:pPr lvl="1" rtl="0">
              <a:lnSpc>
                <a:spcPct val="120000"/>
              </a:lnSpc>
            </a:pPr>
            <a:r>
              <a:rPr lang="es-US" sz="2000" dirty="0"/>
              <a:t>Condiciones del suelo.</a:t>
            </a:r>
          </a:p>
          <a:p>
            <a:pPr lvl="1" rtl="0">
              <a:lnSpc>
                <a:spcPct val="120000"/>
              </a:lnSpc>
            </a:pPr>
            <a:r>
              <a:rPr lang="es-US" sz="2000" dirty="0"/>
              <a:t>Posición nivelada del equipo.</a:t>
            </a:r>
          </a:p>
          <a:p>
            <a:pPr lvl="1" rtl="0">
              <a:lnSpc>
                <a:spcPct val="120000"/>
              </a:lnSpc>
            </a:pPr>
            <a:r>
              <a:rPr lang="es-US" sz="2000" dirty="0"/>
              <a:t>Cristal de la cabina del operador.</a:t>
            </a:r>
          </a:p>
          <a:p>
            <a:pPr lvl="1" rtl="0">
              <a:lnSpc>
                <a:spcPct val="120000"/>
              </a:lnSpc>
            </a:pPr>
            <a:r>
              <a:rPr lang="es-US" sz="2000" dirty="0"/>
              <a:t>Dispositivos de seguridad.</a:t>
            </a:r>
          </a:p>
          <a:p>
            <a:pPr lvl="1" rtl="0">
              <a:lnSpc>
                <a:spcPct val="120000"/>
              </a:lnSpc>
            </a:pPr>
            <a:r>
              <a:rPr lang="es-US" sz="2000" dirty="0"/>
              <a:t>Funcionamiento adecuado de las ayudas operativas.</a:t>
            </a:r>
          </a:p>
        </p:txBody>
      </p:sp>
    </p:spTree>
    <p:extLst>
      <p:ext uri="{BB962C8B-B14F-4D97-AF65-F5344CB8AC3E}">
        <p14:creationId xmlns:p14="http://schemas.microsoft.com/office/powerpoint/2010/main" val="411510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80054" cy="4650815"/>
          </a:xfrm>
        </p:spPr>
        <p:txBody>
          <a:bodyPr rtlCol="0">
            <a:noAutofit/>
          </a:bodyPr>
          <a:lstStyle/>
          <a:p>
            <a:pPr marL="365125" indent="-255588" rtl="0">
              <a:lnSpc>
                <a:spcPct val="100000"/>
              </a:lnSpc>
              <a:spcBef>
                <a:spcPts val="600"/>
              </a:spcBef>
            </a:pPr>
            <a:endParaRPr lang="en-US" altLang="en-US" sz="2400" dirty="0"/>
          </a:p>
          <a:p>
            <a:pPr marL="365125" indent="-255588" rtl="0">
              <a:lnSpc>
                <a:spcPct val="100000"/>
              </a:lnSpc>
              <a:spcBef>
                <a:spcPts val="600"/>
              </a:spcBef>
            </a:pPr>
            <a:r>
              <a:rPr lang="es-US" sz="2400"/>
              <a:t>Todos los meses el equipo en servicio será inspeccionado por una persona competente. </a:t>
            </a:r>
          </a:p>
          <a:p>
            <a:pPr marL="365125" indent="-255588" rtl="0">
              <a:lnSpc>
                <a:spcPct val="100000"/>
              </a:lnSpc>
              <a:spcBef>
                <a:spcPts val="600"/>
              </a:spcBef>
            </a:pPr>
            <a:r>
              <a:rPr lang="es-US" sz="2400"/>
              <a:t>El empleador deberá documentar y conservar esta inspección durante un mínimo de tres meses.</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77500" lnSpcReduction="20000"/>
          </a:bodyPr>
          <a:lstStyle/>
          <a:p>
            <a:pPr rtl="0">
              <a:lnSpc>
                <a:spcPct val="120000"/>
              </a:lnSpc>
              <a:spcBef>
                <a:spcPts val="600"/>
              </a:spcBef>
            </a:pPr>
            <a:r>
              <a:rPr lang="es-US"/>
              <a:t>1926.1412(e) Inspecciones Mensuales</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Inspecciones de Grúas</a:t>
            </a:r>
          </a:p>
        </p:txBody>
      </p:sp>
    </p:spTree>
    <p:extLst>
      <p:ext uri="{BB962C8B-B14F-4D97-AF65-F5344CB8AC3E}">
        <p14:creationId xmlns:p14="http://schemas.microsoft.com/office/powerpoint/2010/main" val="9426455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864696"/>
            <a:ext cx="4873835" cy="4161634"/>
          </a:xfrm>
        </p:spPr>
        <p:txBody>
          <a:bodyPr rtlCol="0">
            <a:normAutofit/>
          </a:bodyPr>
          <a:lstStyle/>
          <a:p>
            <a:pPr rtl="0"/>
            <a:r>
              <a:rPr lang="es-US" sz="2400"/>
              <a:t>Al menos cada 12 meses, una persona calificada deberá inspeccionar el equipo. </a:t>
            </a:r>
          </a:p>
          <a:p>
            <a:pPr rtl="0"/>
            <a:r>
              <a:rPr lang="es-US" sz="2400"/>
              <a:t>Lo siguiente debe documentarse y conservarse durante un mínimo de 12 meses.</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85000" lnSpcReduction="20000"/>
          </a:bodyPr>
          <a:lstStyle/>
          <a:p>
            <a:pPr rtl="0"/>
            <a:r>
              <a:rPr lang="es-US"/>
              <a:t>1926.1412(f) Inspección Anual/Integral</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Inspecciones de Grúas</a:t>
            </a:r>
          </a:p>
        </p:txBody>
      </p:sp>
      <p:pic>
        <p:nvPicPr>
          <p:cNvPr id="7" name="Picture 4" descr="100_0831">
            <a:extLst>
              <a:ext uri="{FF2B5EF4-FFF2-40B4-BE49-F238E27FC236}">
                <a16:creationId xmlns:a16="http://schemas.microsoft.com/office/drawing/2014/main" xmlns="" id="{E241C325-EAF3-49F7-AAF8-A52A627509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4445" t="32222" r="37778" b="39169"/>
          <a:stretch>
            <a:fillRect/>
          </a:stretch>
        </p:blipFill>
        <p:spPr>
          <a:xfrm>
            <a:off x="6152148" y="1864697"/>
            <a:ext cx="5203436" cy="3186730"/>
          </a:xfrm>
          <a:prstGeom prst="rect">
            <a:avLst/>
          </a:prstGeom>
          <a:noFill/>
        </p:spPr>
      </p:pic>
    </p:spTree>
    <p:extLst>
      <p:ext uri="{BB962C8B-B14F-4D97-AF65-F5344CB8AC3E}">
        <p14:creationId xmlns:p14="http://schemas.microsoft.com/office/powerpoint/2010/main" val="31714996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80054" cy="4650815"/>
          </a:xfrm>
        </p:spPr>
        <p:txBody>
          <a:bodyPr rtlCol="0">
            <a:noAutofit/>
          </a:bodyPr>
          <a:lstStyle/>
          <a:p>
            <a:pPr marL="365125" indent="-255588" rtl="0">
              <a:lnSpc>
                <a:spcPct val="100000"/>
              </a:lnSpc>
              <a:spcBef>
                <a:spcPts val="600"/>
              </a:spcBef>
            </a:pPr>
            <a:endParaRPr lang="en-US" altLang="en-US" sz="2400" dirty="0"/>
          </a:p>
          <a:p>
            <a:pPr marL="365125" indent="-255588" rtl="0">
              <a:lnSpc>
                <a:spcPct val="100000"/>
              </a:lnSpc>
              <a:spcBef>
                <a:spcPts val="600"/>
              </a:spcBef>
            </a:pPr>
            <a:r>
              <a:rPr lang="es-US" sz="2400"/>
              <a:t>Todos los documentos de la inspección que exige esta norma deben estar disponibles para todos los inspectores que lleven a cabo las inspecciones requeridas (incluidas las de cables de acero).</a:t>
            </a:r>
          </a:p>
          <a:p>
            <a:pPr marL="365125" indent="-255588" rtl="0">
              <a:lnSpc>
                <a:spcPct val="100000"/>
              </a:lnSpc>
              <a:spcBef>
                <a:spcPts val="600"/>
              </a:spcBef>
            </a:pPr>
            <a:r>
              <a:rPr lang="es-US" sz="2400"/>
              <a:t>Todos los documentos de la inspección deben estar en la cabina de la grúa, disponibles para el operador.</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a:bodyPr>
          <a:lstStyle/>
          <a:p>
            <a:pPr rtl="0">
              <a:lnSpc>
                <a:spcPct val="120000"/>
              </a:lnSpc>
              <a:spcBef>
                <a:spcPts val="600"/>
              </a:spcBef>
            </a:pPr>
            <a:r>
              <a:rPr lang="es-US"/>
              <a:t>Documentos de la Inspección</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Inspecciones de Grúas</a:t>
            </a:r>
          </a:p>
        </p:txBody>
      </p:sp>
    </p:spTree>
    <p:extLst>
      <p:ext uri="{BB962C8B-B14F-4D97-AF65-F5344CB8AC3E}">
        <p14:creationId xmlns:p14="http://schemas.microsoft.com/office/powerpoint/2010/main" val="13168927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80054" cy="4650815"/>
          </a:xfrm>
        </p:spPr>
        <p:txBody>
          <a:bodyPr rtlCol="0">
            <a:noAutofit/>
          </a:bodyPr>
          <a:lstStyle/>
          <a:p>
            <a:pPr marL="365125" indent="-255588" rtl="0">
              <a:lnSpc>
                <a:spcPct val="100000"/>
              </a:lnSpc>
              <a:spcBef>
                <a:spcPts val="600"/>
              </a:spcBef>
            </a:pPr>
            <a:endParaRPr lang="en-US" altLang="en-US" sz="2400" dirty="0"/>
          </a:p>
          <a:p>
            <a:pPr marL="365125" indent="-255588" rtl="0">
              <a:lnSpc>
                <a:spcPct val="100000"/>
              </a:lnSpc>
              <a:spcBef>
                <a:spcPts val="600"/>
              </a:spcBef>
            </a:pPr>
            <a:r>
              <a:rPr lang="es-US" sz="2400"/>
              <a:t>Fecha de la inspección. </a:t>
            </a:r>
          </a:p>
          <a:p>
            <a:pPr marL="365125" indent="-255588" rtl="0">
              <a:lnSpc>
                <a:spcPct val="100000"/>
              </a:lnSpc>
              <a:spcBef>
                <a:spcPts val="600"/>
              </a:spcBef>
            </a:pPr>
            <a:r>
              <a:rPr lang="es-US" sz="2400"/>
              <a:t>Firma de la persona a cargo de la inspección. </a:t>
            </a:r>
          </a:p>
          <a:p>
            <a:pPr marL="365125" indent="-255588" rtl="0">
              <a:lnSpc>
                <a:spcPct val="100000"/>
              </a:lnSpc>
              <a:spcBef>
                <a:spcPts val="600"/>
              </a:spcBef>
            </a:pPr>
            <a:r>
              <a:rPr lang="es-US" sz="2400"/>
              <a:t>Número de serie u otro identificador.</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85000" lnSpcReduction="10000"/>
          </a:bodyPr>
          <a:lstStyle/>
          <a:p>
            <a:pPr rtl="0">
              <a:lnSpc>
                <a:spcPct val="120000"/>
              </a:lnSpc>
              <a:spcBef>
                <a:spcPts val="600"/>
              </a:spcBef>
            </a:pPr>
            <a:r>
              <a:rPr lang="es-US"/>
              <a:t>Registros de Inspección de Grúas </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Inspecciones de Grúas</a:t>
            </a:r>
          </a:p>
        </p:txBody>
      </p:sp>
      <p:pic>
        <p:nvPicPr>
          <p:cNvPr id="5" name="Picture 2">
            <a:extLst>
              <a:ext uri="{FF2B5EF4-FFF2-40B4-BE49-F238E27FC236}">
                <a16:creationId xmlns:a16="http://schemas.microsoft.com/office/drawing/2014/main" xmlns="" id="{DA213931-135D-4E2B-9AB2-2B3228E110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08688" y="3431906"/>
            <a:ext cx="3731487" cy="2594424"/>
          </a:xfrm>
          <a:prstGeom prst="rect">
            <a:avLst/>
          </a:prstGeom>
          <a:noFill/>
          <a:ln w="9525">
            <a:solidFill>
              <a:schemeClr val="tx1"/>
            </a:solidFill>
            <a:miter lim="800000"/>
            <a:headEnd/>
            <a:tailEnd/>
          </a:ln>
          <a:effectLst>
            <a:outerShdw blurRad="292100" dist="139700" dir="2700000" algn="ctr" rotWithShape="0">
              <a:srgbClr val="000000">
                <a:alpha val="65000"/>
              </a:srgbClr>
            </a:outerShdw>
          </a:effectLst>
          <a:extLst>
            <a:ext uri="{909E8E84-426E-40DD-AFC4-6F175D3DCCD1}">
              <a14:hiddenFill xmlns:a14="http://schemas.microsoft.com/office/drawing/2010/main">
                <a:solidFill>
                  <a:schemeClr val="accent1"/>
                </a:solidFill>
              </a14:hiddenFill>
            </a:ext>
          </a:extLst>
        </p:spPr>
      </p:pic>
      <p:pic>
        <p:nvPicPr>
          <p:cNvPr id="6" name="Picture 4" descr="C:\Users\Jim Goss\Documents\OTI\inspect-2.gif">
            <a:extLst>
              <a:ext uri="{FF2B5EF4-FFF2-40B4-BE49-F238E27FC236}">
                <a16:creationId xmlns:a16="http://schemas.microsoft.com/office/drawing/2014/main" xmlns="" id="{7AF13E48-5FB1-477A-9F29-1B357E2D521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3792" y="1837823"/>
            <a:ext cx="4243138" cy="31823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51224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6338722" cy="4650815"/>
          </a:xfrm>
        </p:spPr>
        <p:txBody>
          <a:bodyPr rtlCol="0">
            <a:noAutofit/>
          </a:bodyPr>
          <a:lstStyle/>
          <a:p>
            <a:pPr marL="365125" indent="-255588" rtl="0">
              <a:lnSpc>
                <a:spcPct val="100000"/>
              </a:lnSpc>
              <a:spcBef>
                <a:spcPts val="600"/>
              </a:spcBef>
            </a:pPr>
            <a:endParaRPr lang="en-US" altLang="en-US" sz="2400" dirty="0"/>
          </a:p>
          <a:p>
            <a:pPr marL="365125" indent="-255588" rtl="0">
              <a:lnSpc>
                <a:spcPct val="100000"/>
              </a:lnSpc>
              <a:spcBef>
                <a:spcPts val="600"/>
              </a:spcBef>
            </a:pPr>
            <a:r>
              <a:rPr lang="es-US" sz="2400"/>
              <a:t>La selección del cable de acero de reemplazo deberá estar en concordancia con los requerimientos recomendados del fabricante del cable, el fabricante del equipo o una persona calificada </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55000" lnSpcReduction="20000"/>
          </a:bodyPr>
          <a:lstStyle/>
          <a:p>
            <a:pPr rtl="0">
              <a:lnSpc>
                <a:spcPct val="120000"/>
              </a:lnSpc>
              <a:spcBef>
                <a:spcPts val="600"/>
              </a:spcBef>
            </a:pPr>
            <a:r>
              <a:rPr lang="es-US"/>
              <a:t>1926.1413 Cable de Acero: Inspección y Selección</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Inspecciones de Grúas</a:t>
            </a:r>
          </a:p>
        </p:txBody>
      </p:sp>
      <p:pic>
        <p:nvPicPr>
          <p:cNvPr id="7" name="Picture 13" descr="DSC03131">
            <a:extLst>
              <a:ext uri="{FF2B5EF4-FFF2-40B4-BE49-F238E27FC236}">
                <a16:creationId xmlns:a16="http://schemas.microsoft.com/office/drawing/2014/main" xmlns="" id="{FE95DF5D-1AEA-48CD-833B-75CDE5B38CA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7010400" y="1787801"/>
            <a:ext cx="4376530" cy="3282398"/>
          </a:xfrm>
          <a:prstGeom prst="rect">
            <a:avLst/>
          </a:prstGeom>
          <a:noFill/>
        </p:spPr>
      </p:pic>
    </p:spTree>
    <p:extLst>
      <p:ext uri="{BB962C8B-B14F-4D97-AF65-F5344CB8AC3E}">
        <p14:creationId xmlns:p14="http://schemas.microsoft.com/office/powerpoint/2010/main" val="7176638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7392446" cy="4650815"/>
          </a:xfrm>
        </p:spPr>
        <p:txBody>
          <a:bodyPr rtlCol="0">
            <a:noAutofit/>
          </a:bodyPr>
          <a:lstStyle/>
          <a:p>
            <a:pPr marL="365125" indent="-255588" rtl="0">
              <a:lnSpc>
                <a:spcPct val="100000"/>
              </a:lnSpc>
              <a:spcBef>
                <a:spcPts val="600"/>
              </a:spcBef>
            </a:pPr>
            <a:endParaRPr lang="en-US" altLang="en-US" sz="2400" dirty="0"/>
          </a:p>
          <a:p>
            <a:pPr marL="365125" indent="-255588" rtl="0">
              <a:lnSpc>
                <a:spcPct val="100000"/>
              </a:lnSpc>
              <a:spcBef>
                <a:spcPts val="600"/>
              </a:spcBef>
            </a:pPr>
            <a:r>
              <a:rPr lang="es-US" sz="2400"/>
              <a:t>Diaria (de turno): sin documentos.</a:t>
            </a:r>
          </a:p>
          <a:p>
            <a:pPr marL="1222375" lvl="2" indent="-255588" rtl="0">
              <a:lnSpc>
                <a:spcPct val="100000"/>
              </a:lnSpc>
              <a:spcBef>
                <a:spcPts val="600"/>
              </a:spcBef>
            </a:pPr>
            <a:r>
              <a:rPr lang="es-US" sz="2400"/>
              <a:t>No es necesario desenrollar (abrir) el cable de acero ni bajar el brazo como parte de esta inspección.</a:t>
            </a:r>
          </a:p>
          <a:p>
            <a:pPr marL="365125" indent="-255588" rtl="0">
              <a:lnSpc>
                <a:spcPct val="100000"/>
              </a:lnSpc>
              <a:spcBef>
                <a:spcPts val="600"/>
              </a:spcBef>
            </a:pPr>
            <a:r>
              <a:rPr lang="es-US" sz="2400"/>
              <a:t>Mensual: documentada.</a:t>
            </a:r>
          </a:p>
          <a:p>
            <a:pPr marL="365125" indent="-255588" rtl="0">
              <a:lnSpc>
                <a:spcPct val="100000"/>
              </a:lnSpc>
              <a:spcBef>
                <a:spcPts val="600"/>
              </a:spcBef>
            </a:pPr>
            <a:r>
              <a:rPr lang="es-US" sz="2400"/>
              <a:t>Anual: documentada.</a:t>
            </a:r>
          </a:p>
          <a:p>
            <a:pPr marL="365125" indent="-255588" rtl="0">
              <a:lnSpc>
                <a:spcPct val="100000"/>
              </a:lnSpc>
              <a:spcBef>
                <a:spcPts val="600"/>
              </a:spcBef>
            </a:pPr>
            <a:r>
              <a:rPr lang="es-US" sz="2400"/>
              <a:t>Deficiencias categoría I, II o III.</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70000" lnSpcReduction="20000"/>
          </a:bodyPr>
          <a:lstStyle/>
          <a:p>
            <a:pPr rtl="0">
              <a:lnSpc>
                <a:spcPct val="120000"/>
              </a:lnSpc>
              <a:spcBef>
                <a:spcPts val="600"/>
              </a:spcBef>
            </a:pPr>
            <a:r>
              <a:rPr lang="es-US"/>
              <a:t>1926.1414 Inspección de Cables de Acero</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Inspecciones de Grúas</a:t>
            </a:r>
          </a:p>
        </p:txBody>
      </p:sp>
      <p:pic>
        <p:nvPicPr>
          <p:cNvPr id="6" name="Picture 7">
            <a:extLst>
              <a:ext uri="{FF2B5EF4-FFF2-40B4-BE49-F238E27FC236}">
                <a16:creationId xmlns:a16="http://schemas.microsoft.com/office/drawing/2014/main" xmlns="" id="{4F66E27E-2831-48B8-8203-BC616CBB4E3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8662738" y="1828800"/>
            <a:ext cx="2487613" cy="4224338"/>
          </a:xfrm>
          <a:prstGeom prst="rect">
            <a:avLst/>
          </a:prstGeom>
          <a:noFill/>
        </p:spPr>
      </p:pic>
    </p:spTree>
    <p:extLst>
      <p:ext uri="{BB962C8B-B14F-4D97-AF65-F5344CB8AC3E}">
        <p14:creationId xmlns:p14="http://schemas.microsoft.com/office/powerpoint/2010/main" val="38938295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6558256" cy="4650815"/>
          </a:xfrm>
        </p:spPr>
        <p:txBody>
          <a:bodyPr rtlCol="0">
            <a:noAutofit/>
          </a:bodyPr>
          <a:lstStyle/>
          <a:p>
            <a:pPr marL="109537" indent="0" rtl="0">
              <a:lnSpc>
                <a:spcPct val="100000"/>
              </a:lnSpc>
              <a:spcBef>
                <a:spcPts val="600"/>
              </a:spcBef>
              <a:buNone/>
            </a:pPr>
            <a:endParaRPr lang="en-US" altLang="en-US" sz="2200" dirty="0"/>
          </a:p>
          <a:p>
            <a:pPr marL="365125" indent="-255588" rtl="0">
              <a:lnSpc>
                <a:spcPct val="100000"/>
              </a:lnSpc>
              <a:spcBef>
                <a:spcPts val="600"/>
              </a:spcBef>
            </a:pPr>
            <a:r>
              <a:rPr lang="es-US" sz="2200" dirty="0"/>
              <a:t>Deformación significativa de la estructura del cable de acero, como dobleces, aplastamiento, destrenzado, efecto "jaula de pájaro", signos de fallas en el núcleo, o núcleo de acero que sobresale entre los hilos externos.</a:t>
            </a:r>
          </a:p>
          <a:p>
            <a:pPr marL="365125" indent="-255588" rtl="0">
              <a:lnSpc>
                <a:spcPct val="100000"/>
              </a:lnSpc>
              <a:spcBef>
                <a:spcPts val="600"/>
              </a:spcBef>
            </a:pPr>
            <a:r>
              <a:rPr lang="es-US" sz="2200" dirty="0"/>
              <a:t>Corrosión significativa.</a:t>
            </a:r>
          </a:p>
          <a:p>
            <a:pPr marL="365125" indent="-255588" rtl="0">
              <a:lnSpc>
                <a:spcPct val="100000"/>
              </a:lnSpc>
              <a:spcBef>
                <a:spcPts val="600"/>
              </a:spcBef>
            </a:pPr>
            <a:r>
              <a:rPr lang="es-US" sz="2200" dirty="0"/>
              <a:t>Daño por arco eléctrico (no de línea eléctrica) o daño por calor.</a:t>
            </a:r>
          </a:p>
          <a:p>
            <a:pPr marL="365125" indent="-255588" rtl="0">
              <a:lnSpc>
                <a:spcPct val="100000"/>
              </a:lnSpc>
              <a:spcBef>
                <a:spcPts val="600"/>
              </a:spcBef>
            </a:pPr>
            <a:r>
              <a:rPr lang="es-US" sz="2200" dirty="0"/>
              <a:t>Conexiones de extremos mal aplicadas.</a:t>
            </a:r>
          </a:p>
          <a:p>
            <a:pPr marL="365125" indent="-255588" rtl="0">
              <a:lnSpc>
                <a:spcPct val="100000"/>
              </a:lnSpc>
              <a:spcBef>
                <a:spcPts val="600"/>
              </a:spcBef>
            </a:pPr>
            <a:r>
              <a:rPr lang="es-US" sz="2200" dirty="0"/>
              <a:t>Conexiones de extremos y otras con corrosión significativa, agrietadas, dobladas o desgastadas.</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70000" lnSpcReduction="20000"/>
          </a:bodyPr>
          <a:lstStyle/>
          <a:p>
            <a:pPr rtl="0">
              <a:lnSpc>
                <a:spcPct val="120000"/>
              </a:lnSpc>
              <a:spcBef>
                <a:spcPts val="600"/>
              </a:spcBef>
            </a:pPr>
            <a:r>
              <a:rPr lang="es-US"/>
              <a:t>Deficiencia del Cable de Acero Categoría I</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Inspecciones de Grúas</a:t>
            </a:r>
          </a:p>
        </p:txBody>
      </p:sp>
      <p:pic>
        <p:nvPicPr>
          <p:cNvPr id="7" name="Picture 7" descr="bad rope">
            <a:extLst>
              <a:ext uri="{FF2B5EF4-FFF2-40B4-BE49-F238E27FC236}">
                <a16:creationId xmlns:a16="http://schemas.microsoft.com/office/drawing/2014/main" xmlns="" id="{AC343D9D-A660-49A4-97A7-3E9CA679AF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1819" t="22424"/>
          <a:stretch>
            <a:fillRect/>
          </a:stretch>
        </p:blipFill>
        <p:spPr bwMode="auto">
          <a:xfrm>
            <a:off x="7363326" y="1897000"/>
            <a:ext cx="4118016" cy="3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349746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69" y="1375515"/>
            <a:ext cx="11024074" cy="4650815"/>
          </a:xfrm>
        </p:spPr>
        <p:txBody>
          <a:bodyPr rtlCol="0">
            <a:noAutofit/>
          </a:bodyPr>
          <a:lstStyle/>
          <a:p>
            <a:pPr marL="365125" indent="-255588" rtl="0">
              <a:lnSpc>
                <a:spcPct val="100000"/>
              </a:lnSpc>
              <a:spcBef>
                <a:spcPts val="600"/>
              </a:spcBef>
            </a:pPr>
            <a:r>
              <a:rPr lang="es-US" sz="2400" dirty="0"/>
              <a:t>Alambres rotos visibles, según lo siguiente:</a:t>
            </a:r>
          </a:p>
          <a:p>
            <a:pPr marL="1222375" lvl="2" indent="-255588" rtl="0">
              <a:lnSpc>
                <a:spcPct val="100000"/>
              </a:lnSpc>
              <a:spcBef>
                <a:spcPts val="600"/>
              </a:spcBef>
            </a:pPr>
            <a:r>
              <a:rPr lang="es-US" sz="2400" dirty="0"/>
              <a:t>En cables de acero portantes: seis alambres rotos distribuidos al azar en un tramo de cable o tres alambres rotos en un hilo en un tramo de cable, donde un tramo de cable es la longitud del cable en la que un hilo da una vuelta completa alrededor del cable.</a:t>
            </a:r>
          </a:p>
          <a:p>
            <a:pPr marL="365125" indent="-255588" rtl="0">
              <a:lnSpc>
                <a:spcPct val="100000"/>
              </a:lnSpc>
              <a:spcBef>
                <a:spcPts val="600"/>
              </a:spcBef>
            </a:pPr>
            <a:r>
              <a:rPr lang="es-US" sz="2400" dirty="0"/>
              <a:t>En cables resistentes a la rotación: dos alambres rotos distribuidos aleatoriamente en seis diámetros de cable o cuatro alambres rotos distribuidos aleatoriamente en 30 diámetros de cable.</a:t>
            </a:r>
          </a:p>
          <a:p>
            <a:pPr marL="365125" indent="-255588" rtl="0">
              <a:lnSpc>
                <a:spcPct val="100000"/>
              </a:lnSpc>
              <a:spcBef>
                <a:spcPts val="600"/>
              </a:spcBef>
            </a:pPr>
            <a:r>
              <a:rPr lang="es-US" sz="2400" dirty="0"/>
              <a:t> En cables de acero colgantes o verticales: más de dos alambres rotos en un tramo de cable ubicado en un cable detrás de conexiones terminales o más de un alambre roto en un tramo de cable ubicado en una conexión terminal.</a:t>
            </a:r>
          </a:p>
          <a:p>
            <a:pPr marL="365125" indent="-255588" rtl="0">
              <a:lnSpc>
                <a:spcPct val="100000"/>
              </a:lnSpc>
              <a:spcBef>
                <a:spcPts val="600"/>
              </a:spcBef>
            </a:pPr>
            <a:r>
              <a:rPr lang="es-US" sz="2400" dirty="0"/>
              <a:t>Una reducción del diámetro de más del 5 % del diámetro nominal.</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62500" lnSpcReduction="20000"/>
          </a:bodyPr>
          <a:lstStyle/>
          <a:p>
            <a:pPr rtl="0">
              <a:lnSpc>
                <a:spcPct val="120000"/>
              </a:lnSpc>
              <a:spcBef>
                <a:spcPts val="600"/>
              </a:spcBef>
            </a:pPr>
            <a:r>
              <a:rPr lang="es-US"/>
              <a:t>Deficiencias del Cable de Acero Categoría II</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Inspecciones de Grúas</a:t>
            </a:r>
          </a:p>
        </p:txBody>
      </p:sp>
    </p:spTree>
    <p:extLst>
      <p:ext uri="{BB962C8B-B14F-4D97-AF65-F5344CB8AC3E}">
        <p14:creationId xmlns:p14="http://schemas.microsoft.com/office/powerpoint/2010/main" val="12240191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69" y="1375515"/>
            <a:ext cx="10568783" cy="4650815"/>
          </a:xfrm>
        </p:spPr>
        <p:txBody>
          <a:bodyPr rtlCol="0">
            <a:noAutofit/>
          </a:bodyPr>
          <a:lstStyle/>
          <a:p>
            <a:pPr marL="365125" indent="-255588" rtl="0">
              <a:lnSpc>
                <a:spcPct val="100000"/>
              </a:lnSpc>
              <a:spcBef>
                <a:spcPts val="600"/>
              </a:spcBef>
            </a:pPr>
            <a:endParaRPr lang="en-US" altLang="en-US" sz="2400" dirty="0"/>
          </a:p>
          <a:p>
            <a:pPr marL="365125" indent="-255588" rtl="0">
              <a:lnSpc>
                <a:spcPct val="100000"/>
              </a:lnSpc>
              <a:spcBef>
                <a:spcPts val="600"/>
              </a:spcBef>
            </a:pPr>
            <a:r>
              <a:rPr lang="es-US" sz="2400"/>
              <a:t>En cable de acero resistente a la rotación, núcleo que sobresale u otra deformación que indica fallas en el núcleo.</a:t>
            </a:r>
          </a:p>
          <a:p>
            <a:pPr marL="365125" indent="-255588" rtl="0">
              <a:lnSpc>
                <a:spcPct val="100000"/>
              </a:lnSpc>
              <a:spcBef>
                <a:spcPts val="600"/>
              </a:spcBef>
            </a:pPr>
            <a:r>
              <a:rPr lang="es-US" sz="2400"/>
              <a:t>Contacto eléctrico previo con una línea eléctrica.</a:t>
            </a:r>
          </a:p>
          <a:p>
            <a:pPr marL="365125" indent="-255588" rtl="0">
              <a:lnSpc>
                <a:spcPct val="100000"/>
              </a:lnSpc>
              <a:spcBef>
                <a:spcPts val="600"/>
              </a:spcBef>
            </a:pPr>
            <a:r>
              <a:rPr lang="es-US" sz="2400"/>
              <a:t>Un hilo roto.</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62500" lnSpcReduction="20000"/>
          </a:bodyPr>
          <a:lstStyle/>
          <a:p>
            <a:pPr rtl="0">
              <a:lnSpc>
                <a:spcPct val="120000"/>
              </a:lnSpc>
              <a:spcBef>
                <a:spcPts val="600"/>
              </a:spcBef>
            </a:pPr>
            <a:r>
              <a:rPr lang="es-US"/>
              <a:t>Deficiencias del Cable de Acero Categoría III</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Inspecciones de Grúas</a:t>
            </a:r>
          </a:p>
        </p:txBody>
      </p:sp>
    </p:spTree>
    <p:extLst>
      <p:ext uri="{BB962C8B-B14F-4D97-AF65-F5344CB8AC3E}">
        <p14:creationId xmlns:p14="http://schemas.microsoft.com/office/powerpoint/2010/main" val="27712923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80054" cy="4650815"/>
          </a:xfrm>
        </p:spPr>
        <p:txBody>
          <a:bodyPr rtlCol="0">
            <a:normAutofit/>
          </a:bodyPr>
          <a:lstStyle/>
          <a:p>
            <a:pPr marL="0" indent="0" rtl="0">
              <a:lnSpc>
                <a:spcPct val="100000"/>
              </a:lnSpc>
              <a:spcBef>
                <a:spcPts val="600"/>
              </a:spcBef>
              <a:buNone/>
            </a:pPr>
            <a:r>
              <a:rPr lang="es-US" sz="2400" b="1"/>
              <a:t>Aprender sobre:</a:t>
            </a:r>
          </a:p>
          <a:p>
            <a:pPr rtl="0">
              <a:lnSpc>
                <a:spcPct val="100000"/>
              </a:lnSpc>
              <a:spcBef>
                <a:spcPts val="600"/>
              </a:spcBef>
            </a:pPr>
            <a:r>
              <a:rPr lang="es-US" sz="2400"/>
              <a:t>Los requisitos del proceso de inspección de grúas de la OSHA (después del montaje, de turno, mensual anual).</a:t>
            </a:r>
          </a:p>
          <a:p>
            <a:pPr rtl="0">
              <a:lnSpc>
                <a:spcPct val="100000"/>
              </a:lnSpc>
              <a:spcBef>
                <a:spcPts val="600"/>
              </a:spcBef>
            </a:pPr>
            <a:r>
              <a:rPr lang="es-US" sz="2400"/>
              <a:t>Examinar toda la documentación de inspección (después del montaje, de, mensual anual).</a:t>
            </a:r>
          </a:p>
          <a:p>
            <a:pPr rtl="0">
              <a:lnSpc>
                <a:spcPct val="100000"/>
              </a:lnSpc>
              <a:spcBef>
                <a:spcPts val="600"/>
              </a:spcBef>
            </a:pPr>
            <a:r>
              <a:rPr lang="es-US" sz="2400"/>
              <a:t>Describir el proceso de inspección de cables de acero.</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lstStyle/>
          <a:p>
            <a:pPr rtl="0"/>
            <a:r>
              <a:rPr lang="es-US"/>
              <a:t>Objetivos</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Inspecciones de Grúas</a:t>
            </a:r>
          </a:p>
        </p:txBody>
      </p:sp>
    </p:spTree>
    <p:extLst>
      <p:ext uri="{BB962C8B-B14F-4D97-AF65-F5344CB8AC3E}">
        <p14:creationId xmlns:p14="http://schemas.microsoft.com/office/powerpoint/2010/main" val="18644026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69" y="1375515"/>
            <a:ext cx="10568783" cy="4650815"/>
          </a:xfrm>
        </p:spPr>
        <p:txBody>
          <a:bodyPr rtlCol="0">
            <a:noAutofit/>
          </a:bodyPr>
          <a:lstStyle/>
          <a:p>
            <a:pPr marL="365125" indent="-255588" rtl="0">
              <a:lnSpc>
                <a:spcPct val="100000"/>
              </a:lnSpc>
              <a:spcBef>
                <a:spcPts val="600"/>
              </a:spcBef>
            </a:pPr>
            <a:r>
              <a:rPr lang="es-US" sz="2400"/>
              <a:t>Reemplazo del cable de acero; o </a:t>
            </a:r>
          </a:p>
          <a:p>
            <a:pPr marL="365125" indent="-255588" rtl="0">
              <a:lnSpc>
                <a:spcPct val="100000"/>
              </a:lnSpc>
              <a:spcBef>
                <a:spcPts val="600"/>
              </a:spcBef>
            </a:pPr>
            <a:r>
              <a:rPr lang="es-US" sz="2400"/>
              <a:t>El cable de acero está roto en un lugar inconveniente; o</a:t>
            </a:r>
          </a:p>
          <a:p>
            <a:pPr marL="365125" indent="-255588" rtl="0">
              <a:lnSpc>
                <a:spcPct val="100000"/>
              </a:lnSpc>
              <a:spcBef>
                <a:spcPts val="600"/>
              </a:spcBef>
            </a:pPr>
            <a:r>
              <a:rPr lang="es-US" sz="2400"/>
              <a:t>Excepciones</a:t>
            </a:r>
          </a:p>
          <a:p>
            <a:pPr marL="1222375" lvl="2" indent="-255588" rtl="0">
              <a:lnSpc>
                <a:spcPct val="100000"/>
              </a:lnSpc>
              <a:spcBef>
                <a:spcPts val="600"/>
              </a:spcBef>
            </a:pPr>
            <a:r>
              <a:rPr lang="es-US" sz="2400"/>
              <a:t>Categoría I: la persona calificada determina de inmediato que NO constituye un riesgo de seguridad. </a:t>
            </a:r>
          </a:p>
          <a:p>
            <a:pPr marL="1222375" lvl="2" indent="-255588" rtl="0">
              <a:lnSpc>
                <a:spcPct val="100000"/>
              </a:lnSpc>
              <a:spcBef>
                <a:spcPts val="600"/>
              </a:spcBef>
            </a:pPr>
            <a:r>
              <a:rPr lang="es-US" sz="2400"/>
              <a:t>Categoría II: cumple el criterio del fabricante del cable de acero para sacarlo de servicio o el criterio aprobado por el fabricante.</a:t>
            </a:r>
          </a:p>
          <a:p>
            <a:pPr marL="1222375" lvl="2" indent="-255588" rtl="0">
              <a:lnSpc>
                <a:spcPct val="100000"/>
              </a:lnSpc>
              <a:spcBef>
                <a:spcPts val="600"/>
              </a:spcBef>
            </a:pPr>
            <a:r>
              <a:rPr lang="es-US" sz="2400"/>
              <a:t>Categoría III: sin excepción.</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55000" lnSpcReduction="20000"/>
          </a:bodyPr>
          <a:lstStyle/>
          <a:p>
            <a:pPr rtl="0">
              <a:lnSpc>
                <a:spcPct val="120000"/>
              </a:lnSpc>
              <a:spcBef>
                <a:spcPts val="600"/>
              </a:spcBef>
            </a:pPr>
            <a:r>
              <a:rPr lang="es-US"/>
              <a:t>1926.1413(a)(4) Prohibición de Usar Cable de Acero Dañado</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Inspecciones de Grúas</a:t>
            </a:r>
          </a:p>
        </p:txBody>
      </p:sp>
    </p:spTree>
    <p:extLst>
      <p:ext uri="{BB962C8B-B14F-4D97-AF65-F5344CB8AC3E}">
        <p14:creationId xmlns:p14="http://schemas.microsoft.com/office/powerpoint/2010/main" val="22791640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69" y="1375515"/>
            <a:ext cx="10815431" cy="4650815"/>
          </a:xfrm>
        </p:spPr>
        <p:txBody>
          <a:bodyPr rtlCol="0">
            <a:noAutofit/>
          </a:bodyPr>
          <a:lstStyle/>
          <a:p>
            <a:pPr marL="109537" indent="0" rtl="0">
              <a:lnSpc>
                <a:spcPct val="100000"/>
              </a:lnSpc>
              <a:spcBef>
                <a:spcPts val="600"/>
              </a:spcBef>
              <a:buNone/>
            </a:pPr>
            <a:r>
              <a:rPr lang="es-US" sz="2400" b="1" i="1" dirty="0"/>
              <a:t>Estos dispositivos de seguridad son obligatorios en los equipos:</a:t>
            </a:r>
            <a:endParaRPr lang="en-US" altLang="en-US" sz="2400" dirty="0"/>
          </a:p>
          <a:p>
            <a:pPr rtl="0"/>
            <a:r>
              <a:rPr lang="es-US" sz="2400" i="1" dirty="0"/>
              <a:t>Indicador de nivel de la grúa.</a:t>
            </a:r>
          </a:p>
          <a:p>
            <a:pPr rtl="0"/>
            <a:r>
              <a:rPr lang="es-US" sz="2400" dirty="0"/>
              <a:t>Inmovilizadores para el brazo, excepto para cabrias y brazos hidráulicos.</a:t>
            </a:r>
          </a:p>
          <a:p>
            <a:pPr rtl="0"/>
            <a:r>
              <a:rPr lang="es-US" sz="2400" dirty="0"/>
              <a:t>Inmovilizadores para aguilón (si tiene uno conectado), excepto para cabrias.</a:t>
            </a:r>
          </a:p>
          <a:p>
            <a:pPr rtl="0"/>
            <a:r>
              <a:rPr lang="es-US" sz="2400" dirty="0"/>
              <a:t>Los equipos con frenos de pedal deben tener dispositivos de bloqueo, excepto por las grúas pórtico y las grúas flotantes.</a:t>
            </a:r>
          </a:p>
          <a:p>
            <a:pPr rtl="0"/>
            <a:r>
              <a:rPr lang="es-US" sz="2400" dirty="0"/>
              <a:t>Los gatos de estabilizadores hidráulicos deben tener una válvula de retención o dispositivo de sujeción integral.</a:t>
            </a:r>
          </a:p>
          <a:p>
            <a:pPr rtl="0"/>
            <a:r>
              <a:rPr lang="es-US" sz="2400" dirty="0"/>
              <a:t>Los equipos que estén sobre carriles deben tener abrazaderas de anclaje al carril e inmovilizadores para carril.</a:t>
            </a:r>
          </a:p>
          <a:p>
            <a:pPr rtl="0"/>
            <a:r>
              <a:rPr lang="es-US" sz="2400" dirty="0"/>
              <a:t>Bocina</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85000" lnSpcReduction="10000"/>
          </a:bodyPr>
          <a:lstStyle/>
          <a:p>
            <a:pPr rtl="0">
              <a:lnSpc>
                <a:spcPct val="120000"/>
              </a:lnSpc>
              <a:spcBef>
                <a:spcPts val="600"/>
              </a:spcBef>
            </a:pPr>
            <a:r>
              <a:rPr lang="es-US"/>
              <a:t>1926.1415 Dispositivos de Seguridad</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Inspecciones de Grúas</a:t>
            </a:r>
          </a:p>
        </p:txBody>
      </p:sp>
    </p:spTree>
    <p:extLst>
      <p:ext uri="{BB962C8B-B14F-4D97-AF65-F5344CB8AC3E}">
        <p14:creationId xmlns:p14="http://schemas.microsoft.com/office/powerpoint/2010/main" val="17142009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69" y="1375515"/>
            <a:ext cx="10929731" cy="4650815"/>
          </a:xfrm>
        </p:spPr>
        <p:txBody>
          <a:bodyPr rtlCol="0">
            <a:noAutofit/>
          </a:bodyPr>
          <a:lstStyle/>
          <a:p>
            <a:pPr marL="0" indent="0" rtl="0">
              <a:buNone/>
            </a:pPr>
            <a:endParaRPr lang="en-US" altLang="en-US" sz="2400" dirty="0"/>
          </a:p>
          <a:p>
            <a:pPr rtl="0"/>
            <a:r>
              <a:rPr lang="es-US" sz="2400" dirty="0"/>
              <a:t>Las ayudas operativas que figuran en la lista, tales como el límite máximo de izado de gancho, son obligatorias para todos los equipos, salvo que se especifique lo contrario.</a:t>
            </a:r>
          </a:p>
          <a:p>
            <a:pPr rtl="0"/>
            <a:r>
              <a:rPr lang="es-US" sz="2400" dirty="0"/>
              <a:t>Las operaciones no comenzarán a menos que las ayudas operativas enumeradas se encuentren buen estado de funcionamiento, excepto cuando el empleador cumpla con las medidas temporales alternativas especificadas.</a:t>
            </a:r>
          </a:p>
          <a:p>
            <a:pPr rtl="0"/>
            <a:r>
              <a:rPr lang="es-US" sz="2400" dirty="0"/>
              <a:t>Si una de las ayudas operativas enumeradas deja de funcionar correctamente durante las operaciones, el operador debe detener las operaciones de manera segura hasta que se pongan en práctica las medidas alternativas temporales o el dispositivo vuelva a funcionar correctamente. </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a:bodyPr>
          <a:lstStyle/>
          <a:p>
            <a:pPr rtl="0">
              <a:lnSpc>
                <a:spcPct val="120000"/>
              </a:lnSpc>
              <a:spcBef>
                <a:spcPts val="600"/>
              </a:spcBef>
            </a:pPr>
            <a:r>
              <a:rPr lang="es-US"/>
              <a:t>1926.1416 Ayudas Operativas</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Inspecciones de Grúas</a:t>
            </a:r>
          </a:p>
        </p:txBody>
      </p:sp>
    </p:spTree>
    <p:extLst>
      <p:ext uri="{BB962C8B-B14F-4D97-AF65-F5344CB8AC3E}">
        <p14:creationId xmlns:p14="http://schemas.microsoft.com/office/powerpoint/2010/main" val="29450241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506583"/>
            <a:ext cx="6539251" cy="4519747"/>
          </a:xfrm>
        </p:spPr>
        <p:txBody>
          <a:bodyPr rtlCol="0">
            <a:normAutofit/>
          </a:bodyPr>
          <a:lstStyle/>
          <a:p>
            <a:pPr rtl="0">
              <a:lnSpc>
                <a:spcPct val="110000"/>
              </a:lnSpc>
              <a:spcBef>
                <a:spcPts val="600"/>
              </a:spcBef>
            </a:pPr>
            <a:r>
              <a:rPr lang="es-US" sz="2400" dirty="0"/>
              <a:t>Dispositivo limitador del </a:t>
            </a:r>
            <a:r>
              <a:rPr lang="es-US" sz="2400" dirty="0" err="1"/>
              <a:t>izador</a:t>
            </a:r>
            <a:r>
              <a:rPr lang="es-US" sz="2400" dirty="0"/>
              <a:t> del brazo de grúa. </a:t>
            </a:r>
          </a:p>
          <a:p>
            <a:pPr rtl="0">
              <a:lnSpc>
                <a:spcPct val="110000"/>
              </a:lnSpc>
              <a:spcBef>
                <a:spcPts val="600"/>
              </a:spcBef>
            </a:pPr>
            <a:r>
              <a:rPr lang="es-US" sz="2400" dirty="0"/>
              <a:t>Dispositivo limitador del aguilón </a:t>
            </a:r>
            <a:r>
              <a:rPr lang="es-US" sz="2400" dirty="0" err="1"/>
              <a:t>amantillable</a:t>
            </a:r>
            <a:r>
              <a:rPr lang="es-US" sz="2400" dirty="0"/>
              <a:t>.</a:t>
            </a:r>
          </a:p>
          <a:p>
            <a:pPr rtl="0">
              <a:lnSpc>
                <a:spcPct val="110000"/>
              </a:lnSpc>
              <a:spcBef>
                <a:spcPts val="600"/>
              </a:spcBef>
            </a:pPr>
            <a:r>
              <a:rPr lang="es-US" sz="2400" dirty="0"/>
              <a:t>Dispositivo de límite máximo de izado de gancho.</a:t>
            </a:r>
          </a:p>
          <a:p>
            <a:pPr marL="0" indent="0" rtl="0">
              <a:lnSpc>
                <a:spcPct val="110000"/>
              </a:lnSpc>
              <a:spcBef>
                <a:spcPts val="600"/>
              </a:spcBef>
              <a:buNone/>
            </a:pPr>
            <a:endParaRPr lang="en-US" sz="2400" b="1" dirty="0"/>
          </a:p>
          <a:p>
            <a:pPr rtl="0">
              <a:lnSpc>
                <a:spcPct val="110000"/>
              </a:lnSpc>
              <a:spcBef>
                <a:spcPts val="600"/>
              </a:spcBef>
            </a:pPr>
            <a:r>
              <a:rPr lang="es-US" sz="2400" b="1" dirty="0"/>
              <a:t>Medidas alternativas </a:t>
            </a:r>
          </a:p>
          <a:p>
            <a:pPr rtl="0">
              <a:lnSpc>
                <a:spcPct val="110000"/>
              </a:lnSpc>
              <a:spcBef>
                <a:spcPts val="600"/>
              </a:spcBef>
            </a:pPr>
            <a:r>
              <a:rPr lang="es-US" sz="2400" b="1" dirty="0"/>
              <a:t>La reparación debe hacerse en 7 días calendario. </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62500" lnSpcReduction="20000"/>
          </a:bodyPr>
          <a:lstStyle/>
          <a:p>
            <a:pPr rtl="0">
              <a:lnSpc>
                <a:spcPct val="120000"/>
              </a:lnSpc>
              <a:spcBef>
                <a:spcPts val="0"/>
              </a:spcBef>
            </a:pPr>
            <a:r>
              <a:rPr lang="es-US"/>
              <a:t>1926.1426(d) Ayudas Operativas Categoría I</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Inspecciones de Grúas</a:t>
            </a:r>
          </a:p>
        </p:txBody>
      </p:sp>
      <p:pic>
        <p:nvPicPr>
          <p:cNvPr id="7" name="Picture 7" descr="100_2425">
            <a:extLst>
              <a:ext uri="{FF2B5EF4-FFF2-40B4-BE49-F238E27FC236}">
                <a16:creationId xmlns:a16="http://schemas.microsoft.com/office/drawing/2014/main" xmlns="" id="{043F75F3-3FA6-4492-8275-A1901C91BD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3658" t="6505" r="19513" b="11382"/>
          <a:stretch>
            <a:fillRect/>
          </a:stretch>
        </p:blipFill>
        <p:spPr>
          <a:xfrm>
            <a:off x="7344321" y="1639746"/>
            <a:ext cx="4042609" cy="42534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115836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55000" lnSpcReduction="20000"/>
          </a:bodyPr>
          <a:lstStyle/>
          <a:p>
            <a:pPr rtl="0">
              <a:lnSpc>
                <a:spcPct val="120000"/>
              </a:lnSpc>
              <a:spcBef>
                <a:spcPts val="0"/>
              </a:spcBef>
            </a:pPr>
            <a:r>
              <a:rPr lang="es-US"/>
              <a:t>Dispositivos de Límite Máximo de Izado de Gancho</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Inspecciones de Grúas</a:t>
            </a:r>
          </a:p>
        </p:txBody>
      </p:sp>
      <p:pic>
        <p:nvPicPr>
          <p:cNvPr id="8" name="Picture 2">
            <a:extLst>
              <a:ext uri="{FF2B5EF4-FFF2-40B4-BE49-F238E27FC236}">
                <a16:creationId xmlns:a16="http://schemas.microsoft.com/office/drawing/2014/main" xmlns="" id="{19BBC85F-36CB-47D0-8CAC-475157824BD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 r="50000" b="-457"/>
          <a:stretch/>
        </p:blipFill>
        <p:spPr bwMode="auto">
          <a:xfrm>
            <a:off x="390619" y="1473488"/>
            <a:ext cx="3319272" cy="4425696"/>
          </a:xfrm>
          <a:prstGeom prst="rect">
            <a:avLst/>
          </a:prstGeom>
          <a:noFill/>
          <a:ln w="9525">
            <a:solidFill>
              <a:schemeClr val="tx1"/>
            </a:solidFill>
            <a:miter lim="800000"/>
            <a:headEnd/>
            <a:tailEnd/>
          </a:ln>
          <a:effectLst>
            <a:outerShdw blurRad="292100" dist="139700" dir="2700000" algn="ctr" rotWithShape="0">
              <a:srgbClr val="000000">
                <a:alpha val="65000"/>
              </a:srgbClr>
            </a:outerShdw>
          </a:effectLst>
          <a:extLst>
            <a:ext uri="{909E8E84-426E-40DD-AFC4-6F175D3DCCD1}">
              <a14:hiddenFill xmlns:a14="http://schemas.microsoft.com/office/drawing/2010/main">
                <a:solidFill>
                  <a:schemeClr val="accent1"/>
                </a:solidFill>
              </a14:hiddenFill>
            </a:ext>
          </a:extLst>
        </p:spPr>
      </p:pic>
      <p:pic>
        <p:nvPicPr>
          <p:cNvPr id="9" name="Picture 8">
            <a:extLst>
              <a:ext uri="{FF2B5EF4-FFF2-40B4-BE49-F238E27FC236}">
                <a16:creationId xmlns:a16="http://schemas.microsoft.com/office/drawing/2014/main" xmlns="" id="{A6762105-8463-4E8A-8973-F3A68248893D}"/>
              </a:ext>
            </a:extLst>
          </p:cNvPr>
          <p:cNvPicPr>
            <a:picLocks noChangeAspect="1"/>
          </p:cNvPicPr>
          <p:nvPr/>
        </p:nvPicPr>
        <p:blipFill>
          <a:blip r:embed="rId4"/>
          <a:stretch>
            <a:fillRect/>
          </a:stretch>
        </p:blipFill>
        <p:spPr>
          <a:xfrm>
            <a:off x="7708482" y="1473488"/>
            <a:ext cx="4092899" cy="4425429"/>
          </a:xfrm>
          <a:prstGeom prst="rect">
            <a:avLst/>
          </a:prstGeom>
        </p:spPr>
      </p:pic>
      <p:sp>
        <p:nvSpPr>
          <p:cNvPr id="6" name="TextBox 5">
            <a:extLst>
              <a:ext uri="{FF2B5EF4-FFF2-40B4-BE49-F238E27FC236}">
                <a16:creationId xmlns:a16="http://schemas.microsoft.com/office/drawing/2014/main" xmlns="" id="{ED5FD740-936C-4610-A578-57B9DD4446EC}"/>
              </a:ext>
            </a:extLst>
          </p:cNvPr>
          <p:cNvSpPr txBox="1"/>
          <p:nvPr/>
        </p:nvSpPr>
        <p:spPr>
          <a:xfrm>
            <a:off x="3984301" y="1608710"/>
            <a:ext cx="3635699" cy="4154984"/>
          </a:xfrm>
          <a:prstGeom prst="rect">
            <a:avLst/>
          </a:prstGeom>
          <a:noFill/>
        </p:spPr>
        <p:txBody>
          <a:bodyPr wrap="square" rtlCol="0">
            <a:spAutoFit/>
          </a:bodyPr>
          <a:lstStyle/>
          <a:p>
            <a:pPr rtl="0"/>
            <a:r>
              <a:rPr lang="es-US" sz="2400" dirty="0">
                <a:latin typeface="Nunito" panose="00000500000000000000" pitchFamily="2" charset="0"/>
              </a:rPr>
              <a:t>Usualmente, un peso que cuelga del extremo superior de un brazo por el que pasa el cable portante (línea de carga).  Si la bola o el cuadernal golpean y elevan el peso, se interrumpe el </a:t>
            </a:r>
            <a:r>
              <a:rPr lang="es-US" sz="2400" dirty="0" err="1">
                <a:latin typeface="Nunito" panose="00000500000000000000" pitchFamily="2" charset="0"/>
              </a:rPr>
              <a:t>izador</a:t>
            </a:r>
            <a:r>
              <a:rPr lang="es-US" sz="2400" dirty="0">
                <a:latin typeface="Nunito" panose="00000500000000000000" pitchFamily="2" charset="0"/>
              </a:rPr>
              <a:t> del brazo de modo que la bola o el bloque no hagan contacto con las poleas acanaladas.</a:t>
            </a:r>
          </a:p>
        </p:txBody>
      </p:sp>
      <p:pic>
        <p:nvPicPr>
          <p:cNvPr id="7" name="Picture 6">
            <a:extLst>
              <a:ext uri="{FF2B5EF4-FFF2-40B4-BE49-F238E27FC236}">
                <a16:creationId xmlns:a16="http://schemas.microsoft.com/office/drawing/2014/main" xmlns="" id="{90DAAAF5-5B1D-46F7-8391-818068E7B2CF}"/>
              </a:ext>
            </a:extLst>
          </p:cNvPr>
          <p:cNvPicPr>
            <a:picLocks noChangeAspect="1"/>
          </p:cNvPicPr>
          <p:nvPr/>
        </p:nvPicPr>
        <p:blipFill>
          <a:blip r:embed="rId5"/>
          <a:stretch>
            <a:fillRect/>
          </a:stretch>
        </p:blipFill>
        <p:spPr>
          <a:xfrm flipH="1">
            <a:off x="2357259" y="2813643"/>
            <a:ext cx="1234163" cy="1458556"/>
          </a:xfrm>
          <a:prstGeom prst="rect">
            <a:avLst/>
          </a:prstGeom>
        </p:spPr>
      </p:pic>
      <p:cxnSp>
        <p:nvCxnSpPr>
          <p:cNvPr id="10" name="Straight Arrow Connector 9">
            <a:extLst>
              <a:ext uri="{FF2B5EF4-FFF2-40B4-BE49-F238E27FC236}">
                <a16:creationId xmlns:a16="http://schemas.microsoft.com/office/drawing/2014/main" xmlns="" id="{A0E5A430-B80A-48AC-8772-DBF936FF945B}"/>
              </a:ext>
            </a:extLst>
          </p:cNvPr>
          <p:cNvCxnSpPr>
            <a:cxnSpLocks/>
          </p:cNvCxnSpPr>
          <p:nvPr/>
        </p:nvCxnSpPr>
        <p:spPr>
          <a:xfrm>
            <a:off x="9378717" y="1918424"/>
            <a:ext cx="1466958" cy="1790438"/>
          </a:xfrm>
          <a:prstGeom prst="straightConnector1">
            <a:avLst/>
          </a:prstGeom>
          <a:ln w="76200">
            <a:solidFill>
              <a:schemeClr val="bg1"/>
            </a:solidFill>
            <a:tailEnd type="triangle"/>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xmlns="" id="{0FF157C8-B06F-4CC6-8EA9-6E4F56780278}"/>
              </a:ext>
            </a:extLst>
          </p:cNvPr>
          <p:cNvPicPr>
            <a:picLocks noChangeAspect="1"/>
          </p:cNvPicPr>
          <p:nvPr/>
        </p:nvPicPr>
        <p:blipFill>
          <a:blip r:embed="rId5"/>
          <a:stretch>
            <a:fillRect/>
          </a:stretch>
        </p:blipFill>
        <p:spPr>
          <a:xfrm>
            <a:off x="8525279" y="2813643"/>
            <a:ext cx="1706876" cy="2017218"/>
          </a:xfrm>
          <a:prstGeom prst="rect">
            <a:avLst/>
          </a:prstGeom>
        </p:spPr>
      </p:pic>
    </p:spTree>
    <p:extLst>
      <p:ext uri="{BB962C8B-B14F-4D97-AF65-F5344CB8AC3E}">
        <p14:creationId xmlns:p14="http://schemas.microsoft.com/office/powerpoint/2010/main" val="31606440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506583"/>
            <a:ext cx="6662530" cy="4519747"/>
          </a:xfrm>
        </p:spPr>
        <p:txBody>
          <a:bodyPr rtlCol="0">
            <a:normAutofit fontScale="77500" lnSpcReduction="20000"/>
          </a:bodyPr>
          <a:lstStyle/>
          <a:p>
            <a:pPr marL="284163" indent="-284163" rtl="0">
              <a:lnSpc>
                <a:spcPct val="100000"/>
              </a:lnSpc>
              <a:spcBef>
                <a:spcPts val="600"/>
              </a:spcBef>
            </a:pPr>
            <a:r>
              <a:rPr lang="es-US" sz="2400" i="1"/>
              <a:t>Indicador del ángulo o el radio del brazo de grúa.</a:t>
            </a:r>
          </a:p>
          <a:p>
            <a:pPr marL="284163" indent="-284163" rtl="0">
              <a:lnSpc>
                <a:spcPct val="100000"/>
              </a:lnSpc>
              <a:spcBef>
                <a:spcPts val="600"/>
              </a:spcBef>
            </a:pPr>
            <a:r>
              <a:rPr lang="es-US" sz="2400"/>
              <a:t>Indicador del ángulo del aguilón si el equipo tiene aguilón amantillable.</a:t>
            </a:r>
          </a:p>
          <a:p>
            <a:pPr marL="284163" indent="-284163" rtl="0">
              <a:lnSpc>
                <a:spcPct val="100000"/>
              </a:lnSpc>
              <a:spcBef>
                <a:spcPts val="600"/>
              </a:spcBef>
            </a:pPr>
            <a:r>
              <a:rPr lang="es-US" sz="2400"/>
              <a:t>Indicador de la longitud del brazo si el equipo tiene un brazo telescópico.</a:t>
            </a:r>
          </a:p>
          <a:p>
            <a:pPr marL="284163" indent="-284163" rtl="0">
              <a:lnSpc>
                <a:spcPct val="100000"/>
              </a:lnSpc>
              <a:spcBef>
                <a:spcPts val="600"/>
              </a:spcBef>
            </a:pPr>
            <a:r>
              <a:rPr lang="es-US" sz="2400" i="1"/>
              <a:t>Dispositivo medidor del peso de la carga y similares.</a:t>
            </a:r>
          </a:p>
          <a:p>
            <a:pPr marL="284163" indent="-284163" rtl="0">
              <a:lnSpc>
                <a:spcPct val="100000"/>
              </a:lnSpc>
              <a:spcBef>
                <a:spcPts val="600"/>
              </a:spcBef>
            </a:pPr>
            <a:r>
              <a:rPr lang="es-US" sz="2400"/>
              <a:t>Sensor/monitor de posición del estabilizador - Grúas fabricadas después del 8 de noviembre de 2011 </a:t>
            </a:r>
            <a:endParaRPr lang="en-US" altLang="en-US" sz="1200" dirty="0"/>
          </a:p>
          <a:p>
            <a:pPr marL="0" indent="0" rtl="0">
              <a:lnSpc>
                <a:spcPct val="100000"/>
              </a:lnSpc>
              <a:spcBef>
                <a:spcPts val="600"/>
              </a:spcBef>
              <a:buNone/>
            </a:pPr>
            <a:endParaRPr lang="en-US" altLang="en-US" sz="1300" dirty="0"/>
          </a:p>
          <a:p>
            <a:pPr marL="0" indent="0" rtl="0">
              <a:lnSpc>
                <a:spcPct val="120000"/>
              </a:lnSpc>
              <a:spcBef>
                <a:spcPts val="0"/>
              </a:spcBef>
              <a:buNone/>
            </a:pPr>
            <a:r>
              <a:rPr lang="es-US" sz="2800" b="1"/>
              <a:t>Medidas Alternativas</a:t>
            </a:r>
          </a:p>
          <a:p>
            <a:pPr marL="0" indent="0" rtl="0">
              <a:lnSpc>
                <a:spcPct val="120000"/>
              </a:lnSpc>
              <a:spcBef>
                <a:spcPts val="0"/>
              </a:spcBef>
              <a:buNone/>
            </a:pPr>
            <a:r>
              <a:rPr lang="es-US" sz="2800" b="1"/>
              <a:t>La reparación debe hacerse en 30 días calendario.</a:t>
            </a:r>
          </a:p>
          <a:p>
            <a:pPr marL="0" indent="0" rtl="0">
              <a:lnSpc>
                <a:spcPct val="120000"/>
              </a:lnSpc>
              <a:spcBef>
                <a:spcPts val="0"/>
              </a:spcBef>
              <a:buNone/>
            </a:pPr>
            <a:r>
              <a:rPr lang="es-US" sz="2600" b="1">
                <a:solidFill>
                  <a:srgbClr val="FF0000"/>
                </a:solidFill>
              </a:rPr>
              <a:t>Excepción: a menos que el empleador haya documentado que ordenó las piezas y luego las reparó dentro de los 7 días calendario de su recepción.</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85000" lnSpcReduction="20000"/>
          </a:bodyPr>
          <a:lstStyle/>
          <a:p>
            <a:pPr rtl="0"/>
            <a:r>
              <a:rPr lang="es-US"/>
              <a:t>1926.1426(e) Ayudas Operativas Categoría II</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Inspecciones de Grúas</a:t>
            </a:r>
          </a:p>
        </p:txBody>
      </p:sp>
      <p:pic>
        <p:nvPicPr>
          <p:cNvPr id="7" name="Picture 4">
            <a:extLst>
              <a:ext uri="{FF2B5EF4-FFF2-40B4-BE49-F238E27FC236}">
                <a16:creationId xmlns:a16="http://schemas.microsoft.com/office/drawing/2014/main" xmlns="" id="{A68CAA41-D3A8-4CE6-A3CD-15FE9A5558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7467599" y="2208509"/>
            <a:ext cx="3992707" cy="3142908"/>
          </a:xfrm>
          <a:prstGeom prst="rect">
            <a:avLst/>
          </a:prstGeom>
          <a:noFill/>
        </p:spPr>
      </p:pic>
    </p:spTree>
    <p:extLst>
      <p:ext uri="{BB962C8B-B14F-4D97-AF65-F5344CB8AC3E}">
        <p14:creationId xmlns:p14="http://schemas.microsoft.com/office/powerpoint/2010/main" val="6709744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9D64B2DA-3A24-C042-8BFA-60B9BB135D1C}"/>
              </a:ext>
            </a:extLst>
          </p:cNvPr>
          <p:cNvSpPr>
            <a:spLocks noGrp="1"/>
          </p:cNvSpPr>
          <p:nvPr>
            <p:ph type="body" sz="quarter" idx="13"/>
          </p:nvPr>
        </p:nvSpPr>
        <p:spPr/>
        <p:txBody>
          <a:bodyPr rtlCol="0"/>
          <a:lstStyle/>
          <a:p>
            <a:pPr rtl="0"/>
            <a:r>
              <a:rPr lang="es-US"/>
              <a:t>¿Tiene preguntas?</a:t>
            </a:r>
          </a:p>
        </p:txBody>
      </p:sp>
      <p:sp>
        <p:nvSpPr>
          <p:cNvPr id="3" name="Content Placeholder 2">
            <a:extLst>
              <a:ext uri="{FF2B5EF4-FFF2-40B4-BE49-F238E27FC236}">
                <a16:creationId xmlns:a16="http://schemas.microsoft.com/office/drawing/2014/main" xmlns="" id="{53CEA755-7F37-6045-8A50-46BFCC30D53C}"/>
              </a:ext>
            </a:extLst>
          </p:cNvPr>
          <p:cNvSpPr>
            <a:spLocks noGrp="1"/>
          </p:cNvSpPr>
          <p:nvPr>
            <p:ph sz="quarter" idx="14"/>
          </p:nvPr>
        </p:nvSpPr>
        <p:spPr/>
        <p:txBody>
          <a:bodyPr rtlCol="0"/>
          <a:lstStyle/>
          <a:p>
            <a:pPr rtl="0"/>
            <a:r>
              <a:rPr lang="es-US"/>
              <a:t>Inspecciones de Grúas</a:t>
            </a:r>
            <a:endParaRPr lang="en-US" dirty="0"/>
          </a:p>
        </p:txBody>
      </p:sp>
    </p:spTree>
    <p:extLst>
      <p:ext uri="{BB962C8B-B14F-4D97-AF65-F5344CB8AC3E}">
        <p14:creationId xmlns:p14="http://schemas.microsoft.com/office/powerpoint/2010/main" val="21191605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12800" y="1864696"/>
            <a:ext cx="5283200" cy="4161634"/>
          </a:xfrm>
        </p:spPr>
        <p:txBody>
          <a:bodyPr rtlCol="0">
            <a:noAutofit/>
          </a:bodyPr>
          <a:lstStyle/>
          <a:p>
            <a:pPr rtl="0"/>
            <a:r>
              <a:rPr lang="es-US" sz="2300" dirty="0"/>
              <a:t>Antes de poner una grúa en servicio:</a:t>
            </a:r>
          </a:p>
          <a:p>
            <a:pPr marL="917575" lvl="2" indent="-457200" rtl="0">
              <a:buFont typeface="+mj-lt"/>
              <a:buAutoNum type="alphaLcParenR"/>
            </a:pPr>
            <a:r>
              <a:rPr lang="es-US" sz="2300" dirty="0"/>
              <a:t>Equipo que ha sido modificado por una persona calificada.</a:t>
            </a:r>
          </a:p>
          <a:p>
            <a:pPr marL="917575" lvl="2" indent="-457200" rtl="0">
              <a:buFont typeface="+mj-lt"/>
              <a:buAutoNum type="alphaLcParenR"/>
            </a:pPr>
            <a:r>
              <a:rPr lang="es-US" sz="2300" dirty="0"/>
              <a:t>Los equipos que hayan tenido una reparación o un ajuste deben ser inspeccionados por una persona calificada. </a:t>
            </a:r>
          </a:p>
          <a:p>
            <a:pPr marL="917575" lvl="2" indent="-457200" rtl="0">
              <a:buFont typeface="+mj-lt"/>
              <a:buAutoNum type="alphaLcParenR"/>
            </a:pPr>
            <a:r>
              <a:rPr lang="es-US" sz="2300" dirty="0"/>
              <a:t>Los equipos deben ser inspeccionados por una persona calificada después del montaje.</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92500"/>
          </a:bodyPr>
          <a:lstStyle/>
          <a:p>
            <a:pPr rtl="0"/>
            <a:r>
              <a:rPr lang="es-US"/>
              <a:t>1926.1412 Inspecciones de Grúas</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Inspecciones de Grúas</a:t>
            </a:r>
          </a:p>
        </p:txBody>
      </p:sp>
      <p:pic>
        <p:nvPicPr>
          <p:cNvPr id="6" name="Picture 4" descr="rig tip sheave 2">
            <a:extLst>
              <a:ext uri="{FF2B5EF4-FFF2-40B4-BE49-F238E27FC236}">
                <a16:creationId xmlns:a16="http://schemas.microsoft.com/office/drawing/2014/main" xmlns="" id="{FA47E785-04D5-4C8E-BF57-03F83FBA72C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0" y="1864696"/>
            <a:ext cx="5071359" cy="3803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188883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864696"/>
            <a:ext cx="6388722" cy="4161634"/>
          </a:xfrm>
        </p:spPr>
        <p:txBody>
          <a:bodyPr rtlCol="0">
            <a:noAutofit/>
          </a:bodyPr>
          <a:lstStyle/>
          <a:p>
            <a:pPr marL="917575" lvl="2" indent="-457200" rtl="0">
              <a:buFont typeface="+mj-lt"/>
              <a:buAutoNum type="alphaLcParenR" startAt="4"/>
            </a:pPr>
            <a:r>
              <a:rPr lang="es-US" sz="2300"/>
              <a:t>De turno </a:t>
            </a:r>
          </a:p>
          <a:p>
            <a:pPr marL="1139825" lvl="3" indent="-222250" rtl="0"/>
            <a:r>
              <a:rPr lang="es-US" sz="2100"/>
              <a:t>Debe hacerla una persona competente.</a:t>
            </a:r>
          </a:p>
          <a:p>
            <a:pPr marL="1139825" lvl="3" indent="-222250" rtl="0"/>
            <a:r>
              <a:rPr lang="es-US" sz="2100"/>
              <a:t>Se hace antes de que comience el turno.</a:t>
            </a:r>
          </a:p>
          <a:p>
            <a:pPr marL="917575" lvl="2" indent="-457200" rtl="0">
              <a:buFont typeface="+mj-lt"/>
              <a:buAutoNum type="alphaLcParenR" startAt="4"/>
            </a:pPr>
            <a:r>
              <a:rPr lang="es-US" sz="2300"/>
              <a:t>Mensual</a:t>
            </a:r>
          </a:p>
          <a:p>
            <a:pPr marL="1139825" lvl="3" indent="-222250" rtl="0"/>
            <a:r>
              <a:rPr lang="es-US" sz="2100"/>
              <a:t>Debe hacerla una persona competente.</a:t>
            </a:r>
          </a:p>
          <a:p>
            <a:pPr marL="1139825" lvl="3" indent="-222250" rtl="0"/>
            <a:r>
              <a:rPr lang="es-US" sz="2100"/>
              <a:t>Se documenta y la documentación se conserva durante 3 meses.</a:t>
            </a:r>
          </a:p>
          <a:p>
            <a:pPr marL="917575" lvl="2" indent="-457200" rtl="0">
              <a:buFont typeface="+mj-lt"/>
              <a:buAutoNum type="alphaLcParenR" startAt="4"/>
            </a:pPr>
            <a:r>
              <a:rPr lang="es-US" sz="2300"/>
              <a:t>Inspecciones anuales/integrales </a:t>
            </a:r>
          </a:p>
          <a:p>
            <a:pPr marL="1139825" lvl="3" indent="-222250" rtl="0"/>
            <a:r>
              <a:rPr lang="es-US" sz="2100"/>
              <a:t>Debe hacerlas una persona calificada.</a:t>
            </a:r>
          </a:p>
          <a:p>
            <a:pPr marL="1139825" lvl="3" indent="-222250" rtl="0"/>
            <a:r>
              <a:rPr lang="es-US" sz="2100"/>
              <a:t>Se documenta y la documentación se conserva. </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92500"/>
          </a:bodyPr>
          <a:lstStyle/>
          <a:p>
            <a:pPr rtl="0"/>
            <a:r>
              <a:rPr lang="es-US"/>
              <a:t>1926.1412 Inspecciones de Grúas</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Inspecciones de Grúas</a:t>
            </a:r>
          </a:p>
        </p:txBody>
      </p:sp>
      <p:pic>
        <p:nvPicPr>
          <p:cNvPr id="7" name="Picture 6">
            <a:extLst>
              <a:ext uri="{FF2B5EF4-FFF2-40B4-BE49-F238E27FC236}">
                <a16:creationId xmlns:a16="http://schemas.microsoft.com/office/drawing/2014/main" xmlns="" id="{8BC26DDC-47D9-4006-9F42-A9952631E979}"/>
              </a:ext>
            </a:extLst>
          </p:cNvPr>
          <p:cNvPicPr>
            <a:picLocks noChangeAspect="1"/>
          </p:cNvPicPr>
          <p:nvPr/>
        </p:nvPicPr>
        <p:blipFill>
          <a:blip r:embed="rId3"/>
          <a:stretch>
            <a:fillRect/>
          </a:stretch>
        </p:blipFill>
        <p:spPr>
          <a:xfrm>
            <a:off x="7645626" y="1446860"/>
            <a:ext cx="2828629" cy="2315286"/>
          </a:xfrm>
          <a:prstGeom prst="rect">
            <a:avLst/>
          </a:prstGeom>
        </p:spPr>
      </p:pic>
      <p:pic>
        <p:nvPicPr>
          <p:cNvPr id="8" name="Picture 7">
            <a:extLst>
              <a:ext uri="{FF2B5EF4-FFF2-40B4-BE49-F238E27FC236}">
                <a16:creationId xmlns:a16="http://schemas.microsoft.com/office/drawing/2014/main" xmlns="" id="{DECEBEC6-53ED-42A9-9EF9-CBDBA7F7515F}"/>
              </a:ext>
            </a:extLst>
          </p:cNvPr>
          <p:cNvPicPr>
            <a:picLocks noChangeAspect="1"/>
          </p:cNvPicPr>
          <p:nvPr/>
        </p:nvPicPr>
        <p:blipFill>
          <a:blip r:embed="rId4"/>
          <a:stretch>
            <a:fillRect/>
          </a:stretch>
        </p:blipFill>
        <p:spPr>
          <a:xfrm>
            <a:off x="7193792" y="3833491"/>
            <a:ext cx="3732296" cy="2285710"/>
          </a:xfrm>
          <a:prstGeom prst="rect">
            <a:avLst/>
          </a:prstGeom>
        </p:spPr>
      </p:pic>
    </p:spTree>
    <p:extLst>
      <p:ext uri="{BB962C8B-B14F-4D97-AF65-F5344CB8AC3E}">
        <p14:creationId xmlns:p14="http://schemas.microsoft.com/office/powerpoint/2010/main" val="34890069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1" y="1375515"/>
            <a:ext cx="8075224" cy="4650815"/>
          </a:xfrm>
        </p:spPr>
        <p:txBody>
          <a:bodyPr rtlCol="0">
            <a:normAutofit fontScale="92500" lnSpcReduction="10000"/>
          </a:bodyPr>
          <a:lstStyle/>
          <a:p>
            <a:pPr marL="0" indent="0" rtl="0">
              <a:lnSpc>
                <a:spcPct val="100000"/>
              </a:lnSpc>
              <a:spcBef>
                <a:spcPts val="0"/>
              </a:spcBef>
              <a:buNone/>
            </a:pPr>
            <a:r>
              <a:rPr lang="es-US" sz="2400" dirty="0"/>
              <a:t>Antes de ensamblar cada uno de los componentes de la grúa torre, debe inspeccionarla una persona calificada para ver si presenta daños o desgaste excesivos</a:t>
            </a:r>
            <a:r>
              <a:rPr lang="es-US" sz="2400" dirty="0" smtClean="0"/>
              <a:t>.</a:t>
            </a:r>
          </a:p>
          <a:p>
            <a:pPr marL="0" indent="0" rtl="0">
              <a:lnSpc>
                <a:spcPct val="100000"/>
              </a:lnSpc>
              <a:spcBef>
                <a:spcPts val="0"/>
              </a:spcBef>
              <a:buNone/>
            </a:pPr>
            <a:endParaRPr lang="es-US" sz="2400" dirty="0"/>
          </a:p>
          <a:p>
            <a:pPr marL="514350" indent="-514350" rtl="0">
              <a:lnSpc>
                <a:spcPct val="100000"/>
              </a:lnSpc>
              <a:spcBef>
                <a:spcPts val="0"/>
              </a:spcBef>
              <a:buFont typeface="+mj-lt"/>
              <a:buAutoNum type="romanLcPeriod"/>
            </a:pPr>
            <a:r>
              <a:rPr lang="es-US" sz="2400" dirty="0"/>
              <a:t>La persona calificada debe prestar atención especial a los componentes que son difíciles de inspeccionar a fondo durante las inspecciones de turno.</a:t>
            </a:r>
          </a:p>
          <a:p>
            <a:pPr marL="514350" indent="-514350" rtl="0">
              <a:lnSpc>
                <a:spcPct val="100000"/>
              </a:lnSpc>
              <a:spcBef>
                <a:spcPts val="0"/>
              </a:spcBef>
              <a:buFont typeface="+mj-lt"/>
              <a:buAutoNum type="romanLcPeriod"/>
            </a:pPr>
            <a:r>
              <a:rPr lang="es-US" sz="2400" dirty="0"/>
              <a:t>Si la persona calificada determina que un componente está dañado o desgastado al punto de que crearía un riesgo de seguridad si se usa en la grúa, ese componente no debe ensamblarse en la grúa a menos que se repare y si, después de que la persona calificada lo inspeccione otra vez, se determina que ya no crea ningún riesgo para la seguridad.</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55000" lnSpcReduction="20000"/>
          </a:bodyPr>
          <a:lstStyle/>
          <a:p>
            <a:pPr rtl="0">
              <a:lnSpc>
                <a:spcPct val="120000"/>
              </a:lnSpc>
              <a:spcBef>
                <a:spcPts val="0"/>
              </a:spcBef>
            </a:pPr>
            <a:r>
              <a:rPr lang="es-US"/>
              <a:t>1926.1435(f)(2) Inspección de una Grúa Torre antes de Ensamblarla</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Inspecciones de Grúas</a:t>
            </a:r>
          </a:p>
        </p:txBody>
      </p:sp>
      <p:pic>
        <p:nvPicPr>
          <p:cNvPr id="7" name="Picture 6">
            <a:extLst>
              <a:ext uri="{FF2B5EF4-FFF2-40B4-BE49-F238E27FC236}">
                <a16:creationId xmlns:a16="http://schemas.microsoft.com/office/drawing/2014/main" xmlns="" id="{F2E82132-373B-4ADD-915D-94768772F747}"/>
              </a:ext>
            </a:extLst>
          </p:cNvPr>
          <p:cNvPicPr>
            <a:picLocks noChangeAspect="1"/>
          </p:cNvPicPr>
          <p:nvPr/>
        </p:nvPicPr>
        <p:blipFill>
          <a:blip r:embed="rId3"/>
          <a:stretch>
            <a:fillRect/>
          </a:stretch>
        </p:blipFill>
        <p:spPr>
          <a:xfrm>
            <a:off x="8880294" y="1375515"/>
            <a:ext cx="2571442" cy="1927522"/>
          </a:xfrm>
          <a:prstGeom prst="rect">
            <a:avLst/>
          </a:prstGeom>
        </p:spPr>
      </p:pic>
      <p:pic>
        <p:nvPicPr>
          <p:cNvPr id="8" name="Picture 7" descr="A large crane&#10;&#10;Description automatically generated">
            <a:extLst>
              <a:ext uri="{FF2B5EF4-FFF2-40B4-BE49-F238E27FC236}">
                <a16:creationId xmlns:a16="http://schemas.microsoft.com/office/drawing/2014/main" xmlns="" id="{020C419F-7AC8-4C40-B285-0AC4BA3F3638}"/>
              </a:ext>
            </a:extLst>
          </p:cNvPr>
          <p:cNvPicPr>
            <a:picLocks noChangeAspect="1"/>
          </p:cNvPicPr>
          <p:nvPr/>
        </p:nvPicPr>
        <p:blipFill rotWithShape="1">
          <a:blip r:embed="rId4">
            <a:extLst>
              <a:ext uri="{28A0092B-C50C-407E-A947-70E740481C1C}">
                <a14:useLocalDpi xmlns:a14="http://schemas.microsoft.com/office/drawing/2010/main" val="0"/>
              </a:ext>
            </a:extLst>
          </a:blip>
          <a:srcRect l="29990" r="25886" b="6029"/>
          <a:stretch/>
        </p:blipFill>
        <p:spPr>
          <a:xfrm>
            <a:off x="9378717" y="3360917"/>
            <a:ext cx="1704977" cy="2723293"/>
          </a:xfrm>
          <a:prstGeom prst="rect">
            <a:avLst/>
          </a:prstGeom>
        </p:spPr>
      </p:pic>
    </p:spTree>
    <p:extLst>
      <p:ext uri="{BB962C8B-B14F-4D97-AF65-F5344CB8AC3E}">
        <p14:creationId xmlns:p14="http://schemas.microsoft.com/office/powerpoint/2010/main" val="136316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565077"/>
            <a:ext cx="6221373" cy="4650815"/>
          </a:xfrm>
        </p:spPr>
        <p:txBody>
          <a:bodyPr rtlCol="0">
            <a:normAutofit/>
          </a:bodyPr>
          <a:lstStyle/>
          <a:p>
            <a:pPr marL="514350" indent="-514350" rtl="0">
              <a:lnSpc>
                <a:spcPct val="100000"/>
              </a:lnSpc>
              <a:spcBef>
                <a:spcPts val="0"/>
              </a:spcBef>
              <a:buFont typeface="+mj-lt"/>
              <a:buAutoNum type="romanLcPeriod"/>
            </a:pPr>
            <a:r>
              <a:rPr lang="es-US" sz="2400" dirty="0"/>
              <a:t>Después de cada ensamblaje de la grúa, debe hacerse una prueba de carga con pesos certificados, o pesos de báscula con una báscula certificada que tenga un certificado de calibración vigente.</a:t>
            </a:r>
          </a:p>
          <a:p>
            <a:pPr marL="514350" indent="-514350" rtl="0">
              <a:lnSpc>
                <a:spcPct val="100000"/>
              </a:lnSpc>
              <a:spcBef>
                <a:spcPts val="0"/>
              </a:spcBef>
              <a:buFont typeface="+mj-lt"/>
              <a:buAutoNum type="romanLcPeriod"/>
            </a:pPr>
            <a:r>
              <a:rPr lang="es-US" sz="2400" dirty="0"/>
              <a:t>La prueba de carga debe hacerse de acuerdo con las instrucciones del fabricante, si están disponibles.</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55000" lnSpcReduction="20000"/>
          </a:bodyPr>
          <a:lstStyle/>
          <a:p>
            <a:pPr rtl="0">
              <a:lnSpc>
                <a:spcPct val="120000"/>
              </a:lnSpc>
              <a:spcBef>
                <a:spcPts val="0"/>
              </a:spcBef>
            </a:pPr>
            <a:r>
              <a:rPr lang="es-US"/>
              <a:t>1926.1435(f)(3) Inspección Después de Ensamblar la Grúa</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Inspecciones de Grúas</a:t>
            </a:r>
          </a:p>
        </p:txBody>
      </p:sp>
      <p:pic>
        <p:nvPicPr>
          <p:cNvPr id="9" name="Picture 4" descr="tower crane">
            <a:extLst>
              <a:ext uri="{FF2B5EF4-FFF2-40B4-BE49-F238E27FC236}">
                <a16:creationId xmlns:a16="http://schemas.microsoft.com/office/drawing/2014/main" xmlns="" id="{312FF6E0-4766-40C0-ABE9-23BF106CA5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7026443" y="2922462"/>
            <a:ext cx="4195852" cy="290604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6897663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80054" cy="4650815"/>
          </a:xfrm>
        </p:spPr>
        <p:txBody>
          <a:bodyPr rtlCol="0">
            <a:noAutofit/>
          </a:bodyPr>
          <a:lstStyle/>
          <a:p>
            <a:pPr marL="365125" indent="-255588" rtl="0">
              <a:lnSpc>
                <a:spcPct val="100000"/>
              </a:lnSpc>
              <a:spcBef>
                <a:spcPts val="600"/>
              </a:spcBef>
            </a:pPr>
            <a:endParaRPr lang="en-US" altLang="en-US" sz="2400" dirty="0"/>
          </a:p>
          <a:p>
            <a:pPr marL="365125" indent="-255588" rtl="0">
              <a:lnSpc>
                <a:spcPct val="100000"/>
              </a:lnSpc>
              <a:spcBef>
                <a:spcPts val="600"/>
              </a:spcBef>
            </a:pPr>
            <a:r>
              <a:rPr lang="es-US" sz="2400"/>
              <a:t>Las operaciones no comenzarán a menos que los dispositivos de seguridad funcionen correctamente. </a:t>
            </a:r>
          </a:p>
          <a:p>
            <a:pPr marL="365125" indent="-255588" rtl="0">
              <a:lnSpc>
                <a:spcPct val="100000"/>
              </a:lnSpc>
              <a:spcBef>
                <a:spcPts val="600"/>
              </a:spcBef>
            </a:pPr>
            <a:r>
              <a:rPr lang="es-US" sz="2400"/>
              <a:t>Si un dispositivo deja de funcionar correctamente durante las operaciones, el operador debe detener las operaciones de manera segura. </a:t>
            </a:r>
          </a:p>
          <a:p>
            <a:pPr marL="365125" indent="-255588" rtl="0">
              <a:lnSpc>
                <a:spcPct val="100000"/>
              </a:lnSpc>
              <a:spcBef>
                <a:spcPts val="600"/>
              </a:spcBef>
            </a:pPr>
            <a:r>
              <a:rPr lang="es-US" sz="2400"/>
              <a:t>Las operaciones no se reanudarán hasta que el dispositivo vuelva a funcionar correctamente. No se permite el uso de medidas alternativas.</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92500"/>
          </a:bodyPr>
          <a:lstStyle/>
          <a:p>
            <a:pPr rtl="0">
              <a:lnSpc>
                <a:spcPct val="120000"/>
              </a:lnSpc>
              <a:spcBef>
                <a:spcPts val="600"/>
              </a:spcBef>
            </a:pPr>
            <a:r>
              <a:rPr lang="es-US"/>
              <a:t>Detención de las Operaciones</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Inspecciones de Grúas</a:t>
            </a:r>
          </a:p>
        </p:txBody>
      </p:sp>
    </p:spTree>
    <p:extLst>
      <p:ext uri="{BB962C8B-B14F-4D97-AF65-F5344CB8AC3E}">
        <p14:creationId xmlns:p14="http://schemas.microsoft.com/office/powerpoint/2010/main" val="29804113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80054" cy="4650815"/>
          </a:xfrm>
        </p:spPr>
        <p:txBody>
          <a:bodyPr rtlCol="0">
            <a:noAutofit/>
          </a:bodyPr>
          <a:lstStyle/>
          <a:p>
            <a:pPr marL="365125" indent="-255588" rtl="0">
              <a:lnSpc>
                <a:spcPct val="100000"/>
              </a:lnSpc>
              <a:spcBef>
                <a:spcPts val="600"/>
              </a:spcBef>
            </a:pPr>
            <a:endParaRPr lang="en-US" altLang="en-US" sz="2400" dirty="0"/>
          </a:p>
          <a:p>
            <a:pPr marL="365125" indent="-255588" rtl="0">
              <a:lnSpc>
                <a:spcPct val="100000"/>
              </a:lnSpc>
              <a:spcBef>
                <a:spcPts val="600"/>
              </a:spcBef>
            </a:pPr>
            <a:r>
              <a:rPr lang="es-US" sz="2400"/>
              <a:t>Una persona competente debe comenzar una inspección visual antes de cada turno, la que finalizará antes o durante dicho turno. </a:t>
            </a:r>
          </a:p>
          <a:p>
            <a:pPr marL="365125" indent="-255588" rtl="0">
              <a:lnSpc>
                <a:spcPct val="100000"/>
              </a:lnSpc>
              <a:spcBef>
                <a:spcPts val="600"/>
              </a:spcBef>
            </a:pPr>
            <a:r>
              <a:rPr lang="es-US" sz="2400"/>
              <a:t>En el caso de que se detecte alguna deficiencia que constituya un </a:t>
            </a:r>
            <a:r>
              <a:rPr lang="es-US" sz="2400" b="1">
                <a:solidFill>
                  <a:srgbClr val="FF0000"/>
                </a:solidFill>
              </a:rPr>
              <a:t>riesgo de seguridad</a:t>
            </a:r>
            <a:r>
              <a:rPr lang="es-US" sz="2400"/>
              <a:t>, el equipo debe ponerse fuera de servicio hasta que el problema se haya corregido.</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85000" lnSpcReduction="10000"/>
          </a:bodyPr>
          <a:lstStyle/>
          <a:p>
            <a:pPr rtl="0">
              <a:lnSpc>
                <a:spcPct val="120000"/>
              </a:lnSpc>
              <a:spcBef>
                <a:spcPts val="600"/>
              </a:spcBef>
            </a:pPr>
            <a:r>
              <a:rPr lang="es-US"/>
              <a:t>1926.1402(d) Inspección de Turno</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Inspecciones de Grúas</a:t>
            </a:r>
          </a:p>
        </p:txBody>
      </p:sp>
    </p:spTree>
    <p:extLst>
      <p:ext uri="{BB962C8B-B14F-4D97-AF65-F5344CB8AC3E}">
        <p14:creationId xmlns:p14="http://schemas.microsoft.com/office/powerpoint/2010/main" val="1440423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10891630" cy="4650815"/>
          </a:xfrm>
        </p:spPr>
        <p:txBody>
          <a:bodyPr rtlCol="0">
            <a:noAutofit/>
          </a:bodyPr>
          <a:lstStyle/>
          <a:p>
            <a:pPr marL="109537" indent="0" rtl="0">
              <a:lnSpc>
                <a:spcPct val="100000"/>
              </a:lnSpc>
              <a:spcBef>
                <a:spcPts val="600"/>
              </a:spcBef>
              <a:buNone/>
            </a:pPr>
            <a:r>
              <a:rPr lang="es-US" sz="2300" dirty="0"/>
              <a:t>1926.1415 (a) Dispositivos de seguridad. Los siguientes dispositivos de seguridad deben estar presentes en todos los equipos comprendidos en esta </a:t>
            </a:r>
            <a:r>
              <a:rPr lang="es-US" sz="2300" dirty="0" err="1"/>
              <a:t>subparte</a:t>
            </a:r>
            <a:r>
              <a:rPr lang="es-US" sz="2300" dirty="0"/>
              <a:t>, a menos que se indique lo contrario:</a:t>
            </a:r>
            <a:endParaRPr lang="en-US" altLang="en-US" sz="2300" dirty="0"/>
          </a:p>
          <a:p>
            <a:pPr marL="566737" indent="-457200" rtl="0">
              <a:lnSpc>
                <a:spcPct val="100000"/>
              </a:lnSpc>
              <a:spcBef>
                <a:spcPts val="600"/>
              </a:spcBef>
              <a:buSzPct val="100000"/>
              <a:buFont typeface="+mj-lt"/>
              <a:buAutoNum type="arabicParenR"/>
            </a:pPr>
            <a:r>
              <a:rPr lang="es-US" sz="2300" dirty="0"/>
              <a:t>Indicador de nivel de la grúa. </a:t>
            </a:r>
          </a:p>
          <a:p>
            <a:pPr marL="566737" indent="-457200" rtl="0">
              <a:lnSpc>
                <a:spcPct val="100000"/>
              </a:lnSpc>
              <a:spcBef>
                <a:spcPts val="600"/>
              </a:spcBef>
              <a:buSzPct val="100000"/>
              <a:buFont typeface="+mj-lt"/>
              <a:buAutoNum type="arabicParenR"/>
            </a:pPr>
            <a:r>
              <a:rPr lang="es-US" sz="2300" dirty="0"/>
              <a:t>Inmovilizadores para el brazo, excepto para cabrias y brazos hidráulicos.</a:t>
            </a:r>
          </a:p>
          <a:p>
            <a:pPr marL="566737" indent="-457200" rtl="0">
              <a:lnSpc>
                <a:spcPct val="100000"/>
              </a:lnSpc>
              <a:spcBef>
                <a:spcPts val="600"/>
              </a:spcBef>
              <a:buSzPct val="100000"/>
              <a:buFont typeface="+mj-lt"/>
              <a:buAutoNum type="arabicParenR"/>
            </a:pPr>
            <a:r>
              <a:rPr lang="es-US" sz="2300" dirty="0"/>
              <a:t>Inmovilizadores para aguilón (si tiene uno conectado), excepto para cabrias.</a:t>
            </a:r>
          </a:p>
          <a:p>
            <a:pPr marL="566737" indent="-457200" rtl="0">
              <a:lnSpc>
                <a:spcPct val="100000"/>
              </a:lnSpc>
              <a:spcBef>
                <a:spcPts val="600"/>
              </a:spcBef>
              <a:buSzPct val="100000"/>
              <a:buFont typeface="+mj-lt"/>
              <a:buAutoNum type="arabicParenR"/>
            </a:pPr>
            <a:r>
              <a:rPr lang="es-US" sz="2300" dirty="0"/>
              <a:t>Los equipos con frenos de pedal deben tener dispositivos de bloqueo.</a:t>
            </a:r>
          </a:p>
          <a:p>
            <a:pPr marL="566737" indent="-457200" rtl="0">
              <a:lnSpc>
                <a:spcPct val="100000"/>
              </a:lnSpc>
              <a:spcBef>
                <a:spcPts val="600"/>
              </a:spcBef>
              <a:buSzPct val="100000"/>
              <a:buFont typeface="+mj-lt"/>
              <a:buAutoNum type="arabicParenR"/>
            </a:pPr>
            <a:r>
              <a:rPr lang="es-US" sz="2300" dirty="0"/>
              <a:t>Los gatos de estabilizadores hidráulicos deben tener una válvula de retención/dispositivo de sujeción integral.</a:t>
            </a:r>
          </a:p>
          <a:p>
            <a:pPr marL="566737" indent="-457200" rtl="0">
              <a:lnSpc>
                <a:spcPct val="100000"/>
              </a:lnSpc>
              <a:spcBef>
                <a:spcPts val="600"/>
              </a:spcBef>
              <a:buSzPct val="100000"/>
              <a:buFont typeface="+mj-lt"/>
              <a:buAutoNum type="arabicParenR"/>
            </a:pPr>
            <a:r>
              <a:rPr lang="es-US" sz="2300" dirty="0"/>
              <a:t>Los equipos que estén sobre carriles deben tener abrazaderas de anclaje al carril e inmovilizadores para carril, excepto para las grúas pórtico.</a:t>
            </a:r>
          </a:p>
          <a:p>
            <a:pPr marL="566737" indent="-457200" rtl="0">
              <a:lnSpc>
                <a:spcPct val="100000"/>
              </a:lnSpc>
              <a:spcBef>
                <a:spcPts val="600"/>
              </a:spcBef>
              <a:buSzPct val="100000"/>
              <a:buFont typeface="+mj-lt"/>
              <a:buAutoNum type="arabicParenR"/>
            </a:pPr>
            <a:r>
              <a:rPr lang="es-US" sz="2300" dirty="0"/>
              <a:t>Bocina </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55000" lnSpcReduction="20000"/>
          </a:bodyPr>
          <a:lstStyle/>
          <a:p>
            <a:pPr rtl="0">
              <a:lnSpc>
                <a:spcPct val="120000"/>
              </a:lnSpc>
              <a:spcBef>
                <a:spcPts val="600"/>
              </a:spcBef>
            </a:pPr>
            <a:r>
              <a:rPr lang="es-US"/>
              <a:t>Dispositivos de Seguridad que DEBEN Funcionar</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Inspecciones de Grúas</a:t>
            </a:r>
          </a:p>
        </p:txBody>
      </p:sp>
    </p:spTree>
    <p:extLst>
      <p:ext uri="{BB962C8B-B14F-4D97-AF65-F5344CB8AC3E}">
        <p14:creationId xmlns:p14="http://schemas.microsoft.com/office/powerpoint/2010/main" val="429255634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1c9a19bd-b907-49a7-9695-f54f6a240b79">
      <UserInfo>
        <DisplayName/>
        <AccountId xsi:nil="true"/>
        <AccountType/>
      </UserInfo>
    </SharedWithUsers>
    <MediaLengthInSeconds xmlns="422d50a2-91e8-4738-97cd-d5a6a9b90bb7" xsi:nil="true"/>
    <TaxCatchAll xmlns="0c302b92-b59a-446b-bb5d-23d5c6e9fb4f" xsi:nil="true"/>
    <lcf76f155ced4ddcb4097134ff3c332f xmlns="422d50a2-91e8-4738-97cd-d5a6a9b90bb7">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ED740FA-BAA0-4FDA-A636-9B805792F5A4}">
  <ds:schemaRefs>
    <ds:schemaRef ds:uri="http://schemas.microsoft.com/sharepoint/v3/contenttype/forms"/>
  </ds:schemaRefs>
</ds:datastoreItem>
</file>

<file path=customXml/itemProps2.xml><?xml version="1.0" encoding="utf-8"?>
<ds:datastoreItem xmlns:ds="http://schemas.openxmlformats.org/officeDocument/2006/customXml" ds:itemID="{40EB0CF1-B741-411B-9740-FB3993D18958}">
  <ds:schemaRefs>
    <ds:schemaRef ds:uri="http://purl.org/dc/term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3eb2361b-8c8e-47d5-8d05-b9366176417c"/>
    <ds:schemaRef ds:uri="246ca8ae-6e08-4796-a588-b174448290c0"/>
    <ds:schemaRef ds:uri="http://www.w3.org/XML/1998/namespace"/>
  </ds:schemaRefs>
</ds:datastoreItem>
</file>

<file path=customXml/itemProps3.xml><?xml version="1.0" encoding="utf-8"?>
<ds:datastoreItem xmlns:ds="http://schemas.openxmlformats.org/officeDocument/2006/customXml" ds:itemID="{84DB3B6A-18FF-414C-96A3-1F8A6EFE07C9}"/>
</file>

<file path=docProps/app.xml><?xml version="1.0" encoding="utf-8"?>
<Properties xmlns="http://schemas.openxmlformats.org/officeDocument/2006/extended-properties" xmlns:vt="http://schemas.openxmlformats.org/officeDocument/2006/docPropsVTypes">
  <TotalTime>737</TotalTime>
  <Words>11606</Words>
  <Application>Microsoft Office PowerPoint</Application>
  <PresentationFormat>Custom</PresentationFormat>
  <Paragraphs>447</Paragraphs>
  <Slides>26</Slides>
  <Notes>23</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26</vt:i4>
      </vt:variant>
    </vt:vector>
  </HeadingPairs>
  <TitlesOfParts>
    <vt:vector size="36" baseType="lpstr">
      <vt:lpstr>Arial</vt:lpstr>
      <vt:lpstr>Cambria</vt:lpstr>
      <vt:lpstr>Times New Roman</vt:lpstr>
      <vt:lpstr>Nunito ExtraLight</vt:lpstr>
      <vt:lpstr>Nunito</vt:lpstr>
      <vt:lpstr>Poppins</vt:lpstr>
      <vt:lpstr>Calibri</vt:lpstr>
      <vt:lpstr>Nunito Light</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Hoffman</dc:creator>
  <cp:lastModifiedBy>Andrea Poblete</cp:lastModifiedBy>
  <cp:revision>83</cp:revision>
  <dcterms:created xsi:type="dcterms:W3CDTF">2019-05-30T18:50:33Z</dcterms:created>
  <dcterms:modified xsi:type="dcterms:W3CDTF">2020-02-24T20:25:33Z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0x0101007CF059A2C8F87C4DAC64B902968D45F3</vt:lpwstr>
  </property>
  <property fmtid="{D5CDD505-2E9C-101B-9397-08002B2CF9AE}" pid="3" name="Order">
    <vt:r8>5195600</vt:r8>
  </property>
  <property fmtid="{D5CDD505-2E9C-101B-9397-08002B2CF9AE}" pid="4" name="xd_Signature">
    <vt:bool>false</vt:bool>
  </property>
  <property fmtid="{D5CDD505-2E9C-101B-9397-08002B2CF9AE}" pid="5" name="xd_ProgID">
    <vt:lpwstr/>
  </property>
  <property fmtid="{D5CDD505-2E9C-101B-9397-08002B2CF9AE}" pid="6" name="_ExtendedDescription">
    <vt:lpwstr/>
  </property>
  <property fmtid="{D5CDD505-2E9C-101B-9397-08002B2CF9AE}" pid="7" name="TriggerFlowInfo">
    <vt:lpwstr/>
  </property>
  <property fmtid="{D5CDD505-2E9C-101B-9397-08002B2CF9AE}" pid="8" name="_SourceUrl">
    <vt:lpwstr/>
  </property>
  <property fmtid="{D5CDD505-2E9C-101B-9397-08002B2CF9AE}" pid="9" name="_SharedFileIndex">
    <vt:lpwstr/>
  </property>
  <property fmtid="{D5CDD505-2E9C-101B-9397-08002B2CF9AE}" pid="10" name="ComplianceAssetId">
    <vt:lpwstr/>
  </property>
  <property fmtid="{D5CDD505-2E9C-101B-9397-08002B2CF9AE}" pid="11" name="TemplateUrl">
    <vt:lpwstr/>
  </property>
</Properties>
</file>