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29"/>
  </p:notesMasterIdLst>
  <p:handoutMasterIdLst>
    <p:handoutMasterId r:id="rId30"/>
  </p:handoutMasterIdLst>
  <p:sldIdLst>
    <p:sldId id="257" r:id="rId5"/>
    <p:sldId id="258" r:id="rId6"/>
    <p:sldId id="264" r:id="rId7"/>
    <p:sldId id="265" r:id="rId8"/>
    <p:sldId id="267" r:id="rId9"/>
    <p:sldId id="266" r:id="rId10"/>
    <p:sldId id="268" r:id="rId11"/>
    <p:sldId id="269" r:id="rId12"/>
    <p:sldId id="270" r:id="rId13"/>
    <p:sldId id="283" r:id="rId14"/>
    <p:sldId id="272" r:id="rId15"/>
    <p:sldId id="273" r:id="rId16"/>
    <p:sldId id="284" r:id="rId17"/>
    <p:sldId id="274" r:id="rId18"/>
    <p:sldId id="275" r:id="rId19"/>
    <p:sldId id="276" r:id="rId20"/>
    <p:sldId id="278" r:id="rId21"/>
    <p:sldId id="286" r:id="rId22"/>
    <p:sldId id="285" r:id="rId23"/>
    <p:sldId id="279" r:id="rId24"/>
    <p:sldId id="280" r:id="rId25"/>
    <p:sldId id="281" r:id="rId26"/>
    <p:sldId id="282" r:id="rId27"/>
    <p:sldId id="263" r:id="rId28"/>
  </p:sldIdLst>
  <p:sldSz cx="12192000" cy="6858000"/>
  <p:notesSz cx="6858000" cy="9144000"/>
  <p:embeddedFontLst>
    <p:embeddedFont>
      <p:font typeface="Calibri" panose="020F0502020204030204" pitchFamily="34" charset="0"/>
      <p:regular r:id="rId31"/>
      <p:bold r:id="rId32"/>
      <p:italic r:id="rId33"/>
      <p:boldItalic r:id="rId34"/>
    </p:embeddedFont>
    <p:embeddedFont>
      <p:font typeface="Nunito" panose="00000500000000000000" pitchFamily="2" charset="0"/>
      <p:regular r:id="rId35"/>
      <p:bold r:id="rId36"/>
      <p:italic r:id="rId37"/>
      <p:boldItalic r:id="rId38"/>
    </p:embeddedFont>
    <p:embeddedFont>
      <p:font typeface="Nunito ExtraLight" panose="00000300000000000000" pitchFamily="2" charset="0"/>
      <p:regular r:id="rId39"/>
      <p:italic r:id="rId40"/>
    </p:embeddedFont>
    <p:embeddedFont>
      <p:font typeface="Nunito Light" panose="00000400000000000000" pitchFamily="2" charset="0"/>
      <p:regular r:id="rId41"/>
      <p:italic r:id="rId42"/>
    </p:embeddedFont>
    <p:embeddedFont>
      <p:font typeface="Poppins" panose="00000500000000000000" pitchFamily="2" charset="0"/>
      <p:regular r:id="rId43"/>
      <p:bold r:id="rId44"/>
      <p:italic r:id="rId45"/>
      <p:boldItalic r:id="rId46"/>
    </p:embeddedFont>
  </p:embeddedFontLst>
  <p:defaultTextStyle>
    <a:defPPr rtl="0">
      <a:defRPr lang="es-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375126-AD2B-4850-AF10-1ED6AFFFEFC3}" v="1" dt="2020-03-02T18:17:06.0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38"/>
    <p:restoredTop sz="88602" autoAdjust="0"/>
  </p:normalViewPr>
  <p:slideViewPr>
    <p:cSldViewPr snapToGrid="0" snapToObjects="1">
      <p:cViewPr varScale="1">
        <p:scale>
          <a:sx n="97" d="100"/>
          <a:sy n="97" d="100"/>
        </p:scale>
        <p:origin x="768" y="90"/>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41"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6.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fntdata"/><Relationship Id="rId44" Type="http://schemas.openxmlformats.org/officeDocument/2006/relationships/font" Target="fonts/font14.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7F4FE902-C5EA-42AC-943E-AE43A8B32444}"/>
    <pc:docChg chg="custSel addSld delSld modSld">
      <pc:chgData name="Nazia Shah" userId="834fe6aa-7260-4947-9af5-9af74eff913c" providerId="ADAL" clId="{7F4FE902-C5EA-42AC-943E-AE43A8B32444}" dt="2020-02-05T19:53:41.290" v="60" actId="20577"/>
      <pc:docMkLst>
        <pc:docMk/>
      </pc:docMkLst>
      <pc:sldChg chg="modSp">
        <pc:chgData name="Nazia Shah" userId="834fe6aa-7260-4947-9af5-9af74eff913c" providerId="ADAL" clId="{7F4FE902-C5EA-42AC-943E-AE43A8B32444}" dt="2020-02-03T13:09:16.229" v="1"/>
        <pc:sldMkLst>
          <pc:docMk/>
          <pc:sldMk cId="1864402603" sldId="258"/>
        </pc:sldMkLst>
        <pc:spChg chg="mod">
          <ac:chgData name="Nazia Shah" userId="834fe6aa-7260-4947-9af5-9af74eff913c" providerId="ADAL" clId="{7F4FE902-C5EA-42AC-943E-AE43A8B32444}" dt="2020-02-03T13:09:16.229" v="1"/>
          <ac:spMkLst>
            <pc:docMk/>
            <pc:sldMk cId="1864402603" sldId="258"/>
            <ac:spMk id="2" creationId="{893BEBBD-5E97-E748-AB97-47C407B4E351}"/>
          </ac:spMkLst>
        </pc:spChg>
      </pc:sldChg>
      <pc:sldChg chg="del">
        <pc:chgData name="Nazia Shah" userId="834fe6aa-7260-4947-9af5-9af74eff913c" providerId="ADAL" clId="{7F4FE902-C5EA-42AC-943E-AE43A8B32444}" dt="2020-02-03T13:12:54.316" v="4" actId="2696"/>
        <pc:sldMkLst>
          <pc:docMk/>
          <pc:sldMk cId="4192441938" sldId="277"/>
        </pc:sldMkLst>
      </pc:sldChg>
      <pc:sldChg chg="delSp modSp">
        <pc:chgData name="Nazia Shah" userId="834fe6aa-7260-4947-9af5-9af74eff913c" providerId="ADAL" clId="{7F4FE902-C5EA-42AC-943E-AE43A8B32444}" dt="2020-02-03T13:14:44.544" v="23" actId="179"/>
        <pc:sldMkLst>
          <pc:docMk/>
          <pc:sldMk cId="1379548614" sldId="278"/>
        </pc:sldMkLst>
        <pc:spChg chg="mod">
          <ac:chgData name="Nazia Shah" userId="834fe6aa-7260-4947-9af5-9af74eff913c" providerId="ADAL" clId="{7F4FE902-C5EA-42AC-943E-AE43A8B32444}" dt="2020-02-03T13:14:44.544" v="23" actId="179"/>
          <ac:spMkLst>
            <pc:docMk/>
            <pc:sldMk cId="1379548614" sldId="278"/>
            <ac:spMk id="2" creationId="{893BEBBD-5E97-E748-AB97-47C407B4E351}"/>
          </ac:spMkLst>
        </pc:spChg>
        <pc:spChg chg="mod">
          <ac:chgData name="Nazia Shah" userId="834fe6aa-7260-4947-9af5-9af74eff913c" providerId="ADAL" clId="{7F4FE902-C5EA-42AC-943E-AE43A8B32444}" dt="2020-02-03T13:12:50.848" v="3"/>
          <ac:spMkLst>
            <pc:docMk/>
            <pc:sldMk cId="1379548614" sldId="278"/>
            <ac:spMk id="3" creationId="{8689C92E-9F3A-9346-92F1-1D53CD9CBAFC}"/>
          </ac:spMkLst>
        </pc:spChg>
        <pc:picChg chg="del">
          <ac:chgData name="Nazia Shah" userId="834fe6aa-7260-4947-9af5-9af74eff913c" providerId="ADAL" clId="{7F4FE902-C5EA-42AC-943E-AE43A8B32444}" dt="2020-02-03T13:12:58.578" v="5" actId="478"/>
          <ac:picMkLst>
            <pc:docMk/>
            <pc:sldMk cId="1379548614" sldId="278"/>
            <ac:picMk id="5" creationId="{4D7A2E7B-5024-4572-BCED-A461FD5C83C2}"/>
          </ac:picMkLst>
        </pc:picChg>
      </pc:sldChg>
      <pc:sldChg chg="modSp">
        <pc:chgData name="Nazia Shah" userId="834fe6aa-7260-4947-9af5-9af74eff913c" providerId="ADAL" clId="{7F4FE902-C5EA-42AC-943E-AE43A8B32444}" dt="2020-02-05T19:53:41.290" v="60" actId="20577"/>
        <pc:sldMkLst>
          <pc:docMk/>
          <pc:sldMk cId="222486152" sldId="281"/>
        </pc:sldMkLst>
        <pc:spChg chg="mod">
          <ac:chgData name="Nazia Shah" userId="834fe6aa-7260-4947-9af5-9af74eff913c" providerId="ADAL" clId="{7F4FE902-C5EA-42AC-943E-AE43A8B32444}" dt="2020-02-05T19:53:41.290" v="60" actId="20577"/>
          <ac:spMkLst>
            <pc:docMk/>
            <pc:sldMk cId="222486152" sldId="281"/>
            <ac:spMk id="2" creationId="{893BEBBD-5E97-E748-AB97-47C407B4E351}"/>
          </ac:spMkLst>
        </pc:spChg>
      </pc:sldChg>
      <pc:sldChg chg="modSp add">
        <pc:chgData name="Nazia Shah" userId="834fe6aa-7260-4947-9af5-9af74eff913c" providerId="ADAL" clId="{7F4FE902-C5EA-42AC-943E-AE43A8B32444}" dt="2020-02-03T13:14:07.662" v="12" actId="20577"/>
        <pc:sldMkLst>
          <pc:docMk/>
          <pc:sldMk cId="3400136773" sldId="285"/>
        </pc:sldMkLst>
        <pc:spChg chg="mod">
          <ac:chgData name="Nazia Shah" userId="834fe6aa-7260-4947-9af5-9af74eff913c" providerId="ADAL" clId="{7F4FE902-C5EA-42AC-943E-AE43A8B32444}" dt="2020-02-03T13:14:07.662" v="12" actId="20577"/>
          <ac:spMkLst>
            <pc:docMk/>
            <pc:sldMk cId="3400136773" sldId="285"/>
            <ac:spMk id="2" creationId="{893BEBBD-5E97-E748-AB97-47C407B4E351}"/>
          </ac:spMkLst>
        </pc:spChg>
      </pc:sldChg>
      <pc:sldChg chg="addSp delSp modSp add modNotesTx">
        <pc:chgData name="Nazia Shah" userId="834fe6aa-7260-4947-9af5-9af74eff913c" providerId="ADAL" clId="{7F4FE902-C5EA-42AC-943E-AE43A8B32444}" dt="2020-02-03T13:22:50.725" v="43" actId="1076"/>
        <pc:sldMkLst>
          <pc:docMk/>
          <pc:sldMk cId="2722420369" sldId="286"/>
        </pc:sldMkLst>
        <pc:spChg chg="del">
          <ac:chgData name="Nazia Shah" userId="834fe6aa-7260-4947-9af5-9af74eff913c" providerId="ADAL" clId="{7F4FE902-C5EA-42AC-943E-AE43A8B32444}" dt="2020-02-03T13:15:33.169" v="34" actId="478"/>
          <ac:spMkLst>
            <pc:docMk/>
            <pc:sldMk cId="2722420369" sldId="286"/>
            <ac:spMk id="2" creationId="{893BEBBD-5E97-E748-AB97-47C407B4E351}"/>
          </ac:spMkLst>
        </pc:spChg>
        <pc:spChg chg="mod">
          <ac:chgData name="Nazia Shah" userId="834fe6aa-7260-4947-9af5-9af74eff913c" providerId="ADAL" clId="{7F4FE902-C5EA-42AC-943E-AE43A8B32444}" dt="2020-02-03T13:15:07.294" v="32" actId="27636"/>
          <ac:spMkLst>
            <pc:docMk/>
            <pc:sldMk cId="2722420369" sldId="286"/>
            <ac:spMk id="3" creationId="{8689C92E-9F3A-9346-92F1-1D53CD9CBAFC}"/>
          </ac:spMkLst>
        </pc:spChg>
        <pc:spChg chg="add del mod">
          <ac:chgData name="Nazia Shah" userId="834fe6aa-7260-4947-9af5-9af74eff913c" providerId="ADAL" clId="{7F4FE902-C5EA-42AC-943E-AE43A8B32444}" dt="2020-02-03T13:15:36.795" v="35" actId="478"/>
          <ac:spMkLst>
            <pc:docMk/>
            <pc:sldMk cId="2722420369" sldId="286"/>
            <ac:spMk id="6" creationId="{FD07D100-F598-459D-858C-A4F18BBC8874}"/>
          </ac:spMkLst>
        </pc:spChg>
        <pc:spChg chg="add del">
          <ac:chgData name="Nazia Shah" userId="834fe6aa-7260-4947-9af5-9af74eff913c" providerId="ADAL" clId="{7F4FE902-C5EA-42AC-943E-AE43A8B32444}" dt="2020-02-03T13:15:40.657" v="37"/>
          <ac:spMkLst>
            <pc:docMk/>
            <pc:sldMk cId="2722420369" sldId="286"/>
            <ac:spMk id="7" creationId="{B7922C56-5D37-48B8-B28D-3356A2D755E1}"/>
          </ac:spMkLst>
        </pc:spChg>
        <pc:graphicFrameChg chg="add mod modGraphic">
          <ac:chgData name="Nazia Shah" userId="834fe6aa-7260-4947-9af5-9af74eff913c" providerId="ADAL" clId="{7F4FE902-C5EA-42AC-943E-AE43A8B32444}" dt="2020-02-03T13:22:50.725" v="43" actId="1076"/>
          <ac:graphicFrameMkLst>
            <pc:docMk/>
            <pc:sldMk cId="2722420369" sldId="286"/>
            <ac:graphicFrameMk id="8" creationId="{3857719B-535E-43C3-B505-ED95D15B1FAD}"/>
          </ac:graphicFrameMkLst>
        </pc:graphicFrameChg>
      </pc:sldChg>
    </pc:docChg>
  </pc:docChgLst>
  <pc:docChgLst>
    <pc:chgData name="Nazia Shah" userId="834fe6aa-7260-4947-9af5-9af74eff913c" providerId="ADAL" clId="{3E375126-AD2B-4850-AF10-1ED6AFFFEFC3}"/>
    <pc:docChg chg="addSld delSld modSld">
      <pc:chgData name="Nazia Shah" userId="834fe6aa-7260-4947-9af5-9af74eff913c" providerId="ADAL" clId="{3E375126-AD2B-4850-AF10-1ED6AFFFEFC3}" dt="2020-03-02T18:17:06.057" v="1"/>
      <pc:docMkLst>
        <pc:docMk/>
      </pc:docMkLst>
      <pc:sldChg chg="add del">
        <pc:chgData name="Nazia Shah" userId="834fe6aa-7260-4947-9af5-9af74eff913c" providerId="ADAL" clId="{3E375126-AD2B-4850-AF10-1ED6AFFFEFC3}" dt="2020-03-02T18:17:06.057" v="1"/>
        <pc:sldMkLst>
          <pc:docMk/>
          <pc:sldMk cId="922538058" sldId="275"/>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a:t>2/5/2020</a:t>
            </a:r>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a:t>2/5/2020</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p:txBody>
      </p:sp>
      <p:sp>
        <p:nvSpPr>
          <p:cNvPr id="4" name="Slide Number Placeholder 3"/>
          <p:cNvSpPr>
            <a:spLocks noGrp="1"/>
          </p:cNvSpPr>
          <p:nvPr>
            <p:ph type="sldNum" sz="quarter" idx="5"/>
          </p:nvPr>
        </p:nvSpPr>
        <p:spPr/>
        <p:txBody>
          <a:bodyPr rtlCol="0"/>
          <a:lstStyle/>
          <a:p>
            <a:pPr rtl="0"/>
            <a:fld id="{EC3E72B5-85CF-4B3F-8E83-F8AF90B971C9}" type="slidenum">
              <a:rPr lang="en-US" smtClean="0"/>
              <a:t>12</a:t>
            </a:fld>
            <a:endParaRPr lang="en-US"/>
          </a:p>
        </p:txBody>
      </p:sp>
    </p:spTree>
    <p:extLst>
      <p:ext uri="{BB962C8B-B14F-4D97-AF65-F5344CB8AC3E}">
        <p14:creationId xmlns:p14="http://schemas.microsoft.com/office/powerpoint/2010/main" val="941524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p:txBody>
      </p:sp>
      <p:sp>
        <p:nvSpPr>
          <p:cNvPr id="4" name="Slide Number Placeholder 3"/>
          <p:cNvSpPr>
            <a:spLocks noGrp="1"/>
          </p:cNvSpPr>
          <p:nvPr>
            <p:ph type="sldNum" sz="quarter" idx="5"/>
          </p:nvPr>
        </p:nvSpPr>
        <p:spPr/>
        <p:txBody>
          <a:bodyPr rtlCol="0"/>
          <a:lstStyle/>
          <a:p>
            <a:pPr rtl="0"/>
            <a:fld id="{EC3E72B5-85CF-4B3F-8E83-F8AF90B971C9}" type="slidenum">
              <a:rPr lang="en-US" smtClean="0"/>
              <a:t>13</a:t>
            </a:fld>
            <a:endParaRPr lang="en-US"/>
          </a:p>
        </p:txBody>
      </p:sp>
    </p:spTree>
    <p:extLst>
      <p:ext uri="{BB962C8B-B14F-4D97-AF65-F5344CB8AC3E}">
        <p14:creationId xmlns:p14="http://schemas.microsoft.com/office/powerpoint/2010/main" val="3666420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algn="l" rtl="0" eaLnBrk="1" hangingPunct="1"/>
            <a:r>
              <a:rPr lang="es-US" b="1">
                <a:latin typeface="Arial" pitchFamily="34" charset="0"/>
              </a:rPr>
              <a:t>	Pregunta: ¿Qué significa colapso de la grúa?</a:t>
            </a:r>
          </a:p>
          <a:p>
            <a:pPr algn="l" rtl="0" eaLnBrk="1" hangingPunct="1"/>
            <a:r>
              <a:rPr lang="es-US" b="1">
                <a:latin typeface="Arial" pitchFamily="34" charset="0"/>
              </a:rPr>
              <a:t>	Pregunta: ¿Cuántas muertes fueron por colapsos de grúas?</a:t>
            </a:r>
            <a:endParaRPr lang="en-US" dirty="0"/>
          </a:p>
        </p:txBody>
      </p:sp>
      <p:sp>
        <p:nvSpPr>
          <p:cNvPr id="4" name="Slide Number Placeholder 3"/>
          <p:cNvSpPr>
            <a:spLocks noGrp="1"/>
          </p:cNvSpPr>
          <p:nvPr>
            <p:ph type="sldNum" sz="quarter" idx="5"/>
          </p:nvPr>
        </p:nvSpPr>
        <p:spPr/>
        <p:txBody>
          <a:bodyPr rtlCol="0"/>
          <a:lstStyle/>
          <a:p>
            <a:pPr rtl="0"/>
            <a:fld id="{EC3E72B5-85CF-4B3F-8E83-F8AF90B971C9}" type="slidenum">
              <a:rPr lang="en-US" smtClean="0"/>
              <a:t>14</a:t>
            </a:fld>
            <a:endParaRPr lang="en-US"/>
          </a:p>
        </p:txBody>
      </p:sp>
    </p:spTree>
    <p:extLst>
      <p:ext uri="{BB962C8B-B14F-4D97-AF65-F5344CB8AC3E}">
        <p14:creationId xmlns:p14="http://schemas.microsoft.com/office/powerpoint/2010/main" val="4207870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Norma		Infr. totales	Infr. graves	Infr. int.	Infr. rep.	Infr. inc.	Otras Infr.	Quejas	Accid.	Pel. inm.	Refer.	Cntsd	% Cntsd	Prom. días abt	Prom. días corr. </a:t>
            </a:r>
          </a:p>
          <a:p>
            <a:pPr rtl="0"/>
            <a:r>
              <a:rPr lang="es-US"/>
              <a:t>1926.1400(f)		1	1	0	0	0	0	0	0	0	1	1	100 %	14.	 </a:t>
            </a:r>
          </a:p>
          <a:p>
            <a:pPr rtl="0"/>
            <a:r>
              <a:rPr lang="es-US"/>
              <a:t>1926.1402(b)		5	4	0	0	0	1	0	0	0	1	0	0 %	8.3	17.3</a:t>
            </a:r>
          </a:p>
          <a:p>
            <a:pPr rtl="0"/>
            <a:r>
              <a:rPr lang="es-US"/>
              <a:t>1926.1403(a)		4	4	0	0	0	0	0	1	0	1	2	50 %	12.7	 </a:t>
            </a:r>
          </a:p>
          <a:p>
            <a:pPr rtl="0"/>
            <a:r>
              <a:rPr lang="es-US"/>
              <a:t>1926.1404(b)		1	1	0	0	0	0	0	0	0	0	1	100 %	14.	 </a:t>
            </a:r>
          </a:p>
          <a:p>
            <a:pPr rtl="0"/>
            <a:r>
              <a:rPr lang="es-US"/>
              <a:t>1926.1404(c)		1	1	0	0	0	0	0	1	0	0	1	100 %	6.	 </a:t>
            </a:r>
          </a:p>
          <a:p>
            <a:pPr rtl="0"/>
            <a:r>
              <a:rPr lang="es-US"/>
              <a:t>1926.1404(d)(1)	1	1	0	0	0	0	0	0	0	1	1	100 %	14.	 </a:t>
            </a:r>
          </a:p>
          <a:p>
            <a:pPr rtl="0"/>
            <a:r>
              <a:rPr lang="es-US"/>
              <a:t>1926.1404(f)(1)	2	2	0	0	0	0	0	1	0	0	1	50 %	12.	 </a:t>
            </a:r>
          </a:p>
          <a:p>
            <a:pPr rtl="0"/>
            <a:r>
              <a:rPr lang="es-US"/>
              <a:t>1926.1404(h)(1)	1	1	0	0	0	0	0	0	0	1	0	0 %	18.	 </a:t>
            </a:r>
          </a:p>
          <a:p>
            <a:pPr rtl="0"/>
            <a:r>
              <a:rPr lang="es-US"/>
              <a:t>1926.1404(h)(2)	1	1	0	0	0	0	0	0	0	1	0	0 %	4.	30.</a:t>
            </a:r>
          </a:p>
          <a:p>
            <a:pPr rtl="0"/>
            <a:r>
              <a:rPr lang="es-US"/>
              <a:t>1926.1404(h)(7)	1	1	0	0	0	0	0	1	0	0	1	100 %	6.	 </a:t>
            </a:r>
          </a:p>
          <a:p>
            <a:pPr rtl="0"/>
            <a:r>
              <a:rPr lang="es-US"/>
              <a:t>1926.1404(q)(2)	2	0	0	0	0	2	0	0	0	0	0	0 %	8.	8.5</a:t>
            </a:r>
          </a:p>
          <a:p>
            <a:pPr rtl="0"/>
            <a:r>
              <a:rPr lang="es-US"/>
              <a:t>1926.1404(r)(1)	1	1	0	0	0	0	0	0	0	0	0	0 %	6.	 </a:t>
            </a:r>
          </a:p>
          <a:p>
            <a:pPr rtl="0"/>
            <a:r>
              <a:rPr lang="es-US"/>
              <a:t>1926.1408(a)(1)	2	1	0	0	0	1	0	1	0	1	0	0 %	26.	 </a:t>
            </a:r>
          </a:p>
          <a:p>
            <a:pPr rtl="0"/>
            <a:r>
              <a:rPr lang="es-US"/>
              <a:t>1926.1408(a)(2)	4	4	0	0	0	0	0	1	0	1	0	0 %	24.7	31.5</a:t>
            </a:r>
          </a:p>
          <a:p>
            <a:pPr rtl="0"/>
            <a:r>
              <a:rPr lang="es-US"/>
              <a:t>1926.1408(a)(2)(iii)(B)	4	4	0	0	0	0	0	1	0	1	2	50 %	24.7	59.</a:t>
            </a:r>
          </a:p>
          <a:p>
            <a:pPr rtl="0"/>
            <a:r>
              <a:rPr lang="es-US"/>
              <a:t>1926.1408(b)(1)	1	1	0	0	0	0	0	0	0	1	0	0 %	29.	 </a:t>
            </a:r>
          </a:p>
          <a:p>
            <a:pPr rtl="0"/>
            <a:r>
              <a:rPr lang="es-US"/>
              <a:t>1926.1408(b)(3)	2	2	0	0	0	0	0	0	0	1	2	100 %	33.	68.</a:t>
            </a:r>
          </a:p>
          <a:p>
            <a:pPr rtl="0"/>
            <a:r>
              <a:rPr lang="es-US"/>
              <a:t>1926.1408(g)(1)(i)	1	1	0	0	0	0	0	0	0	0	0	0 %	29.	25.</a:t>
            </a:r>
          </a:p>
          <a:p>
            <a:pPr rtl="0"/>
            <a:r>
              <a:rPr lang="es-US"/>
              <a:t>1926.1410(d)(1)	1	1	0	0	0	0	0	0	0	0	0	0 %	29.	 </a:t>
            </a:r>
          </a:p>
          <a:p>
            <a:pPr rtl="0"/>
            <a:r>
              <a:rPr lang="es-US"/>
              <a:t>1926.1411(b)(1)	1	1	0	0	0	0	0	0	0	1	0	0 %	18.	 </a:t>
            </a:r>
          </a:p>
          <a:p>
            <a:pPr rtl="0"/>
            <a:r>
              <a:rPr lang="es-US"/>
              <a:t>1926.1411(b)(2)	1	1	0	0	0	0	0	0	0	1	1	100 %	 	 </a:t>
            </a:r>
          </a:p>
          <a:p>
            <a:pPr rtl="0"/>
            <a:r>
              <a:rPr lang="es-US"/>
              <a:t>1926.1411(b)(5)(i)	1	1	0	0	0	0	0	0	0	1	1	100 %	 	 </a:t>
            </a:r>
          </a:p>
          <a:p>
            <a:pPr rtl="0"/>
            <a:r>
              <a:rPr lang="es-US"/>
              <a:t>1926.1412(c)(1)	1	1	0	0	0	0	0	0	0	1	0	0 %	18.	 </a:t>
            </a:r>
          </a:p>
          <a:p>
            <a:pPr rtl="0"/>
            <a:r>
              <a:rPr lang="es-US"/>
              <a:t>1926.1412(c)(3)	1	1	0	0	0	0	0	1	0	0	0	0 %	20.	 </a:t>
            </a:r>
          </a:p>
          <a:p>
            <a:pPr rtl="0"/>
            <a:r>
              <a:rPr lang="es-US"/>
              <a:t>1926.1412(d)(1)	9	8	0	0	0	1	0	0	0	0	0	0 %	10.5	22.</a:t>
            </a:r>
          </a:p>
          <a:p>
            <a:pPr rtl="0"/>
            <a:r>
              <a:rPr lang="es-US"/>
              <a:t>1926.1412(d)(1)(x)	2	2	0	0	0	0	0	0	0	0	0	0 %	18.	 </a:t>
            </a:r>
          </a:p>
          <a:p>
            <a:pPr rtl="0"/>
            <a:r>
              <a:rPr lang="es-US"/>
              <a:t>1926.1412(d)(1)(ii)	1	1	0	0	0	0	0	0	0	0	1	100 %	33.	 </a:t>
            </a:r>
          </a:p>
          <a:p>
            <a:pPr rtl="0"/>
            <a:r>
              <a:rPr lang="es-US"/>
              <a:t>1926.1412(d)(1)(ix)	1	0	0	0	0	1	0	0	0	0	1	100 %	 	 </a:t>
            </a:r>
          </a:p>
          <a:p>
            <a:pPr rtl="0"/>
            <a:r>
              <a:rPr lang="es-US"/>
              <a:t>1926.1412(d)(1)(xii)	1	1	0	0	0	0	0	0	0	0	0	0 %	8.	 </a:t>
            </a:r>
          </a:p>
          <a:p>
            <a:pPr rtl="0"/>
            <a:r>
              <a:rPr lang="es-US"/>
              <a:t>1926.1412(d)(1)(xiv)	1	1	0	0	0	0	0	0	0	1	0	0 %	4.	15.</a:t>
            </a:r>
          </a:p>
          <a:p>
            <a:pPr rtl="0"/>
            <a:r>
              <a:rPr lang="es-US"/>
              <a:t>1926.1412(d)(3)	1	1	0	0	0	0	0	0	0	0	0	0 %	19.	 </a:t>
            </a:r>
          </a:p>
          <a:p>
            <a:pPr rtl="0"/>
            <a:r>
              <a:rPr lang="es-US"/>
              <a:t>1926.1412(e)(1)	4	3	0	0	0	1	0	1	0	0	0	0 %	17.8	7.</a:t>
            </a:r>
          </a:p>
          <a:p>
            <a:pPr rtl="0"/>
            <a:r>
              <a:rPr lang="es-US"/>
              <a:t>1926.1412(e)(3)	2	1	0	0	0	1	0	0	0	0	0	0 %	11.5	3.</a:t>
            </a:r>
          </a:p>
          <a:p>
            <a:pPr rtl="0"/>
            <a:r>
              <a:rPr lang="es-US"/>
              <a:t>1926.1412(e)(3)(i)	4	1	0	0	0	3	0	0	0	0	0	0 %	23.	29.</a:t>
            </a:r>
          </a:p>
          <a:p>
            <a:pPr rtl="0"/>
            <a:r>
              <a:rPr lang="es-US"/>
              <a:t>1926.1412(e)(3)(i)(A)	1	0	0	0	0	1	0	0	0	0	0	0 %	26.	16.</a:t>
            </a:r>
          </a:p>
          <a:p>
            <a:pPr rtl="0"/>
            <a:r>
              <a:rPr lang="es-US"/>
              <a:t>1926.1412(e)(3)(i)(B)	1	1	0	0	0	0	0	1	0	0	0	0 %	16.	16.</a:t>
            </a:r>
          </a:p>
          <a:p>
            <a:pPr rtl="0"/>
            <a:r>
              <a:rPr lang="es-US"/>
              <a:t>1926.1412(f)(1)	6	3	0	0	0	3	1	0	0	0	0	0 %	73.7	51.3</a:t>
            </a:r>
          </a:p>
          <a:p>
            <a:pPr rtl="0"/>
            <a:r>
              <a:rPr lang="es-US"/>
              <a:t>1926.1412(f)(2)	3	2	0	0	0	1	0	0	0	0	0	0 %	19.5	22.</a:t>
            </a:r>
          </a:p>
          <a:p>
            <a:pPr rtl="0"/>
            <a:r>
              <a:rPr lang="es-US"/>
              <a:t>1926.1412(f)(2)(xiv)	1	1	0	0	0	0	0	0	0	0	0	0 %	 	 </a:t>
            </a:r>
          </a:p>
          <a:p>
            <a:pPr rtl="0"/>
            <a:r>
              <a:rPr lang="es-US"/>
              <a:t>1926.1412(f)(6)	1	1	0	0	0	0	0	0	0	0	0	0 %	16.	16.</a:t>
            </a:r>
          </a:p>
          <a:p>
            <a:pPr rtl="0"/>
            <a:r>
              <a:rPr lang="es-US"/>
              <a:t>1926.1412(f)(7)	4	2	0	0	0	2	0	0	0	0	0	0 %	18.	24.3</a:t>
            </a:r>
          </a:p>
          <a:p>
            <a:pPr rtl="0"/>
            <a:r>
              <a:rPr lang="es-US"/>
              <a:t>1926.1412(f)(7)(i)	1	0	0	0	0	1	0	0	0	0	0	0 %	18.	 </a:t>
            </a:r>
          </a:p>
          <a:p>
            <a:pPr rtl="0"/>
            <a:r>
              <a:rPr lang="es-US"/>
              <a:t>1926.1412(k)	1	0	0	0	0	1	0	0	0	0	0	0 %	18.	 </a:t>
            </a:r>
          </a:p>
          <a:p>
            <a:pPr rtl="0"/>
            <a:r>
              <a:rPr lang="es-US"/>
              <a:t>1926.1413(a)(2)(i)(A)	1	1	0	0	0	0	0	0	0	0	1	100 %	8.	 </a:t>
            </a:r>
          </a:p>
          <a:p>
            <a:pPr rtl="0"/>
            <a:r>
              <a:rPr lang="es-US"/>
              <a:t>1926.1413(b)(4)	1	0	0	0	0	1	0	0	0	0	0	0 %	10.	 </a:t>
            </a:r>
          </a:p>
          <a:p>
            <a:pPr rtl="0"/>
            <a:r>
              <a:rPr lang="es-US"/>
              <a:t>1926.1413(c)(2)	1	0	0	0	0	1	0	0	0	0	0	0 %	18.	5.</a:t>
            </a:r>
          </a:p>
          <a:p>
            <a:pPr rtl="0"/>
            <a:r>
              <a:rPr lang="es-US"/>
              <a:t>1926.1413(c)(4)	2	0	0	0	0	2	0	1	0	0	0	0 %	13.	16.</a:t>
            </a:r>
          </a:p>
          <a:p>
            <a:pPr rtl="0"/>
            <a:r>
              <a:rPr lang="es-US"/>
              <a:t>1926.1415(b)	1	1	0	0	0	0	0	0	0	0	0	0 %	 	 </a:t>
            </a:r>
          </a:p>
          <a:p>
            <a:pPr rtl="0"/>
            <a:r>
              <a:rPr lang="es-US"/>
              <a:t>1926.1416(b)	1	1	0	0	0	0	0	0	0	1	0	0 %	4.	15.</a:t>
            </a:r>
          </a:p>
          <a:p>
            <a:pPr rtl="0"/>
            <a:r>
              <a:rPr lang="es-US"/>
              <a:t>1926.1416(d)(3)(i)	1	1	0	0	0	0	0	0	0	0	0	0 %	13.	 </a:t>
            </a:r>
          </a:p>
          <a:p>
            <a:pPr rtl="0"/>
            <a:r>
              <a:rPr lang="es-US"/>
              <a:t>1926.1416(d)(3)(ii)(B)	1	1	0	0	0	0	0	0	0	0	1	100 %	11.	 </a:t>
            </a:r>
          </a:p>
          <a:p>
            <a:pPr rtl="0"/>
            <a:r>
              <a:rPr lang="es-US"/>
              <a:t>1926.1416(d)(3)(ii)(D)	1	1	0	0	0	0	0	0	0	0	0	0 %	20.	 </a:t>
            </a:r>
          </a:p>
          <a:p>
            <a:pPr rtl="0"/>
            <a:r>
              <a:rPr lang="es-US"/>
              <a:t>1926.1416(e)(3)	1	0	0	0	0	1	0	0	0	0	0	0 %	18.	 </a:t>
            </a:r>
          </a:p>
          <a:p>
            <a:pPr rtl="0"/>
            <a:r>
              <a:rPr lang="es-US"/>
              <a:t>1926.1416(e)(4)	1	0	0	0	0	1	0	0	0	0	0	0 %	18.	 </a:t>
            </a:r>
          </a:p>
          <a:p>
            <a:pPr rtl="0"/>
            <a:r>
              <a:rPr lang="es-US"/>
              <a:t>1926.1416(e)(5)(i)	2	1	0	0	0	1	0	1	0	1	0	0 %	8.	18.</a:t>
            </a:r>
          </a:p>
          <a:p>
            <a:pPr rtl="0"/>
            <a:r>
              <a:rPr lang="es-US"/>
              <a:t>1926.1417(a)	4	4	0	0	0	0	0	1	0	1	1	25 %	30.3	37.</a:t>
            </a:r>
          </a:p>
          <a:p>
            <a:pPr rtl="0"/>
            <a:r>
              <a:rPr lang="es-US"/>
              <a:t>1926.1417(c)(1)	4	2	0	0	0	2	0	0	0	0	0	0 %	18.3	34.5</a:t>
            </a:r>
          </a:p>
          <a:p>
            <a:pPr rtl="0"/>
            <a:r>
              <a:rPr lang="es-US"/>
              <a:t>1926.1417(o)(1)	2	2	0	0	0	0	0	0	0	1	1	50 %	18.5	17.</a:t>
            </a:r>
          </a:p>
          <a:p>
            <a:pPr rtl="0"/>
            <a:r>
              <a:rPr lang="es-US"/>
              <a:t>1926.1417(o)(2)	1	1	0	0	0	0	0	0	0	1	1	100 %	4.	 </a:t>
            </a:r>
          </a:p>
          <a:p>
            <a:pPr rtl="0"/>
            <a:r>
              <a:rPr lang="es-US"/>
              <a:t>1926.1417(o)(3)	1	1	0	0	0	0	0	0	0	1	1	100 %	4.	 </a:t>
            </a:r>
          </a:p>
          <a:p>
            <a:pPr rtl="0"/>
            <a:r>
              <a:rPr lang="es-US"/>
              <a:t>1926.1417(q)	1	1	0	0	0	0	0	1	0	0	0	0 %	 	 </a:t>
            </a:r>
          </a:p>
          <a:p>
            <a:pPr rtl="0"/>
            <a:r>
              <a:rPr lang="es-US"/>
              <a:t>1926.1417(w)	2	2	0	0	0	0	0	0	0	0	0	0 %	27.5	 </a:t>
            </a:r>
          </a:p>
          <a:p>
            <a:pPr rtl="0"/>
            <a:r>
              <a:rPr lang="es-US"/>
              <a:t>1926.1419(f)	2	1	0	0	0	1	0	0	0	1	1	50 %	33.	 </a:t>
            </a:r>
          </a:p>
          <a:p>
            <a:pPr rtl="0"/>
            <a:r>
              <a:rPr lang="es-US"/>
              <a:t>1926.1422	1	0	0	0	0	1	0	0	0	0	0	0 %	18.	 </a:t>
            </a:r>
          </a:p>
          <a:p>
            <a:pPr rtl="0"/>
            <a:r>
              <a:rPr lang="es-US"/>
              <a:t>1926.1424(a)(2)(ii)	2	1	0	0	0	1	0	0	0	0	0	0 %	9.	4.</a:t>
            </a:r>
          </a:p>
          <a:p>
            <a:pPr rtl="0"/>
            <a:r>
              <a:rPr lang="es-US"/>
              <a:t>1926.1425(b)(1)	1	1	0	0	0	0	0	0	0	0	0	0 %	 	 </a:t>
            </a:r>
          </a:p>
          <a:p>
            <a:pPr rtl="0"/>
            <a:r>
              <a:rPr lang="es-US"/>
              <a:t>1926.1425(c)(1)	4	2	0	0	0	2	1	0	0	1	1	25 %	31.	12.</a:t>
            </a:r>
          </a:p>
          <a:p>
            <a:pPr rtl="0"/>
            <a:r>
              <a:rPr lang="es-US"/>
              <a:t>1926.1425(c)(2)	2	2	0	0	0	0	0	0	0	0	0	0 %	14.	 </a:t>
            </a:r>
          </a:p>
          <a:p>
            <a:pPr rtl="0"/>
            <a:r>
              <a:rPr lang="es-US"/>
              <a:t>1926.1425(c)(3)	2	2	0	0	0	0	0	0	0	0	0	0 %	25.	 </a:t>
            </a:r>
          </a:p>
          <a:p>
            <a:pPr rtl="0"/>
            <a:r>
              <a:rPr lang="es-US"/>
              <a:t>1926.1425(e)(1)	1	1	0	0	0	0	0	0	0	0	0	0 %	11.	17.</a:t>
            </a:r>
          </a:p>
          <a:p>
            <a:pPr rtl="0"/>
            <a:r>
              <a:rPr lang="es-US"/>
              <a:t>1926.1425(e)(2)	1	1	0	0	0	0	1	0	0	0	0	0 %	 	 </a:t>
            </a:r>
          </a:p>
          <a:p>
            <a:pPr rtl="0"/>
            <a:r>
              <a:rPr lang="es-US"/>
              <a:t>1926.1427(a)	3	2	0	0	0	1	0	0	0	0	0	0 %	12.3	12.</a:t>
            </a:r>
          </a:p>
          <a:p>
            <a:pPr rtl="0"/>
            <a:r>
              <a:rPr lang="es-US"/>
              <a:t>1926.1427(a)(1)	4	4	0	0	0	0	0	0	0	1	1	25 %	25.	46.3</a:t>
            </a:r>
          </a:p>
          <a:p>
            <a:pPr rtl="0"/>
            <a:r>
              <a:rPr lang="es-US"/>
              <a:t>1926.1427(a)(2)	2	1	0	0	0	1	0	1	0	0	0	0 %	27.	 </a:t>
            </a:r>
          </a:p>
          <a:p>
            <a:pPr rtl="0"/>
            <a:r>
              <a:rPr lang="es-US"/>
              <a:t>1926.1427(b)(2)	1	1	0	0	0	0	0	0	0	0	1	100 %	18.	 </a:t>
            </a:r>
          </a:p>
          <a:p>
            <a:pPr rtl="0"/>
            <a:r>
              <a:rPr lang="es-US"/>
              <a:t>1926.1427(b)(4)	1	1	0	0	0	0	0	0	0	0	1	100 %	17.	 </a:t>
            </a:r>
          </a:p>
          <a:p>
            <a:pPr rtl="0"/>
            <a:r>
              <a:rPr lang="es-US"/>
              <a:t>1926.1427(c)(1)(i)	1	0	0	0	0	1	0	0	0	0	0	0 %	 	 </a:t>
            </a:r>
          </a:p>
          <a:p>
            <a:pPr rtl="0"/>
            <a:r>
              <a:rPr lang="es-US"/>
              <a:t>1926.1427(f)(4)	1	1	0	0	0	0	0	0	0	0	0	0 %	18.	 </a:t>
            </a:r>
          </a:p>
          <a:p>
            <a:pPr rtl="0"/>
            <a:r>
              <a:rPr lang="es-US"/>
              <a:t>1926.1427(k)(2)(i)	1	0	1	0	0	0	0	0	0	1	1	100 %	8.	 </a:t>
            </a:r>
          </a:p>
          <a:p>
            <a:pPr rtl="0"/>
            <a:r>
              <a:rPr lang="es-US"/>
              <a:t>1926.1427(k)(2)(ii)	1	0	1	0	0	0	0	0	0	1	1	100 %	18.	 </a:t>
            </a:r>
          </a:p>
          <a:p>
            <a:pPr rtl="0"/>
            <a:r>
              <a:rPr lang="es-US"/>
              <a:t>1926.1428(a)	7	5	0	0	0	2	0	0	0	0	1	14.29 %	26.	20.8</a:t>
            </a:r>
          </a:p>
          <a:p>
            <a:pPr rtl="0"/>
            <a:r>
              <a:rPr lang="es-US"/>
              <a:t>1926.1428(a)(3)	1	0	0	0	0	1	0	0	0	0	0	0 %	18.	 </a:t>
            </a:r>
          </a:p>
          <a:p>
            <a:pPr rtl="0"/>
            <a:r>
              <a:rPr lang="es-US"/>
              <a:t>1926.1428(b)	1	1	0	0	0	0	0	0	0	1	0	0 %	13.	 </a:t>
            </a:r>
          </a:p>
          <a:p>
            <a:pPr rtl="0"/>
            <a:r>
              <a:rPr lang="es-US"/>
              <a:t>1926.1428(c)(5)	1	0	0	0	0	1	0	0	0	0	0	0 %	33.	31.</a:t>
            </a:r>
          </a:p>
          <a:p>
            <a:pPr rtl="0"/>
            <a:r>
              <a:rPr lang="es-US"/>
              <a:t>1926.1430(b)	2	2	0	0	0	0	0	0	0	1	0	0 %	31.	14.5</a:t>
            </a:r>
          </a:p>
          <a:p>
            <a:pPr rtl="0"/>
            <a:r>
              <a:rPr lang="es-US"/>
              <a:t>1926.1430(d)	1	1	0	0	0	0	0	0	0	0	0	0 %	18.	 </a:t>
            </a:r>
          </a:p>
          <a:p>
            <a:pPr rtl="0"/>
            <a:r>
              <a:rPr lang="es-US"/>
              <a:t>1926.1431(a)	2	2	0	0	0	0	0	1	0	0	0	0 %	24.	18.</a:t>
            </a:r>
          </a:p>
          <a:p>
            <a:pPr rtl="0"/>
            <a:r>
              <a:rPr lang="es-US"/>
              <a:t>1926.1431(e)(10)	1	1	0	0	0	0	1	0	0	0	1	100 %	4.	41.</a:t>
            </a:r>
          </a:p>
          <a:p>
            <a:pPr rtl="0"/>
            <a:r>
              <a:rPr lang="es-US"/>
              <a:t>1926.1431(f)(3)(ii)	1	1	0	0	0	0	1	0	0	0	1	100 %	4.	41.</a:t>
            </a:r>
          </a:p>
          <a:p>
            <a:pPr rtl="0"/>
            <a:r>
              <a:rPr lang="es-US"/>
              <a:t>1926.1431(f)(4)	2	2	0	0	0	0	0	0	0	0	0	0 %	18.	14.</a:t>
            </a:r>
          </a:p>
          <a:p>
            <a:pPr rtl="0"/>
            <a:r>
              <a:rPr lang="es-US"/>
              <a:t>1926.1431(k)(2)(ii)	1	1	0	0	0	0	0	0	0	0	0	0 %	19.	 </a:t>
            </a:r>
          </a:p>
          <a:p>
            <a:pPr rtl="0"/>
            <a:r>
              <a:rPr lang="es-US"/>
              <a:t>1926.1431(k)(10)(i)	1	1	0	0	0	0	0	1	0	0	0	0 %	19.	 </a:t>
            </a:r>
          </a:p>
          <a:p>
            <a:pPr rtl="0"/>
            <a:r>
              <a:rPr lang="es-US"/>
              <a:t>1926.1431(m)(2)	3	2	0	0	0	1	0	0	0	0	0	0 %	24.	18.</a:t>
            </a:r>
          </a:p>
          <a:p>
            <a:pPr rtl="0"/>
            <a:r>
              <a:rPr lang="es-US"/>
              <a:t>1926.1437(c)(2)(i)	2	2	0	0	0	0	0	1	0	0	0	0 %	13.	16.</a:t>
            </a:r>
          </a:p>
          <a:p>
            <a:pPr rtl="0"/>
            <a:r>
              <a:rPr lang="es-US"/>
              <a:t>1926.1437(g)(1)	1	1	0	0	0	0	0	1	0	0	0	0 %	13.	16.</a:t>
            </a:r>
          </a:p>
          <a:p>
            <a:pPr rtl="0"/>
            <a:r>
              <a:rPr lang="es-US"/>
              <a:t>1926.1437(h)(1)	1	1	0	0	0	0	0	0	0	0	0	0 %	6.	 </a:t>
            </a:r>
          </a:p>
          <a:p>
            <a:pPr rtl="0"/>
            <a:r>
              <a:rPr lang="es-US"/>
              <a:t>1926.1437(n)(5)	1	1	0	0	0	0	0	0	0	0	0	0 %	 	 </a:t>
            </a:r>
          </a:p>
          <a:p>
            <a:pPr rtl="0"/>
            <a:r>
              <a:rPr lang="es-US"/>
              <a:t>		175	131	2	0	0	42	5	19	0	29	32			</a:t>
            </a:r>
          </a:p>
          <a:p>
            <a:pPr rtl="0"/>
            <a:endParaRPr lang="en-US" dirty="0"/>
          </a:p>
        </p:txBody>
      </p:sp>
      <p:sp>
        <p:nvSpPr>
          <p:cNvPr id="4" name="Slide Number Placeholder 3"/>
          <p:cNvSpPr>
            <a:spLocks noGrp="1"/>
          </p:cNvSpPr>
          <p:nvPr>
            <p:ph type="sldNum" sz="quarter" idx="5"/>
          </p:nvPr>
        </p:nvSpPr>
        <p:spPr/>
        <p:txBody>
          <a:bodyPr rtlCol="0"/>
          <a:lstStyle/>
          <a:p>
            <a:pPr rtl="0"/>
            <a:fld id="{EC3E72B5-85CF-4B3F-8E83-F8AF90B971C9}" type="slidenum">
              <a:rPr lang="en-US" smtClean="0"/>
              <a:t>17</a:t>
            </a:fld>
            <a:endParaRPr lang="en-US"/>
          </a:p>
        </p:txBody>
      </p:sp>
    </p:spTree>
    <p:extLst>
      <p:ext uri="{BB962C8B-B14F-4D97-AF65-F5344CB8AC3E}">
        <p14:creationId xmlns:p14="http://schemas.microsoft.com/office/powerpoint/2010/main" val="761624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algn="ctr" rtl="0">
              <a:lnSpc>
                <a:spcPct val="107000"/>
              </a:lnSpc>
              <a:spcBef>
                <a:spcPts val="0"/>
              </a:spcBef>
              <a:spcAft>
                <a:spcPts val="0"/>
              </a:spcAft>
            </a:pPr>
            <a:r>
              <a:rPr lang="es-US" sz="1800" b="1" dirty="0">
                <a:effectLst/>
                <a:latin typeface="Calibri" panose="020F0502020204030204" pitchFamily="34" charset="0"/>
                <a:ea typeface="Calibri" panose="020F0502020204030204" pitchFamily="34" charset="0"/>
                <a:cs typeface="Times New Roman" panose="02020603050405020304" pitchFamily="18" charset="0"/>
              </a:rPr>
              <a:t>Citaciones Federales de la OSHA más Citadas en el Año Fiscal 2019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rtl="0">
              <a:lnSpc>
                <a:spcPct val="107000"/>
              </a:lnSpc>
              <a:spcBef>
                <a:spcPts val="0"/>
              </a:spcBef>
              <a:spcAft>
                <a:spcPts val="0"/>
              </a:spcAft>
            </a:pPr>
            <a:r>
              <a:rPr lang="es-US" sz="1800" b="1" dirty="0" err="1">
                <a:effectLst/>
                <a:latin typeface="Calibri" panose="020F0502020204030204" pitchFamily="34" charset="0"/>
                <a:ea typeface="Calibri" panose="020F0502020204030204" pitchFamily="34" charset="0"/>
                <a:cs typeface="Times New Roman" panose="02020603050405020304" pitchFamily="18" charset="0"/>
              </a:rPr>
              <a:t>Subparte</a:t>
            </a:r>
            <a:r>
              <a:rPr lang="es-US" sz="1800" b="1" dirty="0">
                <a:effectLst/>
                <a:latin typeface="Calibri" panose="020F0502020204030204" pitchFamily="34" charset="0"/>
                <a:ea typeface="Calibri" panose="020F0502020204030204" pitchFamily="34" charset="0"/>
                <a:cs typeface="Times New Roman" panose="02020603050405020304" pitchFamily="18" charset="0"/>
              </a:rPr>
              <a:t> CC: Grúas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rtl="0">
              <a:lnSpc>
                <a:spcPct val="107000"/>
              </a:lnSpc>
              <a:spcBef>
                <a:spcPts val="0"/>
              </a:spcBef>
              <a:spcAft>
                <a:spcPts val="0"/>
              </a:spcAft>
            </a:pPr>
            <a:r>
              <a:rPr lang="es-US" sz="1800" b="1" dirty="0">
                <a:effectLst/>
                <a:latin typeface="Calibri" panose="020F0502020204030204" pitchFamily="34" charset="0"/>
                <a:ea typeface="Calibri" panose="020F0502020204030204" pitchFamily="34" charset="0"/>
                <a:cs typeface="Times New Roman" panose="02020603050405020304" pitchFamily="18" charset="0"/>
              </a:rPr>
              <a:t>Norma		Descripción						Total de infracciones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1926.1412(d)(1)	Inspecciones: Inspecciones de turnos por personas competentes				9</a:t>
            </a: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1926.1428(a)		Señales: Los empleados que hacen señales a las grúas deben estar calificados				7</a:t>
            </a: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1926.1412(f)(1)		Inspecciones: Inspecciones anuales por personas calificadas				6</a:t>
            </a: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1926.1402(b)		Condiciones del suelo: Los usuarios deben proporcionar soporte adecuado				5</a:t>
            </a: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1926.1403(a)		Montaje/desmontaje: los usuarios deben seguir los procedimientos del fabricante			4</a:t>
            </a: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1926.1408(a)(2)	Líneas eléctricas: Los usuarios deben establecer límites para tener el espacio libre adecuado		4</a:t>
            </a: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1926.1408(a)(2)(iii)(B)	Líneas eléctricas: Se debe mantener un espacio libre que respete lo indicado en la Tabla A "Requisitos de espacio libre"		4</a:t>
            </a: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1926.1412(e)(1)	Inspecciones: Inspecciones mensuales por personas competentes				4</a:t>
            </a: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1926.1412(e)(3)(I)	Inspecciones: Documentación de las inspecciones mensuales				4</a:t>
            </a: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1926.1412(f)(7)	Inspecciones: Documentación de la inspección anual/integral			4</a:t>
            </a: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1926.1417(a)		Operaciones: Los empleadores deben cumplir con los procedimientos del fabricante			4</a:t>
            </a: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1926.1417(c)(1)	Operaciones: Los gráficos de carga y los procedimientos del fabricante deben estar en la cabina de la grúa		4</a:t>
            </a:r>
          </a:p>
          <a:p>
            <a:pPr marL="0" marR="0" rtl="0">
              <a:lnSpc>
                <a:spcPct val="107000"/>
              </a:lnSpc>
              <a:spcBef>
                <a:spcPts val="0"/>
              </a:spcBef>
              <a:spcAft>
                <a:spcPts val="0"/>
              </a:spcAft>
            </a:pPr>
            <a:r>
              <a:rPr lang="es-US" sz="1200" dirty="0">
                <a:effectLst/>
                <a:latin typeface="Calibri" panose="020F0502020204030204" pitchFamily="34" charset="0"/>
                <a:ea typeface="Calibri" panose="020F0502020204030204" pitchFamily="34" charset="0"/>
                <a:cs typeface="Times New Roman" panose="02020603050405020304" pitchFamily="18" charset="0"/>
              </a:rPr>
              <a:t>1926.1425(c)(1)	Aparejos: Los materiales deben aparejarse de modo de evitar el desplazamiento no intencional			4</a:t>
            </a:r>
          </a:p>
          <a:p>
            <a:pPr marL="0" marR="0" rtl="0">
              <a:lnSpc>
                <a:spcPct val="107000"/>
              </a:lnSpc>
              <a:spcBef>
                <a:spcPts val="0"/>
              </a:spcBef>
              <a:spcAft>
                <a:spcPts val="0"/>
              </a:spcAft>
            </a:pPr>
            <a:r>
              <a:rPr lang="es-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1926.1427(a)(1)	Capacitación del operador: Los empleados que no estén certificados y evaluados deben designarse como "operador en capacitación" 4</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rtl="0">
              <a:lnSpc>
                <a:spcPct val="107000"/>
              </a:lnSpc>
              <a:spcBef>
                <a:spcPts val="0"/>
              </a:spcBef>
              <a:spcAft>
                <a:spcPts val="0"/>
              </a:spcAft>
            </a:pPr>
            <a:r>
              <a:rPr lang="es-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1926.1412(f)(2)	Inspección - Inspección anual: Es necesario desmontar según sea necesario para hacer una inspección completa	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rtl="0">
              <a:lnSpc>
                <a:spcPct val="107000"/>
              </a:lnSpc>
              <a:spcBef>
                <a:spcPts val="0"/>
              </a:spcBef>
              <a:spcAft>
                <a:spcPts val="0"/>
              </a:spcAft>
            </a:pPr>
            <a:r>
              <a:rPr lang="es-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1926.1427(a)		Capacitación del operador: El empleador debe comprobar que todos los operadores estén capacitados, certificados y evaluados	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rtl="0">
              <a:lnSpc>
                <a:spcPct val="107000"/>
              </a:lnSpc>
              <a:spcBef>
                <a:spcPts val="0"/>
              </a:spcBef>
              <a:spcAft>
                <a:spcPts val="0"/>
              </a:spcAft>
            </a:pPr>
            <a:r>
              <a:rPr lang="es-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1926.1431(m)(2)	Personal de elevación: reunión obligatoria antes de la elevación con el operador, el señalador, los empleados de elevación y la persona responsable 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rtl="0"/>
            <a:endParaRPr lang="en-US" dirty="0"/>
          </a:p>
        </p:txBody>
      </p:sp>
      <p:sp>
        <p:nvSpPr>
          <p:cNvPr id="4" name="Slide Number Placeholder 3"/>
          <p:cNvSpPr>
            <a:spLocks noGrp="1"/>
          </p:cNvSpPr>
          <p:nvPr>
            <p:ph type="sldNum" sz="quarter" idx="5"/>
          </p:nvPr>
        </p:nvSpPr>
        <p:spPr/>
        <p:txBody>
          <a:bodyPr rtlCol="0"/>
          <a:lstStyle/>
          <a:p>
            <a:pPr rtl="0"/>
            <a:fld id="{EC3E72B5-85CF-4B3F-8E83-F8AF90B971C9}" type="slidenum">
              <a:rPr lang="en-US" smtClean="0"/>
              <a:t>18</a:t>
            </a:fld>
            <a:endParaRPr lang="en-US"/>
          </a:p>
        </p:txBody>
      </p:sp>
    </p:spTree>
    <p:extLst>
      <p:ext uri="{BB962C8B-B14F-4D97-AF65-F5344CB8AC3E}">
        <p14:creationId xmlns:p14="http://schemas.microsoft.com/office/powerpoint/2010/main" val="14159427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0" name="TextBox 29">
            <a:extLst>
              <a:ext uri="{FF2B5EF4-FFF2-40B4-BE49-F238E27FC236}">
                <a16:creationId xmlns:a16="http://schemas.microsoft.com/office/drawing/2014/main"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chemeClr val="bg1"/>
                </a:solidFill>
                <a:latin typeface="Nunito" pitchFamily="2" charset="77"/>
                <a:ea typeface="Cambria" panose="02040503050406030204" pitchFamily="18" charset="0"/>
              </a:rPr>
              <a:t>©</a:t>
            </a:r>
            <a:r>
              <a:rPr lang="es-US" sz="100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2" name="TextBox 11">
            <a:extLst>
              <a:ext uri="{FF2B5EF4-FFF2-40B4-BE49-F238E27FC236}">
                <a16:creationId xmlns:a16="http://schemas.microsoft.com/office/drawing/2014/main"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dirty="0"/>
          </a:p>
          <a:p>
            <a:pPr rtl="0"/>
            <a:r>
              <a:rPr lang="es-US"/>
              <a:t>Insert or Drag and Drop Image Here</a:t>
            </a:r>
          </a:p>
          <a:p>
            <a:pPr rtl="0"/>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4" name="TextBox 33">
            <a:extLst>
              <a:ext uri="{FF2B5EF4-FFF2-40B4-BE49-F238E27FC236}">
                <a16:creationId xmlns:a16="http://schemas.microsoft.com/office/drawing/2014/main"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osha.gov/as/opa/worker/complain.html"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2000"/>
            <a:lum/>
          </a:blip>
          <a:srcRect/>
          <a:stretch>
            <a:fillRect t="-10000" b="-10000"/>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5255942" cy="914400"/>
          </a:xfrm>
        </p:spPr>
        <p:txBody>
          <a:bodyPr rtlCol="0">
            <a:normAutofit fontScale="92500" lnSpcReduction="10000"/>
          </a:bodyPr>
          <a:lstStyle/>
          <a:p>
            <a:pPr rtl="0"/>
            <a:r>
              <a:rPr lang="es-US" sz="6000">
                <a:latin typeface="Nunito Light" pitchFamily="2" charset="77"/>
              </a:rPr>
              <a:t>Introducción</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a:xfrm>
            <a:off x="476471" y="2004769"/>
            <a:ext cx="2449609" cy="299646"/>
          </a:xfrm>
        </p:spPr>
        <p:txBody>
          <a:bodyPr rtlCol="0">
            <a:normAutofit fontScale="47500" lnSpcReduction="20000"/>
          </a:bodyPr>
          <a:lstStyle/>
          <a:p>
            <a:pPr rtl="0"/>
            <a:r>
              <a:rPr lang="es-US" dirty="0"/>
              <a:t>Octubre de 2019 – septiembre de 2020</a:t>
            </a:r>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0686829" cy="2400451"/>
          </a:xfrm>
        </p:spPr>
        <p:txBody>
          <a:bodyPr rtlCol="0">
            <a:normAutofit/>
          </a:bodyPr>
          <a:lstStyle/>
          <a:p>
            <a:pPr rtl="0"/>
            <a:r>
              <a:rPr lang="es-US"/>
              <a:t>Manejo de Grúas en la Construcción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rtlCol="0"/>
          <a:lstStyle/>
          <a:p>
            <a:pPr rtl="0"/>
            <a:r>
              <a:rPr lang="es-US" dirty="0"/>
              <a:t>Becas de Capacitación </a:t>
            </a:r>
            <a:r>
              <a:rPr lang="es-US" dirty="0" err="1"/>
              <a:t>Susan</a:t>
            </a:r>
            <a:r>
              <a:rPr lang="es-US" dirty="0"/>
              <a:t> </a:t>
            </a:r>
            <a:r>
              <a:rPr lang="es-US" dirty="0" err="1"/>
              <a:t>Harwood</a:t>
            </a:r>
            <a:r>
              <a:rPr lang="es-US" dirty="0"/>
              <a:t> de AGC-OSHA</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rtl="0">
              <a:lnSpc>
                <a:spcPct val="100000"/>
              </a:lnSpc>
              <a:spcBef>
                <a:spcPts val="600"/>
              </a:spcBef>
            </a:pPr>
            <a:r>
              <a:rPr lang="es-US" sz="2400"/>
              <a:t>Si un trabajador presenta una queja, tiene el derecho de saber qué medidas ha tomado la OSHA respecto de dicha queja y solicitar una revisión si no se realiza una inspección.</a:t>
            </a:r>
          </a:p>
          <a:p>
            <a:pPr rtl="0">
              <a:lnSpc>
                <a:spcPct val="100000"/>
              </a:lnSpc>
              <a:spcBef>
                <a:spcPts val="600"/>
              </a:spcBef>
            </a:pPr>
            <a:r>
              <a:rPr lang="es-US" sz="2400"/>
              <a:t>Puede encontrar más información relativa a los derechos de los trabajadores y al procedimiento de presentación de quejas en el sitio web de la OSHA, en </a:t>
            </a:r>
            <a:r>
              <a:rPr lang="es-US" sz="2400">
                <a:hlinkClick r:id="rId2"/>
              </a:rPr>
              <a:t>www.osha.gov/as/opa/worker/complain.html</a:t>
            </a:r>
            <a:r>
              <a:rPr lang="es-US" sz="2400"/>
              <a:t>.</a:t>
            </a:r>
            <a:endParaRPr lang="en-US" altLang="en-US" sz="2400" dirty="0"/>
          </a:p>
          <a:p>
            <a:pPr rtl="0">
              <a:lnSpc>
                <a:spcPct val="100000"/>
              </a:lnSpc>
              <a:spcBef>
                <a:spcPts val="600"/>
              </a:spcBef>
            </a:pPr>
            <a:r>
              <a:rPr lang="es-US" sz="2400"/>
              <a:t>NOTA: A menudo, la mejor forma, y la más rápida, de corregir una situación de riesgo es notificar a su supervisor o empleador al respecto.</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r>
              <a:rPr lang="es-US"/>
              <a:t>Quejarse o Solicitar Correcciones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1908124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fontScale="92500" lnSpcReduction="10000"/>
          </a:bodyPr>
          <a:lstStyle/>
          <a:p>
            <a:pPr marL="109537" indent="0" rtl="0">
              <a:lnSpc>
                <a:spcPct val="120000"/>
              </a:lnSpc>
              <a:spcBef>
                <a:spcPts val="600"/>
              </a:spcBef>
              <a:buNone/>
            </a:pPr>
            <a:r>
              <a:rPr lang="es-US" sz="2400" b="1" dirty="0"/>
              <a:t>La protección contra represalias en el lugar de trabajo significa que un empleador no puede tomar "medidas perjudiciales" contra los trabajadores, tales como:</a:t>
            </a:r>
          </a:p>
          <a:p>
            <a:pPr marL="109537" indent="0" rtl="0">
              <a:lnSpc>
                <a:spcPct val="120000"/>
              </a:lnSpc>
              <a:spcBef>
                <a:spcPts val="600"/>
              </a:spcBef>
              <a:buNone/>
            </a:pPr>
            <a:endParaRPr lang="en-US" altLang="en-US" sz="1000" b="1" dirty="0"/>
          </a:p>
          <a:p>
            <a:pPr marL="365125" indent="-255588" rtl="0">
              <a:lnSpc>
                <a:spcPct val="120000"/>
              </a:lnSpc>
              <a:spcBef>
                <a:spcPts val="600"/>
              </a:spcBef>
            </a:pPr>
            <a:r>
              <a:rPr lang="es-US" sz="2400" dirty="0"/>
              <a:t>Despido o desvinculación laboral	</a:t>
            </a:r>
          </a:p>
          <a:p>
            <a:pPr marL="365125" indent="-255588" rtl="0">
              <a:lnSpc>
                <a:spcPct val="120000"/>
              </a:lnSpc>
              <a:spcBef>
                <a:spcPts val="600"/>
              </a:spcBef>
            </a:pPr>
            <a:r>
              <a:rPr lang="es-US" sz="2400" dirty="0"/>
              <a:t>Inclusión en una lista negra</a:t>
            </a:r>
          </a:p>
          <a:p>
            <a:pPr marL="365125" indent="-255588" rtl="0">
              <a:lnSpc>
                <a:spcPct val="120000"/>
              </a:lnSpc>
              <a:spcBef>
                <a:spcPts val="600"/>
              </a:spcBef>
            </a:pPr>
            <a:r>
              <a:rPr lang="es-US" sz="2400" dirty="0"/>
              <a:t>Degradación a un puesto de menor</a:t>
            </a:r>
          </a:p>
          <a:p>
            <a:pPr marL="109537" indent="0" rtl="0">
              <a:lnSpc>
                <a:spcPct val="120000"/>
              </a:lnSpc>
              <a:spcBef>
                <a:spcPts val="600"/>
              </a:spcBef>
              <a:buNone/>
            </a:pPr>
            <a:r>
              <a:rPr lang="es-US" sz="2400" dirty="0"/>
              <a:t>    jerarquía</a:t>
            </a:r>
          </a:p>
          <a:p>
            <a:pPr marL="365125" indent="-255588" rtl="0">
              <a:lnSpc>
                <a:spcPct val="120000"/>
              </a:lnSpc>
              <a:spcBef>
                <a:spcPts val="600"/>
              </a:spcBef>
            </a:pPr>
            <a:r>
              <a:rPr lang="es-US" sz="2400" dirty="0"/>
              <a:t>Denegar horas extras o ascensos</a:t>
            </a:r>
          </a:p>
          <a:p>
            <a:pPr marL="365125" indent="-255588" rtl="0">
              <a:lnSpc>
                <a:spcPct val="120000"/>
              </a:lnSpc>
              <a:spcBef>
                <a:spcPts val="600"/>
              </a:spcBef>
            </a:pPr>
            <a:r>
              <a:rPr lang="es-US" sz="2400" dirty="0"/>
              <a:t>Aplicar sanciones disciplinarias </a:t>
            </a:r>
          </a:p>
          <a:p>
            <a:pPr marL="365125" indent="-255588" rtl="0">
              <a:lnSpc>
                <a:spcPct val="120000"/>
              </a:lnSpc>
              <a:spcBef>
                <a:spcPts val="600"/>
              </a:spcBef>
            </a:pPr>
            <a:r>
              <a:rPr lang="es-US" sz="2400" dirty="0"/>
              <a:t>Denegar beneficios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Protección contra Represalias en el Lugar de Trabajo</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
        <p:nvSpPr>
          <p:cNvPr id="5" name="TextBox 4">
            <a:extLst>
              <a:ext uri="{FF2B5EF4-FFF2-40B4-BE49-F238E27FC236}">
                <a16:creationId xmlns:a16="http://schemas.microsoft.com/office/drawing/2014/main" id="{1DFDC7ED-D1B5-4B0D-A602-E98BC9C9738C}"/>
              </a:ext>
            </a:extLst>
          </p:cNvPr>
          <p:cNvSpPr txBox="1"/>
          <p:nvPr/>
        </p:nvSpPr>
        <p:spPr>
          <a:xfrm>
            <a:off x="6096000" y="2667388"/>
            <a:ext cx="5290930" cy="3046988"/>
          </a:xfrm>
          <a:prstGeom prst="rect">
            <a:avLst/>
          </a:prstGeom>
          <a:noFill/>
        </p:spPr>
        <p:txBody>
          <a:bodyPr wrap="square" rtlCol="0">
            <a:spAutoFit/>
          </a:bodyPr>
          <a:lstStyle/>
          <a:p>
            <a:pPr marL="365125" lvl="0" indent="-255588" rtl="0">
              <a:lnSpc>
                <a:spcPct val="120000"/>
              </a:lnSpc>
              <a:spcBef>
                <a:spcPts val="600"/>
              </a:spcBef>
              <a:buClr>
                <a:srgbClr val="FF0000"/>
              </a:buClr>
              <a:buSzPct val="150000"/>
              <a:buFont typeface="Arial" panose="020B0604020202020204" pitchFamily="34" charset="0"/>
              <a:buChar char="•"/>
            </a:pPr>
            <a:r>
              <a:rPr lang="es-US" sz="2400">
                <a:solidFill>
                  <a:prstClr val="black"/>
                </a:solidFill>
                <a:latin typeface="Nunito" pitchFamily="2" charset="77"/>
                <a:cs typeface="Poppins" pitchFamily="2" charset="77"/>
              </a:rPr>
              <a:t>No contratar o no recontratar</a:t>
            </a:r>
          </a:p>
          <a:p>
            <a:pPr marL="365125" lvl="0" indent="-255588" rtl="0">
              <a:lnSpc>
                <a:spcPct val="120000"/>
              </a:lnSpc>
              <a:spcBef>
                <a:spcPts val="600"/>
              </a:spcBef>
              <a:buClr>
                <a:srgbClr val="FF0000"/>
              </a:buClr>
              <a:buSzPct val="150000"/>
              <a:buFont typeface="Arial" panose="020B0604020202020204" pitchFamily="34" charset="0"/>
              <a:buChar char="•"/>
            </a:pPr>
            <a:r>
              <a:rPr lang="es-US" sz="2400">
                <a:solidFill>
                  <a:prstClr val="black"/>
                </a:solidFill>
                <a:latin typeface="Nunito" pitchFamily="2" charset="77"/>
                <a:cs typeface="Poppins" pitchFamily="2" charset="77"/>
              </a:rPr>
              <a:t>Intimidación o acoso</a:t>
            </a:r>
          </a:p>
          <a:p>
            <a:pPr marL="365125" lvl="0" indent="-255588" rtl="0">
              <a:lnSpc>
                <a:spcPct val="120000"/>
              </a:lnSpc>
              <a:spcBef>
                <a:spcPts val="600"/>
              </a:spcBef>
              <a:buClr>
                <a:srgbClr val="FF0000"/>
              </a:buClr>
              <a:buSzPct val="150000"/>
              <a:buFont typeface="Arial" panose="020B0604020202020204" pitchFamily="34" charset="0"/>
              <a:buChar char="•"/>
            </a:pPr>
            <a:r>
              <a:rPr lang="es-US" sz="2400">
                <a:solidFill>
                  <a:prstClr val="black"/>
                </a:solidFill>
                <a:latin typeface="Nunito" pitchFamily="2" charset="77"/>
                <a:cs typeface="Poppins" pitchFamily="2" charset="77"/>
              </a:rPr>
              <a:t>Amenazas</a:t>
            </a:r>
          </a:p>
          <a:p>
            <a:pPr marL="365125" lvl="0" indent="-255588" rtl="0">
              <a:lnSpc>
                <a:spcPct val="120000"/>
              </a:lnSpc>
              <a:spcBef>
                <a:spcPts val="600"/>
              </a:spcBef>
              <a:buClr>
                <a:srgbClr val="FF0000"/>
              </a:buClr>
              <a:buSzPct val="150000"/>
              <a:buFont typeface="Arial" panose="020B0604020202020204" pitchFamily="34" charset="0"/>
              <a:buChar char="•"/>
            </a:pPr>
            <a:r>
              <a:rPr lang="es-US" sz="2400">
                <a:solidFill>
                  <a:prstClr val="black"/>
                </a:solidFill>
                <a:latin typeface="Nunito" pitchFamily="2" charset="77"/>
                <a:cs typeface="Poppins" pitchFamily="2" charset="77"/>
              </a:rPr>
              <a:t>Reasignación que afecta las perspectivas de ascenso</a:t>
            </a:r>
          </a:p>
          <a:p>
            <a:pPr marL="365125" lvl="0" indent="-255588" rtl="0">
              <a:lnSpc>
                <a:spcPct val="120000"/>
              </a:lnSpc>
              <a:spcBef>
                <a:spcPts val="600"/>
              </a:spcBef>
              <a:buClr>
                <a:srgbClr val="FF0000"/>
              </a:buClr>
              <a:buSzPct val="150000"/>
              <a:buFont typeface="Arial" panose="020B0604020202020204" pitchFamily="34" charset="0"/>
              <a:buChar char="•"/>
            </a:pPr>
            <a:r>
              <a:rPr lang="es-US" sz="2400">
                <a:solidFill>
                  <a:prstClr val="black"/>
                </a:solidFill>
                <a:latin typeface="Nunito" pitchFamily="2" charset="77"/>
                <a:cs typeface="Poppins" pitchFamily="2" charset="77"/>
              </a:rPr>
              <a:t>Reducir el pago o las horas</a:t>
            </a:r>
          </a:p>
          <a:p>
            <a:pPr rtl="0"/>
            <a:endParaRPr lang="en-US" sz="2800" dirty="0"/>
          </a:p>
        </p:txBody>
      </p:sp>
    </p:spTree>
    <p:extLst>
      <p:ext uri="{BB962C8B-B14F-4D97-AF65-F5344CB8AC3E}">
        <p14:creationId xmlns:p14="http://schemas.microsoft.com/office/powerpoint/2010/main" val="2087025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marL="109537" indent="0" rtl="0">
              <a:lnSpc>
                <a:spcPct val="120000"/>
              </a:lnSpc>
              <a:spcBef>
                <a:spcPts val="600"/>
              </a:spcBef>
              <a:buNone/>
            </a:pPr>
            <a:r>
              <a:rPr lang="es-US" sz="2400" b="1"/>
              <a:t>Los trabajadores pueden presentar un reclamo de denunciante interno dentro de los 30 días posteriores al incidente, por los siguientes medios:</a:t>
            </a:r>
          </a:p>
          <a:p>
            <a:pPr marL="365125" indent="-255588" rtl="0">
              <a:lnSpc>
                <a:spcPct val="120000"/>
              </a:lnSpc>
              <a:spcBef>
                <a:spcPts val="600"/>
              </a:spcBef>
            </a:pPr>
            <a:r>
              <a:rPr lang="es-US" sz="2400"/>
              <a:t>internet</a:t>
            </a:r>
          </a:p>
          <a:p>
            <a:pPr marL="365125" indent="-255588" rtl="0">
              <a:lnSpc>
                <a:spcPct val="120000"/>
              </a:lnSpc>
              <a:spcBef>
                <a:spcPts val="600"/>
              </a:spcBef>
            </a:pPr>
            <a:r>
              <a:rPr lang="es-US" sz="2400"/>
              <a:t>fax</a:t>
            </a:r>
          </a:p>
          <a:p>
            <a:pPr marL="365125" indent="-255588" rtl="0">
              <a:lnSpc>
                <a:spcPct val="120000"/>
              </a:lnSpc>
              <a:spcBef>
                <a:spcPts val="600"/>
              </a:spcBef>
            </a:pPr>
            <a:r>
              <a:rPr lang="es-US" sz="2400"/>
              <a:t>correo </a:t>
            </a:r>
          </a:p>
          <a:p>
            <a:pPr marL="365125" indent="-255588" rtl="0">
              <a:lnSpc>
                <a:spcPct val="120000"/>
              </a:lnSpc>
              <a:spcBef>
                <a:spcPts val="600"/>
              </a:spcBef>
            </a:pPr>
            <a:r>
              <a:rPr lang="es-US" sz="2400"/>
              <a:t>teléfono </a:t>
            </a:r>
          </a:p>
          <a:p>
            <a:pPr marL="365125" indent="-255588" rtl="0">
              <a:lnSpc>
                <a:spcPct val="120000"/>
              </a:lnSpc>
              <a:spcBef>
                <a:spcPts val="600"/>
              </a:spcBef>
            </a:pPr>
            <a:r>
              <a:rPr lang="es-US" sz="2400"/>
              <a:t>en persona</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Cómo Presentar una Queja de Salud o Seguridad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2402265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marL="365125" indent="-255588" rtl="0">
              <a:lnSpc>
                <a:spcPct val="120000"/>
              </a:lnSpc>
              <a:spcBef>
                <a:spcPts val="600"/>
              </a:spcBef>
            </a:pPr>
            <a:r>
              <a:rPr lang="es-US" sz="2400"/>
              <a:t>Contacto de la grúa o el brazo de la grúa con líneas eléctricas con corriente (cerca del 45 % de los casos).</a:t>
            </a:r>
          </a:p>
          <a:p>
            <a:pPr marL="365125" indent="-255588" rtl="0">
              <a:lnSpc>
                <a:spcPct val="120000"/>
              </a:lnSpc>
              <a:spcBef>
                <a:spcPts val="600"/>
              </a:spcBef>
            </a:pPr>
            <a:r>
              <a:rPr lang="es-US" sz="2400"/>
              <a:t>Dispositivo de elevación debajo del gancho.</a:t>
            </a:r>
          </a:p>
          <a:p>
            <a:pPr marL="365125" indent="-255588" rtl="0">
              <a:lnSpc>
                <a:spcPct val="120000"/>
              </a:lnSpc>
              <a:spcBef>
                <a:spcPts val="600"/>
              </a:spcBef>
            </a:pPr>
            <a:r>
              <a:rPr lang="es-US" sz="2400"/>
              <a:t>Vuelco de grúas.</a:t>
            </a:r>
          </a:p>
          <a:p>
            <a:pPr marL="365125" indent="-255588" rtl="0">
              <a:lnSpc>
                <a:spcPct val="120000"/>
              </a:lnSpc>
              <a:spcBef>
                <a:spcPts val="600"/>
              </a:spcBef>
            </a:pPr>
            <a:r>
              <a:rPr lang="es-US" sz="2400"/>
              <a:t>Caída de cargas.</a:t>
            </a:r>
          </a:p>
          <a:p>
            <a:pPr marL="365125" indent="-255588" rtl="0">
              <a:lnSpc>
                <a:spcPct val="120000"/>
              </a:lnSpc>
              <a:spcBef>
                <a:spcPts val="600"/>
              </a:spcBef>
            </a:pPr>
            <a:r>
              <a:rPr lang="es-US" sz="2400"/>
              <a:t>Colapso del brazo de la grúa.</a:t>
            </a:r>
          </a:p>
          <a:p>
            <a:pPr marL="365125" indent="-255588" rtl="0">
              <a:lnSpc>
                <a:spcPct val="120000"/>
              </a:lnSpc>
              <a:spcBef>
                <a:spcPts val="600"/>
              </a:spcBef>
            </a:pPr>
            <a:r>
              <a:rPr lang="es-US" sz="2400"/>
              <a:t>Aplastamiento por el contrapeso.</a:t>
            </a:r>
          </a:p>
          <a:p>
            <a:pPr marL="365125" indent="-255588" rtl="0">
              <a:lnSpc>
                <a:spcPct val="120000"/>
              </a:lnSpc>
              <a:spcBef>
                <a:spcPts val="600"/>
              </a:spcBef>
            </a:pPr>
            <a:r>
              <a:rPr lang="es-US" sz="2400"/>
              <a:t>Uso de estabilizadores, caídas y fallas de aparejos.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62500" lnSpcReduction="20000"/>
          </a:bodyPr>
          <a:lstStyle/>
          <a:p>
            <a:pPr rtl="0">
              <a:lnSpc>
                <a:spcPct val="120000"/>
              </a:lnSpc>
              <a:spcBef>
                <a:spcPts val="600"/>
              </a:spcBef>
            </a:pPr>
            <a:r>
              <a:rPr lang="es-US"/>
              <a:t>Causas Principales de Accidentes con Grúas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2264638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Causas de Muerte en la Construcción Asociadas con Grúas, 1992-2006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graphicFrame>
        <p:nvGraphicFramePr>
          <p:cNvPr id="7" name="Object 21">
            <a:extLst>
              <a:ext uri="{FF2B5EF4-FFF2-40B4-BE49-F238E27FC236}">
                <a16:creationId xmlns:a16="http://schemas.microsoft.com/office/drawing/2014/main" id="{655BE84E-4D52-4F95-9AB7-68C95C1B0741}"/>
              </a:ext>
            </a:extLst>
          </p:cNvPr>
          <p:cNvGraphicFramePr>
            <a:graphicFrameLocks noChangeAspect="1"/>
          </p:cNvGraphicFramePr>
          <p:nvPr>
            <p:extLst>
              <p:ext uri="{D42A27DB-BD31-4B8C-83A1-F6EECF244321}">
                <p14:modId xmlns:p14="http://schemas.microsoft.com/office/powerpoint/2010/main" val="260679268"/>
              </p:ext>
            </p:extLst>
          </p:nvPr>
        </p:nvGraphicFramePr>
        <p:xfrm>
          <a:off x="1686560" y="1565264"/>
          <a:ext cx="8818879" cy="3727471"/>
        </p:xfrm>
        <a:graphic>
          <a:graphicData uri="http://schemas.openxmlformats.org/presentationml/2006/ole">
            <mc:AlternateContent xmlns:mc="http://schemas.openxmlformats.org/markup-compatibility/2006">
              <mc:Choice xmlns:v="urn:schemas-microsoft-com:vml" Requires="v">
                <p:oleObj spid="_x0000_s1026" name="Gráfico" r:id="rId4" imgW="6876961" imgH="3295514" progId="Excel.Chart.8">
                  <p:embed/>
                </p:oleObj>
              </mc:Choice>
              <mc:Fallback>
                <p:oleObj name="Gráfico" r:id="rId4" imgW="6876961" imgH="3295514" progId="Excel.Chart.8">
                  <p:embed/>
                  <p:pic>
                    <p:nvPicPr>
                      <p:cNvPr id="7" name="Object 21">
                        <a:extLst>
                          <a:ext uri="{FF2B5EF4-FFF2-40B4-BE49-F238E27FC236}">
                            <a16:creationId xmlns:a16="http://schemas.microsoft.com/office/drawing/2014/main" id="{655BE84E-4D52-4F95-9AB7-68C95C1B0741}"/>
                          </a:ext>
                        </a:extLst>
                      </p:cNvPr>
                      <p:cNvPicPr>
                        <a:picLocks noChangeAspect="1" noChangeArrowheads="1"/>
                      </p:cNvPicPr>
                      <p:nvPr/>
                    </p:nvPicPr>
                    <p:blipFill>
                      <a:blip r:embed="rId5"/>
                      <a:srcRect/>
                      <a:stretch>
                        <a:fillRect/>
                      </a:stretch>
                    </p:blipFill>
                    <p:spPr bwMode="auto">
                      <a:xfrm>
                        <a:off x="1686560" y="1565264"/>
                        <a:ext cx="8818879" cy="3727471"/>
                      </a:xfrm>
                      <a:prstGeom prst="rect">
                        <a:avLst/>
                      </a:prstGeom>
                      <a:noFill/>
                      <a:ln>
                        <a:noFill/>
                      </a:ln>
                      <a:effectLst/>
                    </p:spPr>
                  </p:pic>
                </p:oleObj>
              </mc:Fallback>
            </mc:AlternateContent>
          </a:graphicData>
        </a:graphic>
      </p:graphicFrame>
      <p:sp>
        <p:nvSpPr>
          <p:cNvPr id="8" name="Text Box 22">
            <a:extLst>
              <a:ext uri="{FF2B5EF4-FFF2-40B4-BE49-F238E27FC236}">
                <a16:creationId xmlns:a16="http://schemas.microsoft.com/office/drawing/2014/main" id="{CD538ABD-C402-4E0B-8881-A5BD7677B396}"/>
              </a:ext>
            </a:extLst>
          </p:cNvPr>
          <p:cNvSpPr txBox="1">
            <a:spLocks noChangeArrowheads="1"/>
          </p:cNvSpPr>
          <p:nvPr/>
        </p:nvSpPr>
        <p:spPr bwMode="auto">
          <a:xfrm>
            <a:off x="9378717" y="1739013"/>
            <a:ext cx="99411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rtlCol="0">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rtl="0" eaLnBrk="1" hangingPunct="1"/>
            <a:r>
              <a:rPr lang="es-US">
                <a:solidFill>
                  <a:schemeClr val="tx1"/>
                </a:solidFill>
                <a:latin typeface="+mn-lt"/>
              </a:rPr>
              <a:t>157 muertes</a:t>
            </a:r>
          </a:p>
        </p:txBody>
      </p:sp>
      <p:sp>
        <p:nvSpPr>
          <p:cNvPr id="9" name="Text Box 23">
            <a:extLst>
              <a:ext uri="{FF2B5EF4-FFF2-40B4-BE49-F238E27FC236}">
                <a16:creationId xmlns:a16="http://schemas.microsoft.com/office/drawing/2014/main" id="{6ED3D9BC-4450-43C7-805E-5B43B10EBEEF}"/>
              </a:ext>
            </a:extLst>
          </p:cNvPr>
          <p:cNvSpPr txBox="1">
            <a:spLocks noChangeArrowheads="1"/>
          </p:cNvSpPr>
          <p:nvPr/>
        </p:nvSpPr>
        <p:spPr bwMode="auto">
          <a:xfrm>
            <a:off x="8752110" y="2089609"/>
            <a:ext cx="99411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rtlCol="0">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rtl="0" eaLnBrk="1" hangingPunct="1"/>
            <a:r>
              <a:rPr lang="es-US">
                <a:solidFill>
                  <a:schemeClr val="tx1"/>
                </a:solidFill>
                <a:latin typeface="+mn-lt"/>
              </a:rPr>
              <a:t>132 muertes</a:t>
            </a:r>
          </a:p>
        </p:txBody>
      </p:sp>
      <p:sp>
        <p:nvSpPr>
          <p:cNvPr id="10" name="Text Box 24">
            <a:extLst>
              <a:ext uri="{FF2B5EF4-FFF2-40B4-BE49-F238E27FC236}">
                <a16:creationId xmlns:a16="http://schemas.microsoft.com/office/drawing/2014/main" id="{C257A2F3-3E4E-40C5-BEE7-5A8D9414441C}"/>
              </a:ext>
            </a:extLst>
          </p:cNvPr>
          <p:cNvSpPr txBox="1">
            <a:spLocks noChangeArrowheads="1"/>
          </p:cNvSpPr>
          <p:nvPr/>
        </p:nvSpPr>
        <p:spPr bwMode="auto">
          <a:xfrm>
            <a:off x="7694022" y="2400414"/>
            <a:ext cx="9027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rtlCol="0">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rtl="0" eaLnBrk="1" hangingPunct="1"/>
            <a:r>
              <a:rPr lang="es-US">
                <a:solidFill>
                  <a:schemeClr val="tx1"/>
                </a:solidFill>
                <a:latin typeface="+mn-lt"/>
              </a:rPr>
              <a:t>89 muertes</a:t>
            </a:r>
          </a:p>
        </p:txBody>
      </p:sp>
      <p:sp>
        <p:nvSpPr>
          <p:cNvPr id="11" name="Text Box 26">
            <a:extLst>
              <a:ext uri="{FF2B5EF4-FFF2-40B4-BE49-F238E27FC236}">
                <a16:creationId xmlns:a16="http://schemas.microsoft.com/office/drawing/2014/main" id="{6A2A7CB1-C5F6-4F06-BD50-91FC24004B17}"/>
              </a:ext>
            </a:extLst>
          </p:cNvPr>
          <p:cNvSpPr txBox="1">
            <a:spLocks noChangeArrowheads="1"/>
          </p:cNvSpPr>
          <p:nvPr/>
        </p:nvSpPr>
        <p:spPr bwMode="auto">
          <a:xfrm>
            <a:off x="7389219" y="2724604"/>
            <a:ext cx="9027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rtlCol="0">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rtl="0" eaLnBrk="1" hangingPunct="1"/>
            <a:r>
              <a:rPr lang="es-US">
                <a:solidFill>
                  <a:schemeClr val="tx1"/>
                </a:solidFill>
                <a:latin typeface="+mn-lt"/>
              </a:rPr>
              <a:t>78 muertes</a:t>
            </a:r>
          </a:p>
        </p:txBody>
      </p:sp>
      <p:sp>
        <p:nvSpPr>
          <p:cNvPr id="12" name="Text Box 27">
            <a:extLst>
              <a:ext uri="{FF2B5EF4-FFF2-40B4-BE49-F238E27FC236}">
                <a16:creationId xmlns:a16="http://schemas.microsoft.com/office/drawing/2014/main" id="{1872D1C4-5A72-4F44-955D-99226705242C}"/>
              </a:ext>
            </a:extLst>
          </p:cNvPr>
          <p:cNvSpPr txBox="1">
            <a:spLocks noChangeArrowheads="1"/>
          </p:cNvSpPr>
          <p:nvPr/>
        </p:nvSpPr>
        <p:spPr bwMode="auto">
          <a:xfrm>
            <a:off x="6923310" y="3056515"/>
            <a:ext cx="9027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rtlCol="0">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rtl="0" eaLnBrk="1" hangingPunct="1"/>
            <a:r>
              <a:rPr lang="es-US">
                <a:solidFill>
                  <a:schemeClr val="tx1"/>
                </a:solidFill>
                <a:latin typeface="+mn-lt"/>
              </a:rPr>
              <a:t>56 muertes</a:t>
            </a:r>
          </a:p>
        </p:txBody>
      </p:sp>
      <p:sp>
        <p:nvSpPr>
          <p:cNvPr id="13" name="Text Box 28">
            <a:extLst>
              <a:ext uri="{FF2B5EF4-FFF2-40B4-BE49-F238E27FC236}">
                <a16:creationId xmlns:a16="http://schemas.microsoft.com/office/drawing/2014/main" id="{6D419813-82D2-4B1B-85D8-19B03AAC6039}"/>
              </a:ext>
            </a:extLst>
          </p:cNvPr>
          <p:cNvSpPr txBox="1">
            <a:spLocks noChangeArrowheads="1"/>
          </p:cNvSpPr>
          <p:nvPr/>
        </p:nvSpPr>
        <p:spPr bwMode="auto">
          <a:xfrm>
            <a:off x="6618207" y="3369545"/>
            <a:ext cx="9027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rtlCol="0">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rtl="0" eaLnBrk="1" hangingPunct="1"/>
            <a:r>
              <a:rPr lang="es-US">
                <a:solidFill>
                  <a:schemeClr val="tx1"/>
                </a:solidFill>
                <a:latin typeface="+mn-lt"/>
              </a:rPr>
              <a:t>47 muertes</a:t>
            </a:r>
          </a:p>
        </p:txBody>
      </p:sp>
      <p:sp>
        <p:nvSpPr>
          <p:cNvPr id="14" name="Text Box 29">
            <a:extLst>
              <a:ext uri="{FF2B5EF4-FFF2-40B4-BE49-F238E27FC236}">
                <a16:creationId xmlns:a16="http://schemas.microsoft.com/office/drawing/2014/main" id="{45DA6EF4-0059-4A48-B8F6-92055AF88387}"/>
              </a:ext>
            </a:extLst>
          </p:cNvPr>
          <p:cNvSpPr txBox="1">
            <a:spLocks noChangeArrowheads="1"/>
          </p:cNvSpPr>
          <p:nvPr/>
        </p:nvSpPr>
        <p:spPr bwMode="auto">
          <a:xfrm>
            <a:off x="6324981" y="3697087"/>
            <a:ext cx="9027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rtlCol="0">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rtl="0" eaLnBrk="1" hangingPunct="1"/>
            <a:r>
              <a:rPr lang="es-US">
                <a:solidFill>
                  <a:schemeClr val="tx1"/>
                </a:solidFill>
                <a:latin typeface="+mn-lt"/>
              </a:rPr>
              <a:t>30 muertes</a:t>
            </a:r>
          </a:p>
        </p:txBody>
      </p:sp>
      <p:sp>
        <p:nvSpPr>
          <p:cNvPr id="15" name="Text Box 30">
            <a:extLst>
              <a:ext uri="{FF2B5EF4-FFF2-40B4-BE49-F238E27FC236}">
                <a16:creationId xmlns:a16="http://schemas.microsoft.com/office/drawing/2014/main" id="{24D7BDEA-2CED-4E18-ACEC-A29BE45E8840}"/>
              </a:ext>
            </a:extLst>
          </p:cNvPr>
          <p:cNvSpPr txBox="1">
            <a:spLocks noChangeArrowheads="1"/>
          </p:cNvSpPr>
          <p:nvPr/>
        </p:nvSpPr>
        <p:spPr bwMode="auto">
          <a:xfrm>
            <a:off x="6618207" y="4025932"/>
            <a:ext cx="9027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rtlCol="0">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rtl="0" eaLnBrk="1" hangingPunct="1"/>
            <a:r>
              <a:rPr lang="es-US">
                <a:solidFill>
                  <a:schemeClr val="tx1"/>
                </a:solidFill>
                <a:latin typeface="+mn-lt"/>
              </a:rPr>
              <a:t>43 muertes</a:t>
            </a:r>
          </a:p>
        </p:txBody>
      </p:sp>
      <p:pic>
        <p:nvPicPr>
          <p:cNvPr id="2" name="Imagen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88956" y="1566826"/>
            <a:ext cx="8814087" cy="3724348"/>
          </a:xfrm>
          <a:prstGeom prst="rect">
            <a:avLst/>
          </a:prstGeom>
        </p:spPr>
      </p:pic>
      <p:sp>
        <p:nvSpPr>
          <p:cNvPr id="16" name="Text Box 31">
            <a:extLst>
              <a:ext uri="{FF2B5EF4-FFF2-40B4-BE49-F238E27FC236}">
                <a16:creationId xmlns:a16="http://schemas.microsoft.com/office/drawing/2014/main" id="{D02C23D6-ABA8-4F41-8982-1025CB5002DF}"/>
              </a:ext>
            </a:extLst>
          </p:cNvPr>
          <p:cNvSpPr txBox="1">
            <a:spLocks noChangeArrowheads="1"/>
          </p:cNvSpPr>
          <p:nvPr/>
        </p:nvSpPr>
        <p:spPr bwMode="auto">
          <a:xfrm>
            <a:off x="8156926" y="3168354"/>
            <a:ext cx="18162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rtlCol="0">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rtl="0" eaLnBrk="1" hangingPunct="1"/>
            <a:r>
              <a:rPr lang="es-US" sz="1800" b="1" dirty="0">
                <a:solidFill>
                  <a:schemeClr val="tx1"/>
                </a:solidFill>
                <a:latin typeface="+mn-lt"/>
              </a:rPr>
              <a:t>Total de muertes: 632</a:t>
            </a:r>
          </a:p>
        </p:txBody>
      </p:sp>
    </p:spTree>
    <p:extLst>
      <p:ext uri="{BB962C8B-B14F-4D97-AF65-F5344CB8AC3E}">
        <p14:creationId xmlns:p14="http://schemas.microsoft.com/office/powerpoint/2010/main" val="23147896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62500" lnSpcReduction="20000"/>
          </a:bodyPr>
          <a:lstStyle/>
          <a:p>
            <a:pPr rtl="0">
              <a:lnSpc>
                <a:spcPct val="120000"/>
              </a:lnSpc>
              <a:spcBef>
                <a:spcPts val="600"/>
              </a:spcBef>
            </a:pPr>
            <a:r>
              <a:rPr lang="es-US"/>
              <a:t>Causas de muerte relacionadas con grúas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graphicFrame>
        <p:nvGraphicFramePr>
          <p:cNvPr id="17" name="Group 71">
            <a:extLst>
              <a:ext uri="{FF2B5EF4-FFF2-40B4-BE49-F238E27FC236}">
                <a16:creationId xmlns:a16="http://schemas.microsoft.com/office/drawing/2014/main" id="{19401797-9F0A-4DDD-88B2-47C6EE132889}"/>
              </a:ext>
            </a:extLst>
          </p:cNvPr>
          <p:cNvGraphicFramePr>
            <a:graphicFrameLocks noGrp="1"/>
          </p:cNvGraphicFramePr>
          <p:nvPr/>
        </p:nvGraphicFramePr>
        <p:xfrm>
          <a:off x="1342103" y="1375515"/>
          <a:ext cx="9330813" cy="4181038"/>
        </p:xfrm>
        <a:graphic>
          <a:graphicData uri="http://schemas.openxmlformats.org/drawingml/2006/table">
            <a:tbl>
              <a:tblPr/>
              <a:tblGrid>
                <a:gridCol w="3519950">
                  <a:extLst>
                    <a:ext uri="{9D8B030D-6E8A-4147-A177-3AD203B41FA5}">
                      <a16:colId xmlns:a16="http://schemas.microsoft.com/office/drawing/2014/main" val="20000"/>
                    </a:ext>
                  </a:extLst>
                </a:gridCol>
                <a:gridCol w="1258529">
                  <a:extLst>
                    <a:ext uri="{9D8B030D-6E8A-4147-A177-3AD203B41FA5}">
                      <a16:colId xmlns:a16="http://schemas.microsoft.com/office/drawing/2014/main" val="20001"/>
                    </a:ext>
                  </a:extLst>
                </a:gridCol>
                <a:gridCol w="3105337">
                  <a:extLst>
                    <a:ext uri="{9D8B030D-6E8A-4147-A177-3AD203B41FA5}">
                      <a16:colId xmlns:a16="http://schemas.microsoft.com/office/drawing/2014/main" val="589962910"/>
                    </a:ext>
                  </a:extLst>
                </a:gridCol>
                <a:gridCol w="1446997">
                  <a:extLst>
                    <a:ext uri="{9D8B030D-6E8A-4147-A177-3AD203B41FA5}">
                      <a16:colId xmlns:a16="http://schemas.microsoft.com/office/drawing/2014/main" val="677138816"/>
                    </a:ext>
                  </a:extLst>
                </a:gridCol>
              </a:tblGrid>
              <a:tr h="30492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1" i="0" u="none" strike="noStrike" cap="none" normalizeH="0" dirty="0">
                          <a:ln>
                            <a:noFill/>
                          </a:ln>
                          <a:solidFill>
                            <a:srgbClr val="FF0000"/>
                          </a:solidFill>
                          <a:effectLst/>
                          <a:latin typeface="Arial" pitchFamily="34" charset="0"/>
                        </a:rPr>
                        <a:t>Electrocución</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lang="es-US" sz="1800" b="1" i="0" u="none" strike="noStrike" cap="none" normalizeH="0">
                          <a:ln>
                            <a:noFill/>
                          </a:ln>
                          <a:solidFill>
                            <a:srgbClr val="FF0000"/>
                          </a:solidFill>
                          <a:effectLst/>
                          <a:latin typeface="Arial" pitchFamily="34" charset="0"/>
                        </a:rPr>
                        <a:t>39 %</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a:ln>
                            <a:noFill/>
                          </a:ln>
                          <a:solidFill>
                            <a:schemeClr val="tx1"/>
                          </a:solidFill>
                          <a:effectLst/>
                          <a:latin typeface="Arial" pitchFamily="34" charset="0"/>
                        </a:rPr>
                        <a:t>Golpes del contrapeso</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a:ln>
                            <a:noFill/>
                          </a:ln>
                          <a:solidFill>
                            <a:schemeClr val="tx1"/>
                          </a:solidFill>
                          <a:effectLst/>
                          <a:latin typeface="Arial" pitchFamily="34" charset="0"/>
                        </a:rPr>
                        <a:t>3 %</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73757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dirty="0">
                          <a:ln>
                            <a:noFill/>
                          </a:ln>
                          <a:solidFill>
                            <a:schemeClr val="tx1"/>
                          </a:solidFill>
                          <a:effectLst/>
                          <a:latin typeface="Arial" pitchFamily="34" charset="0"/>
                        </a:rPr>
                        <a:t>Montaje/Desmontaje de la grúa</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a:ln>
                            <a:noFill/>
                          </a:ln>
                          <a:solidFill>
                            <a:schemeClr val="tx1"/>
                          </a:solidFill>
                          <a:effectLst/>
                          <a:latin typeface="Arial" pitchFamily="34" charset="0"/>
                        </a:rPr>
                        <a:t>12 %</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a:ln>
                            <a:noFill/>
                          </a:ln>
                          <a:solidFill>
                            <a:schemeClr val="tx1"/>
                          </a:solidFill>
                          <a:effectLst/>
                          <a:latin typeface="Arial" pitchFamily="34" charset="0"/>
                        </a:rPr>
                        <a:t>Contacto entre el bloque de carga y la punta del brazo</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a:ln>
                            <a:noFill/>
                          </a:ln>
                          <a:solidFill>
                            <a:schemeClr val="tx1"/>
                          </a:solidFill>
                          <a:effectLst/>
                          <a:latin typeface="Arial" pitchFamily="34" charset="0"/>
                        </a:rPr>
                        <a:t>2 %</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1563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dirty="0">
                          <a:ln>
                            <a:noFill/>
                          </a:ln>
                          <a:solidFill>
                            <a:schemeClr val="tx1"/>
                          </a:solidFill>
                          <a:effectLst/>
                          <a:latin typeface="Arial" pitchFamily="34" charset="0"/>
                        </a:rPr>
                        <a:t>Colapso del brazo de la grúa</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a:ln>
                            <a:noFill/>
                          </a:ln>
                          <a:solidFill>
                            <a:schemeClr val="tx1"/>
                          </a:solidFill>
                          <a:effectLst/>
                          <a:latin typeface="Arial" pitchFamily="34" charset="0"/>
                        </a:rPr>
                        <a:t>8 %</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a:ln>
                            <a:noFill/>
                          </a:ln>
                          <a:solidFill>
                            <a:schemeClr val="tx1"/>
                          </a:solidFill>
                          <a:effectLst/>
                          <a:latin typeface="Arial" pitchFamily="34" charset="0"/>
                        </a:rPr>
                        <a:t>Limitación del izador</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a:ln>
                            <a:noFill/>
                          </a:ln>
                          <a:solidFill>
                            <a:schemeClr val="tx1"/>
                          </a:solidFill>
                          <a:effectLst/>
                          <a:latin typeface="Arial" pitchFamily="34" charset="0"/>
                        </a:rPr>
                        <a:t>1 %</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992426703"/>
                  </a:ext>
                </a:extLst>
              </a:tr>
              <a:tr h="49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dirty="0">
                          <a:ln>
                            <a:noFill/>
                          </a:ln>
                          <a:solidFill>
                            <a:schemeClr val="tx1"/>
                          </a:solidFill>
                          <a:effectLst/>
                          <a:latin typeface="Arial" pitchFamily="34" charset="0"/>
                        </a:rPr>
                        <a:t>Vuelco de la grúa</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a:ln>
                            <a:noFill/>
                          </a:ln>
                          <a:solidFill>
                            <a:schemeClr val="tx1"/>
                          </a:solidFill>
                          <a:effectLst/>
                          <a:latin typeface="Arial" pitchFamily="34" charset="0"/>
                        </a:rPr>
                        <a:t>7 %</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rtl="0"/>
                      <a:r>
                        <a:rPr lang="es-US" sz="1800" b="0" i="0" kern="1200">
                          <a:solidFill>
                            <a:schemeClr val="tx1"/>
                          </a:solidFill>
                          <a:effectLst/>
                          <a:latin typeface="Arial" panose="020B0604020202020204" pitchFamily="34" charset="0"/>
                          <a:ea typeface="+mn-ea"/>
                          <a:cs typeface="Arial" panose="020B0604020202020204" pitchFamily="34" charset="0"/>
                        </a:rPr>
                        <a:t>Ganchos mortales</a:t>
                      </a:r>
                      <a:endParaRPr lang="en-US" sz="1800" dirty="0">
                        <a:latin typeface="Arial" panose="020B0604020202020204" pitchFamily="34" charset="0"/>
                        <a:cs typeface="Arial" panose="020B0604020202020204" pitchFamily="34" charset="0"/>
                      </a:endParaRP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algn="ctr" rtl="0"/>
                      <a:r>
                        <a:rPr lang="es-US" sz="1800">
                          <a:latin typeface="Arial" panose="020B0604020202020204" pitchFamily="34" charset="0"/>
                          <a:cs typeface="Arial" panose="020B0604020202020204" pitchFamily="34" charset="0"/>
                        </a:rPr>
                        <a:t>1 %</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414003889"/>
                  </a:ext>
                </a:extLst>
              </a:tr>
              <a:tr h="4631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dirty="0">
                          <a:ln>
                            <a:noFill/>
                          </a:ln>
                          <a:solidFill>
                            <a:schemeClr val="tx1"/>
                          </a:solidFill>
                          <a:effectLst/>
                          <a:latin typeface="Arial" pitchFamily="34" charset="0"/>
                        </a:rPr>
                        <a:t>Fallas en los aparejos</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dirty="0">
                          <a:ln>
                            <a:noFill/>
                          </a:ln>
                          <a:solidFill>
                            <a:schemeClr val="tx1"/>
                          </a:solidFill>
                          <a:effectLst/>
                          <a:latin typeface="Arial" pitchFamily="34" charset="0"/>
                        </a:rPr>
                        <a:t>7 %</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rtl="0"/>
                      <a:r>
                        <a:rPr lang="es-US" sz="1800">
                          <a:latin typeface="Arial" panose="020B0604020202020204" pitchFamily="34" charset="0"/>
                          <a:cs typeface="Arial" panose="020B0604020202020204" pitchFamily="34" charset="0"/>
                        </a:rPr>
                        <a:t>Acceso/salida</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US" sz="1800">
                          <a:latin typeface="Arial" panose="020B0604020202020204" pitchFamily="34" charset="0"/>
                          <a:cs typeface="Arial" panose="020B0604020202020204" pitchFamily="34" charset="0"/>
                        </a:rPr>
                        <a:t>&lt;1 %</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675820436"/>
                  </a:ext>
                </a:extLst>
              </a:tr>
              <a:tr h="53948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dirty="0">
                          <a:ln>
                            <a:noFill/>
                          </a:ln>
                          <a:solidFill>
                            <a:schemeClr val="tx1"/>
                          </a:solidFill>
                          <a:effectLst/>
                          <a:latin typeface="Arial" pitchFamily="34" charset="0"/>
                        </a:rPr>
                        <a:t>Sobrecarga</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dirty="0">
                          <a:ln>
                            <a:noFill/>
                          </a:ln>
                          <a:solidFill>
                            <a:schemeClr val="tx1"/>
                          </a:solidFill>
                          <a:effectLst/>
                          <a:latin typeface="Arial" pitchFamily="34" charset="0"/>
                        </a:rPr>
                        <a:t>4 %</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a:ln>
                            <a:noFill/>
                          </a:ln>
                          <a:solidFill>
                            <a:schemeClr val="tx1"/>
                          </a:solidFill>
                          <a:effectLst/>
                          <a:latin typeface="Arial" panose="020B0604020202020204" pitchFamily="34" charset="0"/>
                          <a:cs typeface="Arial" panose="020B0604020202020204" pitchFamily="34" charset="0"/>
                        </a:rPr>
                        <a:t>Confusión de los controles</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lang="es-US" sz="1800">
                          <a:latin typeface="Arial" panose="020B0604020202020204" pitchFamily="34" charset="0"/>
                          <a:cs typeface="Arial" panose="020B0604020202020204" pitchFamily="34" charset="0"/>
                        </a:rPr>
                        <a:t>&lt;1 %</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780506844"/>
                  </a:ext>
                </a:extLst>
              </a:tr>
              <a:tr h="53948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a:ln>
                            <a:noFill/>
                          </a:ln>
                          <a:solidFill>
                            <a:schemeClr val="tx1"/>
                          </a:solidFill>
                          <a:effectLst/>
                          <a:latin typeface="Arial" pitchFamily="34" charset="0"/>
                        </a:rPr>
                        <a:t>Golpes por carga en movimiento</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dirty="0">
                          <a:ln>
                            <a:noFill/>
                          </a:ln>
                          <a:solidFill>
                            <a:schemeClr val="tx1"/>
                          </a:solidFill>
                          <a:effectLst/>
                          <a:latin typeface="Arial" pitchFamily="34" charset="0"/>
                        </a:rPr>
                        <a:t>4 %</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rtl="0"/>
                      <a:r>
                        <a:rPr lang="es-US" sz="1800" dirty="0">
                          <a:latin typeface="Arial" panose="020B0604020202020204" pitchFamily="34" charset="0"/>
                          <a:cs typeface="Arial" panose="020B0604020202020204" pitchFamily="34" charset="0"/>
                        </a:rPr>
                        <a:t>Información insuficiente/desconocida</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algn="ctr" rtl="0"/>
                      <a:r>
                        <a:rPr lang="es-US" sz="1800">
                          <a:latin typeface="Arial" panose="020B0604020202020204" pitchFamily="34" charset="0"/>
                          <a:cs typeface="Arial" panose="020B0604020202020204" pitchFamily="34" charset="0"/>
                        </a:rPr>
                        <a:t>&lt;1 %</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73640399"/>
                  </a:ext>
                </a:extLst>
              </a:tr>
              <a:tr h="52062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a:ln>
                            <a:noFill/>
                          </a:ln>
                          <a:solidFill>
                            <a:schemeClr val="tx1"/>
                          </a:solidFill>
                          <a:effectLst/>
                          <a:latin typeface="Arial" pitchFamily="34" charset="0"/>
                        </a:rPr>
                        <a:t>Elevadores para personal</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dirty="0">
                          <a:ln>
                            <a:noFill/>
                          </a:ln>
                          <a:solidFill>
                            <a:schemeClr val="tx1"/>
                          </a:solidFill>
                          <a:effectLst/>
                          <a:latin typeface="Arial" pitchFamily="34" charset="0"/>
                        </a:rPr>
                        <a:t>4 %</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dirty="0">
                          <a:ln>
                            <a:noFill/>
                          </a:ln>
                          <a:solidFill>
                            <a:schemeClr val="tx1"/>
                          </a:solidFill>
                          <a:effectLst/>
                          <a:latin typeface="Arial" pitchFamily="34" charset="0"/>
                        </a:rPr>
                        <a:t>Otros</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lang="es-US" sz="1800" b="0" i="0" u="none" strike="noStrike" cap="none" normalizeH="0" dirty="0">
                          <a:ln>
                            <a:noFill/>
                          </a:ln>
                          <a:solidFill>
                            <a:schemeClr val="tx1"/>
                          </a:solidFill>
                          <a:effectLst/>
                          <a:latin typeface="Arial" pitchFamily="34" charset="0"/>
                        </a:rPr>
                        <a:t>5 %</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400967350"/>
                  </a:ext>
                </a:extLst>
              </a:tr>
            </a:tbl>
          </a:graphicData>
        </a:graphic>
      </p:graphicFrame>
      <p:sp>
        <p:nvSpPr>
          <p:cNvPr id="18" name="Text Box 63">
            <a:extLst>
              <a:ext uri="{FF2B5EF4-FFF2-40B4-BE49-F238E27FC236}">
                <a16:creationId xmlns:a16="http://schemas.microsoft.com/office/drawing/2014/main" id="{D671944F-6D8B-4354-A6ED-3D99A9E1E353}"/>
              </a:ext>
            </a:extLst>
          </p:cNvPr>
          <p:cNvSpPr txBox="1">
            <a:spLocks noChangeArrowheads="1"/>
          </p:cNvSpPr>
          <p:nvPr/>
        </p:nvSpPr>
        <p:spPr bwMode="auto">
          <a:xfrm>
            <a:off x="1342103" y="5574797"/>
            <a:ext cx="521307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defRPr sz="2400">
                <a:solidFill>
                  <a:schemeClr val="tx1"/>
                </a:solidFill>
                <a:latin typeface="Arial Bold" charset="0"/>
              </a:defRPr>
            </a:lvl1pPr>
            <a:lvl2pPr marL="742950" indent="-285750">
              <a:defRPr sz="2400">
                <a:solidFill>
                  <a:schemeClr val="tx1"/>
                </a:solidFill>
                <a:latin typeface="Arial Bold" charset="0"/>
              </a:defRPr>
            </a:lvl2pPr>
            <a:lvl3pPr marL="1143000" indent="-228600">
              <a:defRPr sz="2400">
                <a:solidFill>
                  <a:schemeClr val="tx1"/>
                </a:solidFill>
                <a:latin typeface="Arial Bold" charset="0"/>
              </a:defRPr>
            </a:lvl3pPr>
            <a:lvl4pPr marL="1600200" indent="-228600">
              <a:defRPr sz="2400">
                <a:solidFill>
                  <a:schemeClr val="tx1"/>
                </a:solidFill>
                <a:latin typeface="Arial Bold" charset="0"/>
              </a:defRPr>
            </a:lvl4pPr>
            <a:lvl5pPr marL="2057400" indent="-228600">
              <a:defRPr sz="2400">
                <a:solidFill>
                  <a:schemeClr val="tx1"/>
                </a:solidFill>
                <a:latin typeface="Arial Bold" charset="0"/>
              </a:defRPr>
            </a:lvl5pPr>
            <a:lvl6pPr marL="2514600" indent="-228600" eaLnBrk="0" fontAlgn="base" hangingPunct="0">
              <a:spcBef>
                <a:spcPct val="0"/>
              </a:spcBef>
              <a:spcAft>
                <a:spcPct val="0"/>
              </a:spcAft>
              <a:defRPr sz="2400">
                <a:solidFill>
                  <a:schemeClr val="tx1"/>
                </a:solidFill>
                <a:latin typeface="Arial Bold" charset="0"/>
              </a:defRPr>
            </a:lvl6pPr>
            <a:lvl7pPr marL="2971800" indent="-228600" eaLnBrk="0" fontAlgn="base" hangingPunct="0">
              <a:spcBef>
                <a:spcPct val="0"/>
              </a:spcBef>
              <a:spcAft>
                <a:spcPct val="0"/>
              </a:spcAft>
              <a:defRPr sz="2400">
                <a:solidFill>
                  <a:schemeClr val="tx1"/>
                </a:solidFill>
                <a:latin typeface="Arial Bold" charset="0"/>
              </a:defRPr>
            </a:lvl7pPr>
            <a:lvl8pPr marL="3429000" indent="-228600" eaLnBrk="0" fontAlgn="base" hangingPunct="0">
              <a:spcBef>
                <a:spcPct val="0"/>
              </a:spcBef>
              <a:spcAft>
                <a:spcPct val="0"/>
              </a:spcAft>
              <a:defRPr sz="2400">
                <a:solidFill>
                  <a:schemeClr val="tx1"/>
                </a:solidFill>
                <a:latin typeface="Arial Bold" charset="0"/>
              </a:defRPr>
            </a:lvl8pPr>
            <a:lvl9pPr marL="3886200" indent="-228600" eaLnBrk="0" fontAlgn="base" hangingPunct="0">
              <a:spcBef>
                <a:spcPct val="0"/>
              </a:spcBef>
              <a:spcAft>
                <a:spcPct val="0"/>
              </a:spcAft>
              <a:defRPr sz="2400">
                <a:solidFill>
                  <a:schemeClr val="tx1"/>
                </a:solidFill>
                <a:latin typeface="Arial Bold"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US" sz="1000" b="0" i="1" u="none" strike="noStrike" kern="1200" cap="none" spc="0" normalizeH="0" baseline="0" noProof="0" dirty="0">
                <a:ln>
                  <a:noFill/>
                </a:ln>
                <a:solidFill>
                  <a:prstClr val="black"/>
                </a:solidFill>
                <a:effectLst/>
                <a:uLnTx/>
                <a:uFillTx/>
                <a:latin typeface="Calibri"/>
                <a:ea typeface="+mn-ea"/>
                <a:cs typeface="+mn-cs"/>
              </a:rPr>
              <a:t>Fuente: A. </a:t>
            </a:r>
            <a:r>
              <a:rPr kumimoji="0" lang="es-US" sz="1000" b="0" i="1" u="none" strike="noStrike" kern="1200" cap="none" spc="0" normalizeH="0" baseline="0" noProof="0" dirty="0" err="1">
                <a:ln>
                  <a:noFill/>
                </a:ln>
                <a:solidFill>
                  <a:prstClr val="black"/>
                </a:solidFill>
                <a:effectLst/>
                <a:uLnTx/>
                <a:uFillTx/>
                <a:latin typeface="Calibri"/>
                <a:ea typeface="+mn-ea"/>
                <a:cs typeface="+mn-cs"/>
              </a:rPr>
              <a:t>Suruda</a:t>
            </a:r>
            <a:r>
              <a:rPr kumimoji="0" lang="es-US" sz="1000" b="0" i="1" u="none" strike="noStrike" kern="1200" cap="none" spc="0" normalizeH="0" baseline="0" noProof="0" dirty="0">
                <a:ln>
                  <a:noFill/>
                </a:ln>
                <a:solidFill>
                  <a:prstClr val="black"/>
                </a:solidFill>
                <a:effectLst/>
                <a:uLnTx/>
                <a:uFillTx/>
                <a:latin typeface="Calibri"/>
                <a:ea typeface="+mn-ea"/>
                <a:cs typeface="+mn-cs"/>
              </a:rPr>
              <a:t>, </a:t>
            </a:r>
            <a:r>
              <a:rPr kumimoji="0" lang="en-US" sz="1000" b="0" i="1" u="none" strike="noStrike" kern="1200" cap="none" spc="0" normalizeH="0" baseline="0" noProof="0" dirty="0">
                <a:ln>
                  <a:noFill/>
                </a:ln>
                <a:solidFill>
                  <a:prstClr val="black"/>
                </a:solidFill>
                <a:effectLst/>
                <a:uLnTx/>
                <a:uFillTx/>
                <a:latin typeface="Calibri"/>
                <a:ea typeface="+mn-ea"/>
                <a:cs typeface="+mn-cs"/>
              </a:rPr>
              <a:t>et al., Crane-Related Deaths in the U.S. Construction Industry, 1984-94 </a:t>
            </a:r>
          </a:p>
        </p:txBody>
      </p:sp>
    </p:spTree>
    <p:extLst>
      <p:ext uri="{BB962C8B-B14F-4D97-AF65-F5344CB8AC3E}">
        <p14:creationId xmlns:p14="http://schemas.microsoft.com/office/powerpoint/2010/main" val="9225380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600"/>
              </a:spcBef>
            </a:pPr>
            <a:r>
              <a:rPr lang="es-US"/>
              <a:t>Muertes Trabajando con Grúas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pic>
        <p:nvPicPr>
          <p:cNvPr id="6" name="Picture 5">
            <a:extLst>
              <a:ext uri="{FF2B5EF4-FFF2-40B4-BE49-F238E27FC236}">
                <a16:creationId xmlns:a16="http://schemas.microsoft.com/office/drawing/2014/main" id="{01DE076D-E485-4CBB-A1FB-C0DA4BF897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2798" y="1413633"/>
            <a:ext cx="6430330" cy="4766367"/>
          </a:xfrm>
          <a:prstGeom prst="rect">
            <a:avLst/>
          </a:prstGeom>
        </p:spPr>
      </p:pic>
    </p:spTree>
    <p:extLst>
      <p:ext uri="{BB962C8B-B14F-4D97-AF65-F5344CB8AC3E}">
        <p14:creationId xmlns:p14="http://schemas.microsoft.com/office/powerpoint/2010/main" val="5979998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Autofit/>
          </a:bodyPr>
          <a:lstStyle/>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b="1"/>
              <a:t>OSHA emitió 175 citaciones de la Subparte CC: Grúas y Cabrias en el año fiscal 2019.</a:t>
            </a:r>
          </a:p>
          <a:p>
            <a:pPr marL="1222375" lvl="2" indent="-255588" rtl="0">
              <a:lnSpc>
                <a:spcPct val="100000"/>
              </a:lnSpc>
              <a:spcBef>
                <a:spcPts val="600"/>
              </a:spcBef>
            </a:pPr>
            <a:r>
              <a:rPr lang="es-US" sz="2400"/>
              <a:t>131 infracciones se consideraron graves.</a:t>
            </a:r>
          </a:p>
          <a:p>
            <a:pPr marL="1222375" lvl="2" indent="-255588" rtl="0">
              <a:lnSpc>
                <a:spcPct val="100000"/>
              </a:lnSpc>
              <a:spcBef>
                <a:spcPts val="600"/>
              </a:spcBef>
            </a:pPr>
            <a:r>
              <a:rPr lang="es-US" sz="2400"/>
              <a:t>2 infracciones se consideraron intencionales.</a:t>
            </a:r>
          </a:p>
          <a:p>
            <a:pPr marL="1222375" lvl="2" indent="-255588" rtl="0">
              <a:lnSpc>
                <a:spcPct val="100000"/>
              </a:lnSpc>
              <a:spcBef>
                <a:spcPts val="600"/>
              </a:spcBef>
            </a:pPr>
            <a:r>
              <a:rPr lang="es-US" sz="2400"/>
              <a:t>19 infracciones fueron el resultado de accidentes.</a:t>
            </a:r>
          </a:p>
          <a:p>
            <a:pPr marL="1222375" lvl="2" indent="-255588" rtl="0">
              <a:lnSpc>
                <a:spcPct val="100000"/>
              </a:lnSpc>
              <a:spcBef>
                <a:spcPts val="600"/>
              </a:spcBef>
            </a:pPr>
            <a:endParaRPr lang="en-US" altLang="en-US" sz="2400" dirty="0"/>
          </a:p>
          <a:p>
            <a:pPr marL="117475" lvl="2" indent="0" rtl="0">
              <a:lnSpc>
                <a:spcPct val="100000"/>
              </a:lnSpc>
              <a:spcBef>
                <a:spcPts val="600"/>
              </a:spcBef>
              <a:buNone/>
            </a:pPr>
            <a:r>
              <a:rPr lang="es-US" sz="1800"/>
              <a:t>Estadísticas del Departamento de Trabajo - OSHA</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a:t>Estadísticas de Citación de la OSHA</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13795486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600"/>
              </a:spcBef>
            </a:pPr>
            <a:r>
              <a:rPr lang="es-US"/>
              <a:t>Estadísticas de Citación de la OSHA (2019)</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graphicFrame>
        <p:nvGraphicFramePr>
          <p:cNvPr id="8" name="Table 7">
            <a:extLst>
              <a:ext uri="{FF2B5EF4-FFF2-40B4-BE49-F238E27FC236}">
                <a16:creationId xmlns:a16="http://schemas.microsoft.com/office/drawing/2014/main" id="{3857719B-535E-43C3-B505-ED95D15B1FAD}"/>
              </a:ext>
            </a:extLst>
          </p:cNvPr>
          <p:cNvGraphicFramePr>
            <a:graphicFrameLocks noGrp="1"/>
          </p:cNvGraphicFramePr>
          <p:nvPr>
            <p:extLst>
              <p:ext uri="{D42A27DB-BD31-4B8C-83A1-F6EECF244321}">
                <p14:modId xmlns:p14="http://schemas.microsoft.com/office/powerpoint/2010/main" val="3794169772"/>
              </p:ext>
            </p:extLst>
          </p:nvPr>
        </p:nvGraphicFramePr>
        <p:xfrm>
          <a:off x="297024" y="1508648"/>
          <a:ext cx="11597951" cy="4659805"/>
        </p:xfrm>
        <a:graphic>
          <a:graphicData uri="http://schemas.openxmlformats.org/drawingml/2006/table">
            <a:tbl>
              <a:tblPr>
                <a:tableStyleId>{5C22544A-7EE6-4342-B048-85BDC9FD1C3A}</a:tableStyleId>
              </a:tblPr>
              <a:tblGrid>
                <a:gridCol w="1589385">
                  <a:extLst>
                    <a:ext uri="{9D8B030D-6E8A-4147-A177-3AD203B41FA5}">
                      <a16:colId xmlns:a16="http://schemas.microsoft.com/office/drawing/2014/main" val="1297242043"/>
                    </a:ext>
                  </a:extLst>
                </a:gridCol>
                <a:gridCol w="8946572">
                  <a:extLst>
                    <a:ext uri="{9D8B030D-6E8A-4147-A177-3AD203B41FA5}">
                      <a16:colId xmlns:a16="http://schemas.microsoft.com/office/drawing/2014/main" val="515226217"/>
                    </a:ext>
                  </a:extLst>
                </a:gridCol>
                <a:gridCol w="1061994">
                  <a:extLst>
                    <a:ext uri="{9D8B030D-6E8A-4147-A177-3AD203B41FA5}">
                      <a16:colId xmlns:a16="http://schemas.microsoft.com/office/drawing/2014/main" val="343830385"/>
                    </a:ext>
                  </a:extLst>
                </a:gridCol>
              </a:tblGrid>
              <a:tr h="634138">
                <a:tc>
                  <a:txBody>
                    <a:bodyPr/>
                    <a:lstStyle/>
                    <a:p>
                      <a:pPr algn="ctr" rtl="0" fontAlgn="b"/>
                      <a:r>
                        <a:rPr lang="es-US" sz="1400" b="1" u="sng" strike="noStrike" dirty="0">
                          <a:effectLst/>
                          <a:latin typeface="Nunito" panose="00000500000000000000" pitchFamily="2" charset="0"/>
                        </a:rPr>
                        <a:t>Norma de la OSHA</a:t>
                      </a:r>
                      <a:endParaRPr lang="en-US" sz="1400" b="1" i="0" u="sng" strike="noStrike" dirty="0">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b="1" u="sng" strike="noStrike">
                          <a:effectLst/>
                          <a:latin typeface="Nunito" panose="00000500000000000000" pitchFamily="2" charset="0"/>
                        </a:rPr>
                        <a:t>Descripción</a:t>
                      </a:r>
                      <a:endParaRPr lang="en-US" sz="1400" b="1" i="0" u="sng" strike="noStrike" dirty="0">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b="1" u="sng" strike="noStrike">
                          <a:effectLst/>
                          <a:latin typeface="Nunito" panose="00000500000000000000" pitchFamily="2" charset="0"/>
                        </a:rPr>
                        <a:t>Infracciones</a:t>
                      </a:r>
                      <a:endParaRPr lang="en-US" sz="1400" b="1" i="0" u="sng"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2654172335"/>
                  </a:ext>
                </a:extLst>
              </a:tr>
              <a:tr h="350353">
                <a:tc>
                  <a:txBody>
                    <a:bodyPr/>
                    <a:lstStyle/>
                    <a:p>
                      <a:pPr algn="l" rtl="0" fontAlgn="b"/>
                      <a:r>
                        <a:rPr lang="es-US" sz="1400" u="none" strike="noStrike">
                          <a:effectLst/>
                          <a:latin typeface="Nunito" panose="00000500000000000000" pitchFamily="2" charset="0"/>
                        </a:rPr>
                        <a:t>1926.1412(f)</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rtl="0" fontAlgn="b"/>
                      <a:r>
                        <a:rPr lang="es-US" sz="1400" u="none" strike="noStrike" dirty="0">
                          <a:effectLst/>
                          <a:latin typeface="Nunito" panose="00000500000000000000" pitchFamily="2" charset="0"/>
                        </a:rPr>
                        <a:t>Inspecciones anuales, incluidas una inspección completa y documentaciones por personas calificadas</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u="none" strike="noStrike">
                          <a:effectLst/>
                          <a:latin typeface="Nunito" panose="00000500000000000000" pitchFamily="2" charset="0"/>
                        </a:rPr>
                        <a:t>13</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3158633199"/>
                  </a:ext>
                </a:extLst>
              </a:tr>
              <a:tr h="350353">
                <a:tc>
                  <a:txBody>
                    <a:bodyPr/>
                    <a:lstStyle/>
                    <a:p>
                      <a:pPr algn="l" rtl="0" fontAlgn="b"/>
                      <a:r>
                        <a:rPr lang="es-US" sz="1400" u="none" strike="noStrike">
                          <a:effectLst/>
                          <a:latin typeface="Nunito" panose="00000500000000000000" pitchFamily="2" charset="0"/>
                        </a:rPr>
                        <a:t>1926.1412(d)</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rtl="0" fontAlgn="b"/>
                      <a:r>
                        <a:rPr lang="es-US" sz="1400" u="none" strike="noStrike">
                          <a:effectLst/>
                          <a:latin typeface="Nunito" panose="00000500000000000000" pitchFamily="2" charset="0"/>
                        </a:rPr>
                        <a:t>Inspecciones de turnos por personas competentes</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u="none" strike="noStrike">
                          <a:effectLst/>
                          <a:latin typeface="Nunito" panose="00000500000000000000" pitchFamily="2" charset="0"/>
                        </a:rPr>
                        <a:t>9</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3552752319"/>
                  </a:ext>
                </a:extLst>
              </a:tr>
              <a:tr h="350353">
                <a:tc>
                  <a:txBody>
                    <a:bodyPr/>
                    <a:lstStyle/>
                    <a:p>
                      <a:pPr algn="l" rtl="0" fontAlgn="b"/>
                      <a:r>
                        <a:rPr lang="es-US" sz="1400" u="none" strike="noStrike">
                          <a:effectLst/>
                          <a:latin typeface="Nunito" panose="00000500000000000000" pitchFamily="2" charset="0"/>
                        </a:rPr>
                        <a:t>1926.1408(a)(2)</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rtl="0" fontAlgn="b"/>
                      <a:r>
                        <a:rPr lang="es-US" sz="1400" u="none" strike="noStrike" dirty="0">
                          <a:effectLst/>
                          <a:latin typeface="Nunito" panose="00000500000000000000" pitchFamily="2" charset="0"/>
                        </a:rPr>
                        <a:t>Las líneas eléctricas deben tener límites identificados y debe haber un espacio libre adecuado que respete lo indicado en la Tabla A.</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u="none" strike="noStrike">
                          <a:effectLst/>
                          <a:latin typeface="Nunito" panose="00000500000000000000" pitchFamily="2" charset="0"/>
                        </a:rPr>
                        <a:t>8</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3828541793"/>
                  </a:ext>
                </a:extLst>
              </a:tr>
              <a:tr h="350353">
                <a:tc>
                  <a:txBody>
                    <a:bodyPr/>
                    <a:lstStyle/>
                    <a:p>
                      <a:pPr algn="l" rtl="0" fontAlgn="b"/>
                      <a:r>
                        <a:rPr lang="es-US" sz="1400" u="none" strike="noStrike">
                          <a:effectLst/>
                          <a:latin typeface="Nunito" panose="00000500000000000000" pitchFamily="2" charset="0"/>
                        </a:rPr>
                        <a:t>1926.1412(e)</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rtl="0" fontAlgn="b"/>
                      <a:r>
                        <a:rPr lang="es-US" sz="1400" u="none" strike="noStrike">
                          <a:effectLst/>
                          <a:latin typeface="Nunito" panose="00000500000000000000" pitchFamily="2" charset="0"/>
                        </a:rPr>
                        <a:t>Inspecciones mensuales y documentación por una persona competente</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u="none" strike="noStrike">
                          <a:effectLst/>
                          <a:latin typeface="Nunito" panose="00000500000000000000" pitchFamily="2" charset="0"/>
                        </a:rPr>
                        <a:t>8</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1203044382"/>
                  </a:ext>
                </a:extLst>
              </a:tr>
              <a:tr h="350353">
                <a:tc>
                  <a:txBody>
                    <a:bodyPr/>
                    <a:lstStyle/>
                    <a:p>
                      <a:pPr algn="l" rtl="0" fontAlgn="b"/>
                      <a:r>
                        <a:rPr lang="es-US" sz="1400" u="none" strike="noStrike">
                          <a:effectLst/>
                          <a:latin typeface="Nunito" panose="00000500000000000000" pitchFamily="2" charset="0"/>
                        </a:rPr>
                        <a:t>1926.1417(a)&amp;(c)</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rtl="0" fontAlgn="b"/>
                      <a:r>
                        <a:rPr lang="es-US" sz="1400" u="none" strike="noStrike">
                          <a:effectLst/>
                          <a:latin typeface="Nunito" panose="00000500000000000000" pitchFamily="2" charset="0"/>
                        </a:rPr>
                        <a:t>Los gráficos de carga y los procedimientos del fabricante deben estar en la cabina de la grúa y cumplirse</a:t>
                      </a:r>
                      <a:endParaRPr lang="en-US" sz="1400" b="0" i="0" u="none" strike="noStrike">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u="none" strike="noStrike">
                          <a:effectLst/>
                          <a:latin typeface="Nunito" panose="00000500000000000000" pitchFamily="2" charset="0"/>
                        </a:rPr>
                        <a:t>8</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1988810149"/>
                  </a:ext>
                </a:extLst>
              </a:tr>
              <a:tr h="350353">
                <a:tc>
                  <a:txBody>
                    <a:bodyPr/>
                    <a:lstStyle/>
                    <a:p>
                      <a:pPr algn="l" rtl="0" fontAlgn="b"/>
                      <a:r>
                        <a:rPr lang="es-US" sz="1400" u="none" strike="noStrike">
                          <a:effectLst/>
                          <a:latin typeface="Nunito" panose="00000500000000000000" pitchFamily="2" charset="0"/>
                        </a:rPr>
                        <a:t>1926.1427(a)</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rtl="0" fontAlgn="b"/>
                      <a:r>
                        <a:rPr lang="es-US" sz="1400" u="none" strike="noStrike">
                          <a:effectLst/>
                          <a:latin typeface="Nunito" panose="00000500000000000000" pitchFamily="2" charset="0"/>
                        </a:rPr>
                        <a:t>Los operadores deben estar capacitados, certificados y evaluados o ser un "operador en capacitación"</a:t>
                      </a:r>
                      <a:endParaRPr lang="en-US" sz="1400" b="0" i="0" u="none" strike="noStrike">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u="none" strike="noStrike">
                          <a:effectLst/>
                          <a:latin typeface="Nunito" panose="00000500000000000000" pitchFamily="2" charset="0"/>
                        </a:rPr>
                        <a:t>7</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2035175891"/>
                  </a:ext>
                </a:extLst>
              </a:tr>
              <a:tr h="350353">
                <a:tc>
                  <a:txBody>
                    <a:bodyPr/>
                    <a:lstStyle/>
                    <a:p>
                      <a:pPr algn="l" rtl="0" fontAlgn="b"/>
                      <a:r>
                        <a:rPr lang="es-US" sz="1400" u="none" strike="noStrike" dirty="0">
                          <a:effectLst/>
                          <a:latin typeface="Nunito" panose="00000500000000000000" pitchFamily="2" charset="0"/>
                        </a:rPr>
                        <a:t>1926.1428(a)</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rtl="0" fontAlgn="b"/>
                      <a:r>
                        <a:rPr lang="es-US" sz="1400" u="none" strike="noStrike">
                          <a:effectLst/>
                          <a:latin typeface="Nunito" panose="00000500000000000000" pitchFamily="2" charset="0"/>
                        </a:rPr>
                        <a:t>Los empleados que hacen señales a las grúas deben estar calificados</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u="none" strike="noStrike">
                          <a:effectLst/>
                          <a:latin typeface="Nunito" panose="00000500000000000000" pitchFamily="2" charset="0"/>
                        </a:rPr>
                        <a:t>7</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1188767223"/>
                  </a:ext>
                </a:extLst>
              </a:tr>
              <a:tr h="350353">
                <a:tc>
                  <a:txBody>
                    <a:bodyPr/>
                    <a:lstStyle/>
                    <a:p>
                      <a:pPr algn="l" rtl="0" fontAlgn="b"/>
                      <a:r>
                        <a:rPr lang="es-US" sz="1400" u="none" strike="noStrike">
                          <a:effectLst/>
                          <a:latin typeface="Nunito" panose="00000500000000000000" pitchFamily="2" charset="0"/>
                        </a:rPr>
                        <a:t>1926.1402(b)</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rtl="0" fontAlgn="b"/>
                      <a:r>
                        <a:rPr lang="es-US" sz="1400" u="none" strike="noStrike">
                          <a:effectLst/>
                          <a:latin typeface="Nunito" panose="00000500000000000000" pitchFamily="2" charset="0"/>
                        </a:rPr>
                        <a:t>Los usuarios deben proporcionar soporte de suelo adecuado</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u="none" strike="noStrike">
                          <a:effectLst/>
                          <a:latin typeface="Nunito" panose="00000500000000000000" pitchFamily="2" charset="0"/>
                        </a:rPr>
                        <a:t>5</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150089645"/>
                  </a:ext>
                </a:extLst>
              </a:tr>
              <a:tr h="350353">
                <a:tc>
                  <a:txBody>
                    <a:bodyPr/>
                    <a:lstStyle/>
                    <a:p>
                      <a:pPr algn="l" rtl="0" fontAlgn="b"/>
                      <a:r>
                        <a:rPr lang="es-US" sz="1400" u="none" strike="noStrike">
                          <a:effectLst/>
                          <a:latin typeface="Nunito" panose="00000500000000000000" pitchFamily="2" charset="0"/>
                        </a:rPr>
                        <a:t>1926.1403(a)</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rtl="0" fontAlgn="b"/>
                      <a:r>
                        <a:rPr lang="es-US" sz="1400" u="none" strike="noStrike">
                          <a:effectLst/>
                          <a:latin typeface="Nunito" panose="00000500000000000000" pitchFamily="2" charset="0"/>
                        </a:rPr>
                        <a:t>Montaje/desmontaje: los usuarios deben seguir los procedimientos del fabricante</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u="none" strike="noStrike">
                          <a:effectLst/>
                          <a:latin typeface="Nunito" panose="00000500000000000000" pitchFamily="2" charset="0"/>
                        </a:rPr>
                        <a:t>4</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4261505791"/>
                  </a:ext>
                </a:extLst>
              </a:tr>
              <a:tr h="350353">
                <a:tc>
                  <a:txBody>
                    <a:bodyPr/>
                    <a:lstStyle/>
                    <a:p>
                      <a:pPr algn="l" rtl="0" fontAlgn="b"/>
                      <a:r>
                        <a:rPr lang="es-US" sz="1400" u="none" strike="noStrike">
                          <a:effectLst/>
                          <a:latin typeface="Nunito" panose="00000500000000000000" pitchFamily="2" charset="0"/>
                        </a:rPr>
                        <a:t>1926.1425(c)(1)</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rtl="0" fontAlgn="b"/>
                      <a:r>
                        <a:rPr lang="es-US" sz="1400" u="none" strike="noStrike">
                          <a:effectLst/>
                          <a:latin typeface="Nunito" panose="00000500000000000000" pitchFamily="2" charset="0"/>
                        </a:rPr>
                        <a:t>Los materiales deben aparejarse de modo de evitar el desplazamiento no intencional</a:t>
                      </a:r>
                      <a:endParaRPr lang="en-US" sz="1400" b="0" i="0" u="none" strike="noStrike">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u="none" strike="noStrike">
                          <a:effectLst/>
                          <a:latin typeface="Nunito" panose="00000500000000000000" pitchFamily="2" charset="0"/>
                        </a:rPr>
                        <a:t>4</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859786117"/>
                  </a:ext>
                </a:extLst>
              </a:tr>
              <a:tr h="350353">
                <a:tc>
                  <a:txBody>
                    <a:bodyPr/>
                    <a:lstStyle/>
                    <a:p>
                      <a:pPr algn="l" rtl="0" fontAlgn="b"/>
                      <a:r>
                        <a:rPr lang="es-US" sz="1400" u="none" strike="noStrike">
                          <a:effectLst/>
                          <a:latin typeface="Nunito" panose="00000500000000000000" pitchFamily="2" charset="0"/>
                        </a:rPr>
                        <a:t>1926.1431(m)(2)</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rtl="0" fontAlgn="b"/>
                      <a:r>
                        <a:rPr lang="es-US" sz="1400" u="none" strike="noStrike" dirty="0">
                          <a:effectLst/>
                          <a:latin typeface="Nunito" panose="00000500000000000000" pitchFamily="2" charset="0"/>
                        </a:rPr>
                        <a:t>Personal de elevación: reunión obligatoria antes de la elevación con el operador, el señalador, los empleados de elevación y la persona responsable</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rtl="0" fontAlgn="b"/>
                      <a:r>
                        <a:rPr lang="es-US" sz="1400" u="none" strike="noStrike" dirty="0">
                          <a:effectLst/>
                          <a:latin typeface="Nunito" panose="00000500000000000000" pitchFamily="2" charset="0"/>
                        </a:rPr>
                        <a:t>3</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1844828444"/>
                  </a:ext>
                </a:extLst>
              </a:tr>
            </a:tbl>
          </a:graphicData>
        </a:graphic>
      </p:graphicFrame>
    </p:spTree>
    <p:extLst>
      <p:ext uri="{BB962C8B-B14F-4D97-AF65-F5344CB8AC3E}">
        <p14:creationId xmlns:p14="http://schemas.microsoft.com/office/powerpoint/2010/main" val="2722420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r>
              <a:rPr lang="es-US" sz="2400" dirty="0"/>
              <a:t>Se aplica a los equipos eléctricos usados en la construcción que pueden </a:t>
            </a:r>
            <a:r>
              <a:rPr lang="es-US" sz="2400" b="1" dirty="0">
                <a:solidFill>
                  <a:srgbClr val="FF0000"/>
                </a:solidFill>
              </a:rPr>
              <a:t>elevar, bajar y mover horizontalmente una carga elevada de más de 2,000 lb</a:t>
            </a:r>
            <a:r>
              <a:rPr lang="es-US" sz="2400" dirty="0"/>
              <a:t>. </a:t>
            </a:r>
          </a:p>
          <a:p>
            <a:pPr marL="365125" indent="-255588" rtl="0">
              <a:lnSpc>
                <a:spcPct val="100000"/>
              </a:lnSpc>
              <a:spcBef>
                <a:spcPts val="600"/>
              </a:spcBef>
            </a:pPr>
            <a:r>
              <a:rPr lang="es-US" sz="2400" dirty="0"/>
              <a:t>Los siguientes son ejemplos de dichos equipos: </a:t>
            </a:r>
          </a:p>
          <a:p>
            <a:pPr marL="1222375" lvl="2" indent="-255588" rtl="0">
              <a:lnSpc>
                <a:spcPct val="100000"/>
              </a:lnSpc>
              <a:spcBef>
                <a:spcPts val="600"/>
              </a:spcBef>
            </a:pPr>
            <a:r>
              <a:rPr lang="es-US" sz="2400" dirty="0"/>
              <a:t>grúas articuladas (como grúas con brazo articulado); </a:t>
            </a:r>
          </a:p>
          <a:p>
            <a:pPr marL="1222375" lvl="2" indent="-255588" rtl="0">
              <a:lnSpc>
                <a:spcPct val="100000"/>
              </a:lnSpc>
              <a:spcBef>
                <a:spcPts val="600"/>
              </a:spcBef>
            </a:pPr>
            <a:r>
              <a:rPr lang="es-US" sz="2400" dirty="0"/>
              <a:t>grúas de oruga; </a:t>
            </a:r>
          </a:p>
          <a:p>
            <a:pPr marL="1222375" lvl="2" indent="-255588" rtl="0">
              <a:lnSpc>
                <a:spcPct val="100000"/>
              </a:lnSpc>
              <a:spcBef>
                <a:spcPts val="600"/>
              </a:spcBef>
            </a:pPr>
            <a:r>
              <a:rPr lang="es-US" sz="2400" dirty="0"/>
              <a:t>grúas flotantes; </a:t>
            </a:r>
          </a:p>
          <a:p>
            <a:pPr marL="1222375" lvl="2" indent="-255588" rtl="0">
              <a:lnSpc>
                <a:spcPct val="100000"/>
              </a:lnSpc>
              <a:spcBef>
                <a:spcPts val="600"/>
              </a:spcBef>
            </a:pPr>
            <a:r>
              <a:rPr lang="es-US" sz="2400" dirty="0"/>
              <a:t>grúas sobre barcazas; </a:t>
            </a:r>
          </a:p>
          <a:p>
            <a:pPr marL="1222375" lvl="2" indent="-255588" rtl="0">
              <a:lnSpc>
                <a:spcPct val="100000"/>
              </a:lnSpc>
              <a:spcBef>
                <a:spcPts val="600"/>
              </a:spcBef>
            </a:pPr>
            <a:r>
              <a:rPr lang="es-US" sz="2400" dirty="0"/>
              <a:t>grúas locomotoras; </a:t>
            </a:r>
          </a:p>
          <a:p>
            <a:pPr marL="1222375" lvl="2" indent="-255588" rtl="0">
              <a:lnSpc>
                <a:spcPct val="100000"/>
              </a:lnSpc>
              <a:spcBef>
                <a:spcPts val="600"/>
              </a:spcBef>
            </a:pPr>
            <a:r>
              <a:rPr lang="es-US" sz="2400" dirty="0"/>
              <a:t>grúas móviles.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a:t>1926.1400 Alcance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pic>
        <p:nvPicPr>
          <p:cNvPr id="5" name="Picture 4" descr="Crane">
            <a:extLst>
              <a:ext uri="{FF2B5EF4-FFF2-40B4-BE49-F238E27FC236}">
                <a16:creationId xmlns:a16="http://schemas.microsoft.com/office/drawing/2014/main" id="{4D7A2E7B-5024-4572-BCED-A461FD5C83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466031" y="3309878"/>
            <a:ext cx="3825371" cy="2716452"/>
          </a:xfrm>
          <a:prstGeom prst="rect">
            <a:avLst/>
          </a:prstGeom>
          <a:noFill/>
        </p:spPr>
      </p:pic>
    </p:spTree>
    <p:extLst>
      <p:ext uri="{BB962C8B-B14F-4D97-AF65-F5344CB8AC3E}">
        <p14:creationId xmlns:p14="http://schemas.microsoft.com/office/powerpoint/2010/main" val="3400136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fontScale="85000" lnSpcReduction="20000"/>
          </a:bodyPr>
          <a:lstStyle/>
          <a:p>
            <a:pPr rtl="0">
              <a:lnSpc>
                <a:spcPct val="120000"/>
              </a:lnSpc>
              <a:spcBef>
                <a:spcPts val="600"/>
              </a:spcBef>
            </a:pPr>
            <a:r>
              <a:rPr lang="es-US" sz="1900" i="1" dirty="0"/>
              <a:t>Este material fue preparado con el número de otorgamiento </a:t>
            </a:r>
            <a:r>
              <a:rPr lang="es-US" sz="1900" b="1" i="1" dirty="0"/>
              <a:t>SH-05112-SH9</a:t>
            </a:r>
            <a:r>
              <a:rPr lang="es-US" sz="1900" i="1" dirty="0"/>
              <a:t> de la Administración de Seguridad y Salud Ocupacional del Departamento de Trabajo de los EE. UU. No necesariamente refleja las opiniones o políticas del Departamento de Trabajo de los Estados Unidos. La mención de nombres comerciales, productos comerciales u organizaciones tampoco implica la aprobación por parte del Gobierno de los Estados Unidos.  Las fotografías que aparecen en esta presentación pueden ilustrar situaciones que no cumplen los requisitos vigentes de la Administración de Seguridad y Salud Ocupacional (OSHA, por sus siglas en inglés). </a:t>
            </a:r>
          </a:p>
          <a:p>
            <a:pPr rtl="0">
              <a:lnSpc>
                <a:spcPct val="120000"/>
              </a:lnSpc>
              <a:spcBef>
                <a:spcPts val="600"/>
              </a:spcBef>
            </a:pPr>
            <a:r>
              <a:rPr lang="es-US" sz="1900" i="1" dirty="0"/>
              <a:t>No es la intención de los desarrolladores de contenido proporcionar con esta presentación una capacitación basada en el cumplimiento. Su intención es más bien abordar la concientización sobre los riesgos en la industria de la construcción y reconocer los riesgos comunes que se presentan en muchos lugares de trabajo relativos a la construcción. </a:t>
            </a:r>
          </a:p>
          <a:p>
            <a:pPr rtl="0">
              <a:lnSpc>
                <a:spcPct val="120000"/>
              </a:lnSpc>
              <a:spcBef>
                <a:spcPts val="600"/>
              </a:spcBef>
            </a:pPr>
            <a:r>
              <a:rPr lang="es-US" sz="1900" i="1" dirty="0"/>
              <a:t>NO debe suponerse que las sugerencias, comentarios o recomendaciones que se hacen aquí constituyen una revisión completa de las normas vigentes, ni la discusión de los "problemas" o "preocupaciones" debe interpretarse como una priorización respecto de los riesgos o los posibles controles. Cuando se hayan expresado opiniones ("mejores prácticas"), es importante recordar que los problemas de seguridad en general, y en particular los de los sitios de trabajo de construcción, requerirán de una especificación detallada de dichos sitios o riesgos. Un enfoque "válido para toda ocasión" no resulta recomendable ni probablemente sea muy eficaz.</a:t>
            </a:r>
            <a:endParaRPr lang="en-US" sz="1900" dirty="0"/>
          </a:p>
          <a:p>
            <a:pPr rtl="0"/>
            <a:endParaRPr lang="en-US" dirty="0"/>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a:t>Exención de Responsabilidad/Notas de Uso</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La "entidad controladora" se define como la entidad que posee la responsabilidad total por la seguridad en el lugar de trabajo en relación con las grúas y cabrias en las propuestas de construcción. </a:t>
            </a:r>
          </a:p>
          <a:p>
            <a:pPr marL="365125" indent="-255588" rtl="0">
              <a:lnSpc>
                <a:spcPct val="100000"/>
              </a:lnSpc>
              <a:spcBef>
                <a:spcPts val="600"/>
              </a:spcBef>
            </a:pPr>
            <a:r>
              <a:rPr lang="es-US" sz="2400"/>
              <a:t>La entidad controladora se define como el contratista principal, contratista general, gerente de construcción o cualquier otra entidad jurídica que posea la responsabilidad total por la construcción del proyecto, su planificación, calidad y finalización.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600"/>
              </a:spcBef>
            </a:pPr>
            <a:r>
              <a:rPr lang="es-US"/>
              <a:t>1926.1401 Entidad Controladora</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1282652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r>
              <a:rPr lang="es-US" sz="2000" dirty="0"/>
              <a:t>Proporcionar un área de trabajo adecuada.</a:t>
            </a:r>
          </a:p>
          <a:p>
            <a:pPr marL="365125" indent="-255588" rtl="0">
              <a:lnSpc>
                <a:spcPct val="100000"/>
              </a:lnSpc>
              <a:spcBef>
                <a:spcPts val="600"/>
              </a:spcBef>
            </a:pPr>
            <a:r>
              <a:rPr lang="es-US" sz="2000" dirty="0"/>
              <a:t>Confirmar la estabilidad adecuada del suelo.</a:t>
            </a:r>
          </a:p>
          <a:p>
            <a:pPr marL="365125" indent="-255588" rtl="0">
              <a:lnSpc>
                <a:spcPct val="100000"/>
              </a:lnSpc>
              <a:spcBef>
                <a:spcPts val="600"/>
              </a:spcBef>
            </a:pPr>
            <a:r>
              <a:rPr lang="es-US" sz="2000" dirty="0"/>
              <a:t>Mantener un espacio libre respecto de las líneas</a:t>
            </a:r>
            <a:br>
              <a:rPr lang="es-US" sz="2000" dirty="0"/>
            </a:br>
            <a:r>
              <a:rPr lang="es-US" sz="2000" dirty="0"/>
              <a:t>eléctricas aéreas.</a:t>
            </a:r>
          </a:p>
          <a:p>
            <a:pPr marL="365125" indent="-255588" rtl="0">
              <a:lnSpc>
                <a:spcPct val="100000"/>
              </a:lnSpc>
              <a:spcBef>
                <a:spcPts val="600"/>
              </a:spcBef>
            </a:pPr>
            <a:r>
              <a:rPr lang="es-US" sz="2000" dirty="0"/>
              <a:t>Proporcionar resguardo superior para los otros</a:t>
            </a:r>
            <a:br>
              <a:rPr lang="es-US" sz="2000" dirty="0"/>
            </a:br>
            <a:r>
              <a:rPr lang="es-US" sz="2000" dirty="0"/>
              <a:t>trabajadores.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dirty="0"/>
              <a:t>Condiciones del Sitio</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pic>
        <p:nvPicPr>
          <p:cNvPr id="5" name="Picture 4">
            <a:extLst>
              <a:ext uri="{FF2B5EF4-FFF2-40B4-BE49-F238E27FC236}">
                <a16:creationId xmlns:a16="http://schemas.microsoft.com/office/drawing/2014/main" id="{10E47E04-14F0-4D86-BFA1-6C3DA2F54E67}"/>
              </a:ext>
            </a:extLst>
          </p:cNvPr>
          <p:cNvPicPr>
            <a:picLocks noChangeAspect="1"/>
          </p:cNvPicPr>
          <p:nvPr/>
        </p:nvPicPr>
        <p:blipFill>
          <a:blip r:embed="rId2"/>
          <a:stretch>
            <a:fillRect/>
          </a:stretch>
        </p:blipFill>
        <p:spPr>
          <a:xfrm>
            <a:off x="721755" y="3343763"/>
            <a:ext cx="3871296" cy="3066554"/>
          </a:xfrm>
          <a:prstGeom prst="rect">
            <a:avLst/>
          </a:prstGeom>
        </p:spPr>
      </p:pic>
      <p:pic>
        <p:nvPicPr>
          <p:cNvPr id="6" name="Picture 5">
            <a:extLst>
              <a:ext uri="{FF2B5EF4-FFF2-40B4-BE49-F238E27FC236}">
                <a16:creationId xmlns:a16="http://schemas.microsoft.com/office/drawing/2014/main" id="{76D63112-0A7C-4ABB-BFBA-0BD9EF7636C5}"/>
              </a:ext>
            </a:extLst>
          </p:cNvPr>
          <p:cNvPicPr>
            <a:picLocks noChangeAspect="1"/>
          </p:cNvPicPr>
          <p:nvPr/>
        </p:nvPicPr>
        <p:blipFill>
          <a:blip r:embed="rId3"/>
          <a:stretch>
            <a:fillRect/>
          </a:stretch>
        </p:blipFill>
        <p:spPr>
          <a:xfrm>
            <a:off x="4462509" y="3582291"/>
            <a:ext cx="3350116" cy="2513466"/>
          </a:xfrm>
          <a:prstGeom prst="rect">
            <a:avLst/>
          </a:prstGeom>
        </p:spPr>
      </p:pic>
      <p:pic>
        <p:nvPicPr>
          <p:cNvPr id="7" name="Picture 6">
            <a:extLst>
              <a:ext uri="{FF2B5EF4-FFF2-40B4-BE49-F238E27FC236}">
                <a16:creationId xmlns:a16="http://schemas.microsoft.com/office/drawing/2014/main" id="{721D228E-22B8-426A-A357-8B84EE331106}"/>
              </a:ext>
            </a:extLst>
          </p:cNvPr>
          <p:cNvPicPr>
            <a:picLocks noChangeAspect="1"/>
          </p:cNvPicPr>
          <p:nvPr/>
        </p:nvPicPr>
        <p:blipFill>
          <a:blip r:embed="rId4"/>
          <a:stretch>
            <a:fillRect/>
          </a:stretch>
        </p:blipFill>
        <p:spPr>
          <a:xfrm>
            <a:off x="8201608" y="1375515"/>
            <a:ext cx="3755658" cy="4720242"/>
          </a:xfrm>
          <a:prstGeom prst="rect">
            <a:avLst/>
          </a:prstGeom>
        </p:spPr>
      </p:pic>
    </p:spTree>
    <p:extLst>
      <p:ext uri="{BB962C8B-B14F-4D97-AF65-F5344CB8AC3E}">
        <p14:creationId xmlns:p14="http://schemas.microsoft.com/office/powerpoint/2010/main" val="37411707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7842096" cy="4650815"/>
          </a:xfrm>
        </p:spPr>
        <p:txBody>
          <a:bodyPr rtlCol="0">
            <a:noAutofit/>
          </a:bodyPr>
          <a:lstStyle/>
          <a:p>
            <a:pPr marL="365125" indent="-255588" rtl="0">
              <a:lnSpc>
                <a:spcPct val="100000"/>
              </a:lnSpc>
              <a:spcBef>
                <a:spcPts val="600"/>
              </a:spcBef>
            </a:pPr>
            <a:r>
              <a:rPr lang="es-US" sz="2000" dirty="0"/>
              <a:t>Tener la grúa adecuada para realizar la tarea.</a:t>
            </a:r>
          </a:p>
          <a:p>
            <a:pPr marL="365125" indent="-255588" rtl="0">
              <a:lnSpc>
                <a:spcPct val="100000"/>
              </a:lnSpc>
              <a:spcBef>
                <a:spcPts val="600"/>
              </a:spcBef>
            </a:pPr>
            <a:r>
              <a:rPr lang="es-US" sz="2000" dirty="0"/>
              <a:t>Asegurarse de que la grúa esté en condiciones de funcionamiento seguro.</a:t>
            </a:r>
          </a:p>
          <a:p>
            <a:pPr marL="365125" indent="-255588" rtl="0">
              <a:lnSpc>
                <a:spcPct val="100000"/>
              </a:lnSpc>
              <a:spcBef>
                <a:spcPts val="600"/>
              </a:spcBef>
            </a:pPr>
            <a:r>
              <a:rPr lang="es-US" sz="2000" dirty="0"/>
              <a:t>Confirmar que el operador esté debidamente</a:t>
            </a:r>
            <a:br>
              <a:rPr lang="es-US" sz="2000" dirty="0"/>
            </a:br>
            <a:r>
              <a:rPr lang="es-US" sz="2000" dirty="0"/>
              <a:t>capacitado y calificado.</a:t>
            </a:r>
          </a:p>
          <a:p>
            <a:pPr marL="365125" indent="-255588" rtl="0">
              <a:lnSpc>
                <a:spcPct val="100000"/>
              </a:lnSpc>
              <a:spcBef>
                <a:spcPts val="600"/>
              </a:spcBef>
            </a:pPr>
            <a:r>
              <a:rPr lang="es-US" sz="2000" dirty="0"/>
              <a:t>Confirmar que los señaladores estén calificados.</a:t>
            </a:r>
          </a:p>
          <a:p>
            <a:pPr marL="365125" indent="-255588" rtl="0">
              <a:lnSpc>
                <a:spcPct val="100000"/>
              </a:lnSpc>
              <a:spcBef>
                <a:spcPts val="600"/>
              </a:spcBef>
            </a:pPr>
            <a:r>
              <a:rPr lang="es-US" sz="2000" dirty="0"/>
              <a:t>Confirmar que los aparejadores estén calificados.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a:t>Responsabilidades de Supervisión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pic>
        <p:nvPicPr>
          <p:cNvPr id="8" name="Picture 7">
            <a:extLst>
              <a:ext uri="{FF2B5EF4-FFF2-40B4-BE49-F238E27FC236}">
                <a16:creationId xmlns:a16="http://schemas.microsoft.com/office/drawing/2014/main" id="{0B72A54F-7EAF-4034-8BFC-6D1ED038E188}"/>
              </a:ext>
            </a:extLst>
          </p:cNvPr>
          <p:cNvPicPr>
            <a:picLocks noChangeAspect="1"/>
          </p:cNvPicPr>
          <p:nvPr/>
        </p:nvPicPr>
        <p:blipFill>
          <a:blip r:embed="rId2"/>
          <a:stretch>
            <a:fillRect/>
          </a:stretch>
        </p:blipFill>
        <p:spPr>
          <a:xfrm>
            <a:off x="2698257" y="3843001"/>
            <a:ext cx="3632874" cy="2284930"/>
          </a:xfrm>
          <a:prstGeom prst="rect">
            <a:avLst/>
          </a:prstGeom>
        </p:spPr>
      </p:pic>
      <p:pic>
        <p:nvPicPr>
          <p:cNvPr id="9" name="Picture 8">
            <a:extLst>
              <a:ext uri="{FF2B5EF4-FFF2-40B4-BE49-F238E27FC236}">
                <a16:creationId xmlns:a16="http://schemas.microsoft.com/office/drawing/2014/main" id="{88274F7E-958E-470B-ADDB-68DC11D19719}"/>
              </a:ext>
            </a:extLst>
          </p:cNvPr>
          <p:cNvPicPr>
            <a:picLocks noChangeAspect="1"/>
          </p:cNvPicPr>
          <p:nvPr/>
        </p:nvPicPr>
        <p:blipFill>
          <a:blip r:embed="rId3"/>
          <a:stretch>
            <a:fillRect/>
          </a:stretch>
        </p:blipFill>
        <p:spPr>
          <a:xfrm>
            <a:off x="8647166" y="1988784"/>
            <a:ext cx="2739764" cy="4037547"/>
          </a:xfrm>
          <a:prstGeom prst="rect">
            <a:avLst/>
          </a:prstGeom>
        </p:spPr>
      </p:pic>
    </p:spTree>
    <p:extLst>
      <p:ext uri="{BB962C8B-B14F-4D97-AF65-F5344CB8AC3E}">
        <p14:creationId xmlns:p14="http://schemas.microsoft.com/office/powerpoint/2010/main" val="222486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r>
              <a:rPr lang="es-US" sz="2000" dirty="0"/>
              <a:t>Entender el radio de trabajo de las grúas.</a:t>
            </a:r>
          </a:p>
          <a:p>
            <a:pPr marL="365125" indent="-255588" rtl="0">
              <a:lnSpc>
                <a:spcPct val="100000"/>
              </a:lnSpc>
              <a:spcBef>
                <a:spcPts val="600"/>
              </a:spcBef>
            </a:pPr>
            <a:r>
              <a:rPr lang="es-US" sz="2000" dirty="0"/>
              <a:t>Conocer el peso de las cargas.</a:t>
            </a:r>
          </a:p>
          <a:p>
            <a:pPr marL="365125" indent="-255588" rtl="0">
              <a:lnSpc>
                <a:spcPct val="100000"/>
              </a:lnSpc>
              <a:spcBef>
                <a:spcPts val="600"/>
              </a:spcBef>
            </a:pPr>
            <a:r>
              <a:rPr lang="es-US" sz="2000" dirty="0"/>
              <a:t>No ejercer presión sobre el operador para que realice elevaciones inseguras.</a:t>
            </a:r>
          </a:p>
          <a:p>
            <a:pPr marL="365125" indent="-255588" rtl="0">
              <a:lnSpc>
                <a:spcPct val="100000"/>
              </a:lnSpc>
              <a:spcBef>
                <a:spcPts val="600"/>
              </a:spcBef>
            </a:pPr>
            <a:r>
              <a:rPr lang="es-US" sz="2000" dirty="0"/>
              <a:t>Confirmar la correcta comunicación entre todas las personas involucradas.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a:t>Responsabilidades de Supervisión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pic>
        <p:nvPicPr>
          <p:cNvPr id="7" name="Picture 6">
            <a:extLst>
              <a:ext uri="{FF2B5EF4-FFF2-40B4-BE49-F238E27FC236}">
                <a16:creationId xmlns:a16="http://schemas.microsoft.com/office/drawing/2014/main" id="{163A1521-F361-4174-BD4E-953DB4CEEF19}"/>
              </a:ext>
            </a:extLst>
          </p:cNvPr>
          <p:cNvPicPr>
            <a:picLocks noChangeAspect="1"/>
          </p:cNvPicPr>
          <p:nvPr/>
        </p:nvPicPr>
        <p:blipFill>
          <a:blip r:embed="rId2"/>
          <a:stretch>
            <a:fillRect/>
          </a:stretch>
        </p:blipFill>
        <p:spPr>
          <a:xfrm>
            <a:off x="1362419" y="3429000"/>
            <a:ext cx="3775639" cy="2519209"/>
          </a:xfrm>
          <a:prstGeom prst="rect">
            <a:avLst/>
          </a:prstGeom>
        </p:spPr>
      </p:pic>
      <p:pic>
        <p:nvPicPr>
          <p:cNvPr id="10" name="Picture 9">
            <a:extLst>
              <a:ext uri="{FF2B5EF4-FFF2-40B4-BE49-F238E27FC236}">
                <a16:creationId xmlns:a16="http://schemas.microsoft.com/office/drawing/2014/main" id="{956559CC-6DCD-41F7-8E39-C9E3B08EE854}"/>
              </a:ext>
            </a:extLst>
          </p:cNvPr>
          <p:cNvPicPr>
            <a:picLocks noChangeAspect="1"/>
          </p:cNvPicPr>
          <p:nvPr/>
        </p:nvPicPr>
        <p:blipFill>
          <a:blip r:embed="rId3"/>
          <a:stretch>
            <a:fillRect/>
          </a:stretch>
        </p:blipFill>
        <p:spPr>
          <a:xfrm>
            <a:off x="7053944" y="3424465"/>
            <a:ext cx="3353373" cy="2523744"/>
          </a:xfrm>
          <a:prstGeom prst="rect">
            <a:avLst/>
          </a:prstGeom>
        </p:spPr>
      </p:pic>
    </p:spTree>
    <p:extLst>
      <p:ext uri="{BB962C8B-B14F-4D97-AF65-F5344CB8AC3E}">
        <p14:creationId xmlns:p14="http://schemas.microsoft.com/office/powerpoint/2010/main" val="37655229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4B2DA-3A24-C042-8BFA-60B9BB135D1C}"/>
              </a:ext>
            </a:extLst>
          </p:cNvPr>
          <p:cNvSpPr>
            <a:spLocks noGrp="1"/>
          </p:cNvSpPr>
          <p:nvPr>
            <p:ph type="body" sz="quarter" idx="13"/>
          </p:nvPr>
        </p:nvSpPr>
        <p:spPr/>
        <p:txBody>
          <a:bodyPr rtlCol="0"/>
          <a:lstStyle/>
          <a:p>
            <a:pPr rtl="0"/>
            <a:r>
              <a:rPr lang="es-US"/>
              <a:t>¿Tiene preguntas?</a:t>
            </a:r>
          </a:p>
        </p:txBody>
      </p:sp>
      <p:sp>
        <p:nvSpPr>
          <p:cNvPr id="3" name="Content Placeholder 2">
            <a:extLst>
              <a:ext uri="{FF2B5EF4-FFF2-40B4-BE49-F238E27FC236}">
                <a16:creationId xmlns:a16="http://schemas.microsoft.com/office/drawing/2014/main" id="{53CEA755-7F37-6045-8A50-46BFCC30D53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2119160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fontScale="85000" lnSpcReduction="10000"/>
          </a:bodyPr>
          <a:lstStyle/>
          <a:p>
            <a:pPr rtl="0">
              <a:lnSpc>
                <a:spcPct val="120000"/>
              </a:lnSpc>
              <a:spcBef>
                <a:spcPts val="600"/>
              </a:spcBef>
            </a:pPr>
            <a:r>
              <a:rPr lang="es-US" sz="1900" i="1"/>
              <a:t>No se hacen declaraciones con respecto a la exhaustividad de la presentación, ni a los métodos exactos de las medidas correctivas que se pondrán en práctica. Se sobreentiende que las condiciones de los sitios varían constantemente y que los desarrolladores de este contenido no pueden asumir la responsabilidad de problemas de seguridad que no hayan tratado ni anticipado, ni tampoco de aquellos que sí han sido abordados aquí o durante la presentación física. Es responsabilidad del empleador, sus subcontratistas y sus empleados cumplir con todas las normas y reglamentos pertinentes dentro de la jurisdicción en la que trabajan. Hay disponibles copias de todos los reglamentos de la OSHA en su oficina local de la OSHA. Además, muchos de estos reglamentos y documentos de apoyo han sido proporcionados en esta presentación en formato electrónico o impreso. </a:t>
            </a:r>
          </a:p>
          <a:p>
            <a:pPr rtl="0">
              <a:lnSpc>
                <a:spcPct val="120000"/>
              </a:lnSpc>
              <a:spcBef>
                <a:spcPts val="600"/>
              </a:spcBef>
            </a:pPr>
            <a:r>
              <a:rPr lang="es-US" sz="1900" i="1"/>
              <a:t>Se da por supuesto que las personas que utilizan esta presentación o su contenido para complementar sus programas de capacitación estarán "calificadas" para hacerlo y que dichas personas estarán preparadas para responder preguntas, resolver problemas y discutir asuntos con sus audiencias.</a:t>
            </a:r>
          </a:p>
          <a:p>
            <a:pPr rtl="0">
              <a:lnSpc>
                <a:spcPct val="120000"/>
              </a:lnSpc>
              <a:spcBef>
                <a:spcPts val="600"/>
              </a:spcBef>
            </a:pPr>
            <a:r>
              <a:rPr lang="es-US" sz="1900" i="1"/>
              <a:t>Los temas de interés particular (o especialmente propensos a discusión) tienen información adicional que se proporciona en la sección de "notas" de cada diapositiva a lo largo de todo el programa. Como presentador, usted debe estar preparado para discutir todas las dificultades o inquietudes potenciales o los problemas inherentes a dichas imágenes en particular.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a:t>Exención de Responsabilidad/Notas de Uso</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2521712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9880054" cy="4519747"/>
          </a:xfrm>
        </p:spPr>
        <p:txBody>
          <a:bodyPr rtlCol="0">
            <a:normAutofit fontScale="92500" lnSpcReduction="10000"/>
          </a:bodyPr>
          <a:lstStyle/>
          <a:p>
            <a:pPr marL="0" indent="0" rtl="0">
              <a:lnSpc>
                <a:spcPct val="110000"/>
              </a:lnSpc>
              <a:spcBef>
                <a:spcPts val="600"/>
              </a:spcBef>
              <a:buNone/>
            </a:pPr>
            <a:r>
              <a:rPr lang="es-US" b="1" dirty="0"/>
              <a:t>0.8 </a:t>
            </a:r>
            <a:r>
              <a:rPr lang="es-US" b="1" dirty="0">
                <a:solidFill>
                  <a:srgbClr val="000000"/>
                </a:solidFill>
              </a:rPr>
              <a:t>CEU de IACET </a:t>
            </a:r>
            <a:r>
              <a:rPr lang="es-US" dirty="0">
                <a:solidFill>
                  <a:srgbClr val="000000"/>
                </a:solidFill>
              </a:rPr>
              <a:t>| </a:t>
            </a:r>
            <a:r>
              <a:rPr lang="es-US" dirty="0" err="1">
                <a:solidFill>
                  <a:srgbClr val="000000"/>
                </a:solidFill>
              </a:rPr>
              <a:t>The</a:t>
            </a:r>
            <a:r>
              <a:rPr lang="es-US" dirty="0">
                <a:solidFill>
                  <a:srgbClr val="000000"/>
                </a:solidFill>
              </a:rPr>
              <a:t> </a:t>
            </a:r>
            <a:r>
              <a:rPr lang="es-US" dirty="0" err="1">
                <a:solidFill>
                  <a:srgbClr val="000000"/>
                </a:solidFill>
              </a:rPr>
              <a:t>Associated</a:t>
            </a:r>
            <a:r>
              <a:rPr lang="es-US" dirty="0">
                <a:solidFill>
                  <a:srgbClr val="000000"/>
                </a:solidFill>
              </a:rPr>
              <a:t> General </a:t>
            </a:r>
            <a:r>
              <a:rPr lang="es-US" dirty="0" err="1">
                <a:solidFill>
                  <a:srgbClr val="000000"/>
                </a:solidFill>
              </a:rPr>
              <a:t>Contractors</a:t>
            </a:r>
            <a:r>
              <a:rPr lang="es-US" dirty="0">
                <a:solidFill>
                  <a:srgbClr val="000000"/>
                </a:solidFill>
              </a:rPr>
              <a:t> of </a:t>
            </a:r>
            <a:r>
              <a:rPr lang="es-US" dirty="0" err="1">
                <a:solidFill>
                  <a:srgbClr val="000000"/>
                </a:solidFill>
              </a:rPr>
              <a:t>America</a:t>
            </a:r>
            <a:r>
              <a:rPr lang="es-US" dirty="0">
                <a:solidFill>
                  <a:srgbClr val="000000"/>
                </a:solidFill>
              </a:rPr>
              <a:t> (AGC) ha sido designado como Proveedor Acreditado por la Asociación para la Continuidad en la Educación y la Capacitación (IACET, por sus siglas en inglés).  Al obtener esta acreditación, AGC ha demostrado que cumple las normas de ANSI/IACET reconocidas internacionalmente como un estándar de referencia de buenas prácticas. Debido a su condición de Proveedor Acreditado, AGC está autorizado para ofrecer CEU de la IACET para sus programas que reúnen los requisitos de acuerdo con las normas de ANSI/IACET.</a:t>
            </a:r>
          </a:p>
          <a:p>
            <a:pPr marL="0" indent="0" rtl="0">
              <a:lnSpc>
                <a:spcPct val="110000"/>
              </a:lnSpc>
              <a:spcBef>
                <a:spcPts val="600"/>
              </a:spcBef>
              <a:buNone/>
            </a:pPr>
            <a:endParaRPr lang="en-US" dirty="0">
              <a:solidFill>
                <a:srgbClr val="000000"/>
              </a:solidFill>
            </a:endParaRPr>
          </a:p>
          <a:p>
            <a:pPr marL="0" indent="0" rtl="0">
              <a:lnSpc>
                <a:spcPct val="110000"/>
              </a:lnSpc>
              <a:spcBef>
                <a:spcPts val="600"/>
              </a:spcBef>
              <a:buNone/>
            </a:pPr>
            <a:r>
              <a:rPr lang="es-US" b="1" dirty="0">
                <a:solidFill>
                  <a:srgbClr val="000000"/>
                </a:solidFill>
              </a:rPr>
              <a:t>Para calificar para las CEU de IACET, los participantes deben: </a:t>
            </a:r>
          </a:p>
          <a:p>
            <a:pPr lvl="1" rtl="0">
              <a:lnSpc>
                <a:spcPct val="110000"/>
              </a:lnSpc>
              <a:spcBef>
                <a:spcPts val="600"/>
              </a:spcBef>
              <a:buFont typeface="+mj-lt"/>
              <a:buAutoNum type="arabicPeriod"/>
            </a:pPr>
            <a:r>
              <a:rPr lang="es-US" sz="1800" dirty="0">
                <a:solidFill>
                  <a:srgbClr val="000000"/>
                </a:solidFill>
              </a:rPr>
              <a:t>Asistir a la conferencia al menos el 90 % de su duración. </a:t>
            </a:r>
          </a:p>
          <a:p>
            <a:pPr lvl="1" rtl="0">
              <a:lnSpc>
                <a:spcPct val="110000"/>
              </a:lnSpc>
              <a:spcBef>
                <a:spcPts val="600"/>
              </a:spcBef>
              <a:buFont typeface="+mj-lt"/>
              <a:buAutoNum type="arabicPeriod"/>
            </a:pPr>
            <a:r>
              <a:rPr lang="es-US" sz="1800" dirty="0">
                <a:solidFill>
                  <a:srgbClr val="000000"/>
                </a:solidFill>
              </a:rPr>
              <a:t>Completar la evaluación del instructor y la evaluación global del curso.</a:t>
            </a:r>
          </a:p>
          <a:p>
            <a:pPr lvl="1" rtl="0">
              <a:lnSpc>
                <a:spcPct val="110000"/>
              </a:lnSpc>
              <a:spcBef>
                <a:spcPts val="600"/>
              </a:spcBef>
              <a:buFont typeface="+mj-lt"/>
              <a:buAutoNum type="arabicPeriod"/>
            </a:pPr>
            <a:r>
              <a:rPr lang="es-US" sz="1800" dirty="0">
                <a:solidFill>
                  <a:srgbClr val="000000"/>
                </a:solidFill>
              </a:rPr>
              <a:t>Completar un examen con una calificación de 75 % o más. </a:t>
            </a:r>
          </a:p>
          <a:p>
            <a:pPr marL="0" indent="0" rtl="0">
              <a:lnSpc>
                <a:spcPct val="110000"/>
              </a:lnSpc>
              <a:spcBef>
                <a:spcPts val="600"/>
              </a:spcBef>
              <a:buNone/>
            </a:pPr>
            <a:endParaRPr lang="en-US" dirty="0">
              <a:solidFill>
                <a:srgbClr val="000000"/>
              </a:solidFill>
            </a:endParaRPr>
          </a:p>
          <a:p>
            <a:pPr marL="0" indent="0" rtl="0">
              <a:lnSpc>
                <a:spcPct val="110000"/>
              </a:lnSpc>
              <a:spcBef>
                <a:spcPts val="600"/>
              </a:spcBef>
              <a:buNone/>
            </a:pPr>
            <a:r>
              <a:rPr lang="es-US" dirty="0">
                <a:solidFill>
                  <a:srgbClr val="FF0000"/>
                </a:solidFill>
              </a:rPr>
              <a:t>Para obtener un certificado, debe completar la evaluación del instructor y la global del curso, y obtener una calificación de aprobado en el examen. Los participantes recibirán instrucciones más detalladas durante el curso de capacitación.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lstStyle/>
          <a:p>
            <a:pPr rtl="0"/>
            <a:r>
              <a:rPr lang="es-US"/>
              <a:t>Cómo Ganar CEU</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pic>
        <p:nvPicPr>
          <p:cNvPr id="6" name="Picture 2">
            <a:extLst>
              <a:ext uri="{FF2B5EF4-FFF2-40B4-BE49-F238E27FC236}">
                <a16:creationId xmlns:a16="http://schemas.microsoft.com/office/drawing/2014/main" id="{B3522F60-87F2-4EA4-ACF8-0D8AC937CA5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883126" y="3399020"/>
            <a:ext cx="2663890" cy="1654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8888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a:bodyPr>
          <a:lstStyle/>
          <a:p>
            <a:pPr marL="0" indent="0" rtl="0">
              <a:lnSpc>
                <a:spcPct val="100000"/>
              </a:lnSpc>
              <a:spcBef>
                <a:spcPts val="600"/>
              </a:spcBef>
              <a:buNone/>
            </a:pPr>
            <a:r>
              <a:rPr lang="es-US" sz="2400" dirty="0"/>
              <a:t>La capacitación es un repaso de las normas de la OSHA para grúas, las mejores prácticas de la industria y recursos para asistencia adicional sobre seguridad con grúas.  La capacitación proporcionará información a los empleadores y empleados que necesiten saber lo siguiente: </a:t>
            </a:r>
          </a:p>
          <a:p>
            <a:pPr marL="0" indent="0" rtl="0">
              <a:lnSpc>
                <a:spcPct val="120000"/>
              </a:lnSpc>
              <a:spcBef>
                <a:spcPts val="600"/>
              </a:spcBef>
              <a:buNone/>
            </a:pPr>
            <a:endParaRPr lang="en-US" altLang="en-US" sz="1000" dirty="0"/>
          </a:p>
          <a:p>
            <a:pPr rtl="0">
              <a:lnSpc>
                <a:spcPct val="110000"/>
              </a:lnSpc>
              <a:spcBef>
                <a:spcPts val="600"/>
              </a:spcBef>
            </a:pPr>
            <a:r>
              <a:rPr lang="es-US" sz="2400" dirty="0"/>
              <a:t>peligros relacionados con las grúas; </a:t>
            </a:r>
          </a:p>
          <a:p>
            <a:pPr rtl="0">
              <a:lnSpc>
                <a:spcPct val="110000"/>
              </a:lnSpc>
              <a:spcBef>
                <a:spcPts val="600"/>
              </a:spcBef>
            </a:pPr>
            <a:r>
              <a:rPr lang="es-US" sz="2400" dirty="0"/>
              <a:t>tipos, componentes y funcionalidad de las grúas;</a:t>
            </a:r>
          </a:p>
          <a:p>
            <a:pPr rtl="0">
              <a:lnSpc>
                <a:spcPct val="110000"/>
              </a:lnSpc>
              <a:spcBef>
                <a:spcPts val="600"/>
              </a:spcBef>
            </a:pPr>
            <a:r>
              <a:rPr lang="es-US" sz="2400" dirty="0"/>
              <a:t>inspecciones de grúas;</a:t>
            </a:r>
          </a:p>
          <a:p>
            <a:pPr rtl="0">
              <a:lnSpc>
                <a:spcPct val="110000"/>
              </a:lnSpc>
              <a:spcBef>
                <a:spcPts val="600"/>
              </a:spcBef>
            </a:pPr>
            <a:r>
              <a:rPr lang="es-US" sz="2400" dirty="0"/>
              <a:t>competencia del personal; y </a:t>
            </a:r>
          </a:p>
          <a:p>
            <a:pPr rtl="0">
              <a:lnSpc>
                <a:spcPct val="110000"/>
              </a:lnSpc>
              <a:spcBef>
                <a:spcPts val="600"/>
              </a:spcBef>
            </a:pPr>
            <a:r>
              <a:rPr lang="es-US" sz="2400" dirty="0"/>
              <a:t>manejo de grúas.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r>
              <a:rPr lang="es-US" dirty="0"/>
              <a:t>Objetivos </a:t>
            </a:r>
            <a:r>
              <a:rPr lang="es-US" dirty="0" err="1"/>
              <a:t>deAprendizaje</a:t>
            </a:r>
            <a:r>
              <a:rPr lang="es-US" dirty="0"/>
              <a:t> Generales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136316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9880054" cy="4519747"/>
          </a:xfrm>
        </p:spPr>
        <p:txBody>
          <a:bodyPr rtlCol="0">
            <a:normAutofit/>
          </a:bodyPr>
          <a:lstStyle/>
          <a:p>
            <a:pPr marL="0" indent="0" algn="ctr" rtl="0">
              <a:lnSpc>
                <a:spcPct val="110000"/>
              </a:lnSpc>
              <a:spcBef>
                <a:spcPts val="600"/>
              </a:spcBef>
              <a:buNone/>
            </a:pPr>
            <a:endParaRPr lang="en-US" sz="2400" dirty="0"/>
          </a:p>
          <a:p>
            <a:pPr marL="0" indent="0" algn="ctr" rtl="0">
              <a:lnSpc>
                <a:spcPct val="110000"/>
              </a:lnSpc>
              <a:spcBef>
                <a:spcPts val="600"/>
              </a:spcBef>
              <a:buNone/>
            </a:pPr>
            <a:endParaRPr lang="en-US" sz="2400" dirty="0"/>
          </a:p>
          <a:p>
            <a:pPr marL="0" indent="0" algn="ctr" rtl="0">
              <a:lnSpc>
                <a:spcPct val="110000"/>
              </a:lnSpc>
              <a:spcBef>
                <a:spcPts val="600"/>
              </a:spcBef>
              <a:buNone/>
            </a:pPr>
            <a:endParaRPr lang="en-US" sz="2400" dirty="0"/>
          </a:p>
          <a:p>
            <a:pPr marL="0" indent="0" algn="ctr" rtl="0">
              <a:lnSpc>
                <a:spcPct val="110000"/>
              </a:lnSpc>
              <a:spcBef>
                <a:spcPts val="600"/>
              </a:spcBef>
              <a:buNone/>
            </a:pPr>
            <a:r>
              <a:rPr lang="es-US" sz="2400"/>
              <a:t>Los conferencistas de eventos de AGC podrían tener intereses privados, incluidos, entre otros, exposición a la industria, aumento de los servicios de consultoría, venta de libros o recepción de una remuneración económica u honorarios por hablar.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r>
              <a:rPr lang="es-US"/>
              <a:t>Declaración del Conferencista</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3811583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fontScale="92500" lnSpcReduction="10000"/>
          </a:bodyPr>
          <a:lstStyle/>
          <a:p>
            <a:pPr marL="0" indent="0" rtl="0">
              <a:lnSpc>
                <a:spcPct val="100000"/>
              </a:lnSpc>
              <a:spcBef>
                <a:spcPts val="600"/>
              </a:spcBef>
              <a:buNone/>
            </a:pPr>
            <a:r>
              <a:rPr lang="es-US" sz="2400" b="1"/>
              <a:t>Usted tiene derecho a:</a:t>
            </a:r>
          </a:p>
          <a:p>
            <a:pPr rtl="0">
              <a:lnSpc>
                <a:spcPct val="100000"/>
              </a:lnSpc>
              <a:spcBef>
                <a:spcPts val="600"/>
              </a:spcBef>
            </a:pPr>
            <a:r>
              <a:rPr lang="es-US" sz="2400"/>
              <a:t>Un lugar de trabajo seguro y saludable. </a:t>
            </a:r>
          </a:p>
          <a:p>
            <a:pPr rtl="0">
              <a:lnSpc>
                <a:spcPct val="100000"/>
              </a:lnSpc>
              <a:spcBef>
                <a:spcPts val="600"/>
              </a:spcBef>
            </a:pPr>
            <a:r>
              <a:rPr lang="es-US" sz="2400"/>
              <a:t>Recibir información sobre productos químicos peligrosos.</a:t>
            </a:r>
          </a:p>
          <a:p>
            <a:pPr rtl="0">
              <a:lnSpc>
                <a:spcPct val="100000"/>
              </a:lnSpc>
              <a:spcBef>
                <a:spcPts val="600"/>
              </a:spcBef>
            </a:pPr>
            <a:r>
              <a:rPr lang="es-US" sz="2400"/>
              <a:t>Recibir información acerca de lesiones y enfermedades en su lugar de trabajo. </a:t>
            </a:r>
          </a:p>
          <a:p>
            <a:pPr rtl="0">
              <a:lnSpc>
                <a:spcPct val="100000"/>
              </a:lnSpc>
              <a:spcBef>
                <a:spcPts val="600"/>
              </a:spcBef>
            </a:pPr>
            <a:r>
              <a:rPr lang="es-US" sz="2400"/>
              <a:t>Quejarse o solicitar la corrección de situaciones de riesgo a su empleador. </a:t>
            </a:r>
          </a:p>
          <a:p>
            <a:pPr rtl="0">
              <a:lnSpc>
                <a:spcPct val="100000"/>
              </a:lnSpc>
              <a:spcBef>
                <a:spcPts val="600"/>
              </a:spcBef>
            </a:pPr>
            <a:r>
              <a:rPr lang="es-US" sz="2400"/>
              <a:t>Capacitación en seguridad y salud.</a:t>
            </a:r>
          </a:p>
          <a:p>
            <a:pPr rtl="0">
              <a:lnSpc>
                <a:spcPct val="100000"/>
              </a:lnSpc>
              <a:spcBef>
                <a:spcPts val="600"/>
              </a:spcBef>
            </a:pPr>
            <a:r>
              <a:rPr lang="es-US" sz="2400"/>
              <a:t>Historias clínicas y exposición a riesgos.</a:t>
            </a:r>
          </a:p>
          <a:p>
            <a:pPr rtl="0">
              <a:lnSpc>
                <a:spcPct val="100000"/>
              </a:lnSpc>
              <a:spcBef>
                <a:spcPts val="600"/>
              </a:spcBef>
            </a:pPr>
            <a:r>
              <a:rPr lang="es-US" sz="2400"/>
              <a:t>Presentar una queja ante la OSHA.</a:t>
            </a:r>
          </a:p>
          <a:p>
            <a:pPr rtl="0">
              <a:lnSpc>
                <a:spcPct val="100000"/>
              </a:lnSpc>
              <a:spcBef>
                <a:spcPts val="600"/>
              </a:spcBef>
            </a:pPr>
            <a:r>
              <a:rPr lang="es-US" sz="2400"/>
              <a:t>Participar en inspecciones realizadas por la OSHA.</a:t>
            </a:r>
          </a:p>
          <a:p>
            <a:pPr rtl="0">
              <a:lnSpc>
                <a:spcPct val="100000"/>
              </a:lnSpc>
              <a:spcBef>
                <a:spcPts val="600"/>
              </a:spcBef>
            </a:pPr>
            <a:r>
              <a:rPr lang="es-US" sz="2400"/>
              <a:t>No ser objeto de represalias por ejercer sus derechos a la salud y la seguridad.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r>
              <a:rPr lang="es-US"/>
              <a:t>Los Derechos que le Otorga la OSHA</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3741192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fontScale="92500"/>
          </a:bodyPr>
          <a:lstStyle/>
          <a:p>
            <a:pPr rtl="0">
              <a:lnSpc>
                <a:spcPct val="100000"/>
              </a:lnSpc>
              <a:spcBef>
                <a:spcPts val="600"/>
              </a:spcBef>
            </a:pPr>
            <a:r>
              <a:rPr lang="es-US" sz="2400"/>
              <a:t>Proporcionar un lugar de trabajo sin riesgos reconocidos y cumplir las normas de la OSHA.</a:t>
            </a:r>
          </a:p>
          <a:p>
            <a:pPr rtl="0">
              <a:lnSpc>
                <a:spcPct val="100000"/>
              </a:lnSpc>
              <a:spcBef>
                <a:spcPts val="600"/>
              </a:spcBef>
            </a:pPr>
            <a:r>
              <a:rPr lang="es-US" sz="2400"/>
              <a:t>Proporcionar la capacitación sobre seguridad y salud requerida según las normas de la OSHA.</a:t>
            </a:r>
          </a:p>
          <a:p>
            <a:pPr rtl="0">
              <a:lnSpc>
                <a:spcPct val="100000"/>
              </a:lnSpc>
              <a:spcBef>
                <a:spcPts val="600"/>
              </a:spcBef>
            </a:pPr>
            <a:r>
              <a:rPr lang="es-US" sz="2400"/>
              <a:t>Llevar registros de lesiones y enfermedades.</a:t>
            </a:r>
          </a:p>
          <a:p>
            <a:pPr rtl="0">
              <a:lnSpc>
                <a:spcPct val="100000"/>
              </a:lnSpc>
              <a:spcBef>
                <a:spcPts val="600"/>
              </a:spcBef>
            </a:pPr>
            <a:r>
              <a:rPr lang="es-US" sz="2400"/>
              <a:t>Proporcionar exámenes médicos cuando así lo requieran las normas de la OSHA y dar a sus trabajadores acceso a la información acerca de los riesgos a los que están expuestos y a las historias clínicas.</a:t>
            </a:r>
          </a:p>
          <a:p>
            <a:pPr rtl="0">
              <a:lnSpc>
                <a:spcPct val="100000"/>
              </a:lnSpc>
              <a:spcBef>
                <a:spcPts val="600"/>
              </a:spcBef>
            </a:pPr>
            <a:r>
              <a:rPr lang="es-US" sz="2400"/>
              <a:t>No discriminar a los trabajadores que hagan valer sus derechos en virtud de la Ley (sección 11(c)).</a:t>
            </a:r>
          </a:p>
          <a:p>
            <a:pPr rtl="0">
              <a:lnSpc>
                <a:spcPct val="100000"/>
              </a:lnSpc>
              <a:spcBef>
                <a:spcPts val="600"/>
              </a:spcBef>
            </a:pPr>
            <a:r>
              <a:rPr lang="es-US" sz="2400"/>
              <a:t>Publicar citaciones y avisos de verificación de correcciones de la OSHA.</a:t>
            </a:r>
          </a:p>
          <a:p>
            <a:pPr rtl="0">
              <a:lnSpc>
                <a:spcPct val="100000"/>
              </a:lnSpc>
              <a:spcBef>
                <a:spcPts val="600"/>
              </a:spcBef>
            </a:pPr>
            <a:r>
              <a:rPr lang="es-US" sz="2400"/>
              <a:t>Proporcionar equipos de protección personal (EPP) y pagar por ellos.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r>
              <a:rPr lang="es-US"/>
              <a:t>Responsabilidades del Empleador</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4099785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rtlCol="0">
            <a:normAutofit lnSpcReduction="10000"/>
          </a:bodyPr>
          <a:lstStyle/>
          <a:p>
            <a:pPr rtl="0">
              <a:lnSpc>
                <a:spcPct val="100000"/>
              </a:lnSpc>
              <a:spcBef>
                <a:spcPts val="600"/>
              </a:spcBef>
            </a:pPr>
            <a:r>
              <a:rPr lang="es-US" sz="2400"/>
              <a:t>Los trabajadores pueden plantear sus preocupaciones acerca de la salud y seguridad en el lugar de trabajo a sus empleadores sin temor de ser despedidos o discriminados, siempre y cuando las quejas se realicen de buena fe. </a:t>
            </a:r>
          </a:p>
          <a:p>
            <a:pPr rtl="0">
              <a:lnSpc>
                <a:spcPct val="100000"/>
              </a:lnSpc>
              <a:spcBef>
                <a:spcPts val="600"/>
              </a:spcBef>
            </a:pPr>
            <a:r>
              <a:rPr lang="es-US" sz="2400"/>
              <a:t>Los trabajadores pueden presentar una queja ante la OSHA si creen que existe una infracción de las normas de salud y seguridad, o si existe una situación de peligro inminente en el lugar de trabajo. </a:t>
            </a:r>
          </a:p>
          <a:p>
            <a:pPr rtl="0">
              <a:lnSpc>
                <a:spcPct val="100000"/>
              </a:lnSpc>
              <a:spcBef>
                <a:spcPts val="600"/>
              </a:spcBef>
            </a:pPr>
            <a:r>
              <a:rPr lang="es-US" sz="2400"/>
              <a:t>Los reglamentos de la OSHA protegen a los trabajadores que presentan quejas ante sus empleadores respecto de condiciones inseguras o poco saludables en el lugar de trabajo. </a:t>
            </a:r>
          </a:p>
          <a:p>
            <a:pPr rtl="0">
              <a:lnSpc>
                <a:spcPct val="100000"/>
              </a:lnSpc>
              <a:spcBef>
                <a:spcPts val="600"/>
              </a:spcBef>
            </a:pPr>
            <a:r>
              <a:rPr lang="es-US" sz="2400"/>
              <a:t>Los trabajadores pueden solicitar que no se divulgue su nombre al empleador.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r>
              <a:rPr lang="es-US"/>
              <a:t>Quejarse o Solicitar Correcciones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rtlCol="0"/>
          <a:lstStyle/>
          <a:p>
            <a:pPr rtl="0"/>
            <a:r>
              <a:rPr lang="es-US"/>
              <a:t>Introducción</a:t>
            </a:r>
          </a:p>
        </p:txBody>
      </p:sp>
    </p:spTree>
    <p:extLst>
      <p:ext uri="{BB962C8B-B14F-4D97-AF65-F5344CB8AC3E}">
        <p14:creationId xmlns:p14="http://schemas.microsoft.com/office/powerpoint/2010/main" val="8997667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31F931D-09C9-4A7C-B226-97874A537F2E}"/>
</file>

<file path=customXml/itemProps2.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3.xml><?xml version="1.0" encoding="utf-8"?>
<ds:datastoreItem xmlns:ds="http://schemas.openxmlformats.org/officeDocument/2006/customXml" ds:itemID="{031AA14B-9A1A-4EB6-A364-EA762763A18F}">
  <ds:schemaRefs>
    <ds:schemaRef ds:uri="http://purl.org/dc/elements/1.1/"/>
    <ds:schemaRef ds:uri="http://schemas.openxmlformats.org/package/2006/metadata/core-properties"/>
    <ds:schemaRef ds:uri="3eb2361b-8c8e-47d5-8d05-b9366176417c"/>
    <ds:schemaRef ds:uri="http://schemas.microsoft.com/office/infopath/2007/PartnerControls"/>
    <ds:schemaRef ds:uri="http://purl.org/dc/terms/"/>
    <ds:schemaRef ds:uri="http://schemas.microsoft.com/office/2006/documentManagement/types"/>
    <ds:schemaRef ds:uri="246ca8ae-6e08-4796-a588-b174448290c0"/>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307</TotalTime>
  <Words>1843</Words>
  <Application>Microsoft Office PowerPoint</Application>
  <PresentationFormat>Widescreen</PresentationFormat>
  <Paragraphs>361</Paragraphs>
  <Slides>24</Slides>
  <Notes>5</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2" baseType="lpstr">
      <vt:lpstr>Poppins</vt:lpstr>
      <vt:lpstr>Arial</vt:lpstr>
      <vt:lpstr>Nunito</vt:lpstr>
      <vt:lpstr>Calibri</vt:lpstr>
      <vt:lpstr>Nunito ExtraLight</vt:lpstr>
      <vt:lpstr>Nunito Light</vt:lpstr>
      <vt:lpstr>Office Theme</vt:lpstr>
      <vt:lpstr>Gráfico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37</cp:revision>
  <dcterms:created xsi:type="dcterms:W3CDTF">2019-05-30T18:50:33Z</dcterms:created>
  <dcterms:modified xsi:type="dcterms:W3CDTF">2020-03-02T18:17:10Z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