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6"/>
  </p:notesMasterIdLst>
  <p:handoutMasterIdLst>
    <p:handoutMasterId r:id="rId37"/>
  </p:handoutMasterIdLst>
  <p:sldIdLst>
    <p:sldId id="257" r:id="rId5"/>
    <p:sldId id="258" r:id="rId6"/>
    <p:sldId id="267" r:id="rId7"/>
    <p:sldId id="377" r:id="rId8"/>
    <p:sldId id="329" r:id="rId9"/>
    <p:sldId id="310" r:id="rId10"/>
    <p:sldId id="378" r:id="rId11"/>
    <p:sldId id="379" r:id="rId12"/>
    <p:sldId id="380" r:id="rId13"/>
    <p:sldId id="381" r:id="rId14"/>
    <p:sldId id="382" r:id="rId15"/>
    <p:sldId id="383" r:id="rId16"/>
    <p:sldId id="384" r:id="rId17"/>
    <p:sldId id="385" r:id="rId18"/>
    <p:sldId id="386" r:id="rId19"/>
    <p:sldId id="387" r:id="rId20"/>
    <p:sldId id="388" r:id="rId21"/>
    <p:sldId id="389" r:id="rId22"/>
    <p:sldId id="390" r:id="rId23"/>
    <p:sldId id="391" r:id="rId24"/>
    <p:sldId id="392" r:id="rId25"/>
    <p:sldId id="393" r:id="rId26"/>
    <p:sldId id="394" r:id="rId27"/>
    <p:sldId id="395" r:id="rId28"/>
    <p:sldId id="396" r:id="rId29"/>
    <p:sldId id="397" r:id="rId30"/>
    <p:sldId id="398" r:id="rId31"/>
    <p:sldId id="400" r:id="rId32"/>
    <p:sldId id="399" r:id="rId33"/>
    <p:sldId id="401" r:id="rId34"/>
    <p:sldId id="263" r:id="rId35"/>
  </p:sldIdLst>
  <p:sldSz cx="12192000" cy="6858000"/>
  <p:notesSz cx="6858000" cy="9144000"/>
  <p:embeddedFontLst>
    <p:embeddedFont>
      <p:font typeface="Poppins" charset="0"/>
      <p:regular r:id="rId38"/>
      <p:bold r:id="rId39"/>
      <p:italic r:id="rId40"/>
      <p:boldItalic r:id="rId41"/>
    </p:embeddedFont>
    <p:embeddedFont>
      <p:font typeface="Cambria" pitchFamily="18" charset="0"/>
      <p:regular r:id="rId42"/>
      <p:bold r:id="rId43"/>
      <p:italic r:id="rId44"/>
      <p:boldItalic r:id="rId45"/>
    </p:embeddedFont>
    <p:embeddedFont>
      <p:font typeface="Nunito" charset="0"/>
      <p:regular r:id="rId46"/>
      <p:bold r:id="rId47"/>
      <p:italic r:id="rId48"/>
      <p:boldItalic r:id="rId49"/>
    </p:embeddedFont>
    <p:embeddedFont>
      <p:font typeface="Nunito ExtraLight" charset="0"/>
      <p:regular r:id="rId50"/>
      <p:italic r:id="rId51"/>
    </p:embeddedFont>
    <p:embeddedFont>
      <p:font typeface="Nunito Light" charset="0"/>
      <p:regular r:id="rId52"/>
      <p:italic r:id="rId53"/>
    </p:embeddedFont>
    <p:embeddedFont>
      <p:font typeface="Calibri" pitchFamily="34" charset="0"/>
      <p:regular r:id="rId54"/>
      <p:bold r:id="rId55"/>
      <p:italic r:id="rId56"/>
      <p:boldItalic r:id="rId57"/>
    </p:embeddedFont>
  </p:embeddedFontLst>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7E3FA1-E6D2-4A44-AC97-30A33DB9F24F}" v="11" dt="2020-02-03T16:00:58.5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8"/>
    <p:restoredTop sz="88312" autoAdjust="0"/>
  </p:normalViewPr>
  <p:slideViewPr>
    <p:cSldViewPr snapToGrid="0" snapToObjects="1">
      <p:cViewPr>
        <p:scale>
          <a:sx n="75" d="100"/>
          <a:sy n="75" d="100"/>
        </p:scale>
        <p:origin x="-918" y="-2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font" Target="fonts/font18.fntdata"/><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4.fntdata"/><Relationship Id="rId54" Type="http://schemas.openxmlformats.org/officeDocument/2006/relationships/font" Target="fonts/font17.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font" Target="fonts/font12.fntdata"/><Relationship Id="rId57" Type="http://schemas.openxmlformats.org/officeDocument/2006/relationships/font" Target="fonts/font20.fntdata"/><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7.fntdata"/><Relationship Id="rId52" Type="http://schemas.openxmlformats.org/officeDocument/2006/relationships/font" Target="fonts/font15.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font" Target="fonts/font19.fntdata"/><Relationship Id="rId8" Type="http://schemas.openxmlformats.org/officeDocument/2006/relationships/slide" Target="slides/slide4.xml"/><Relationship Id="rId51" Type="http://schemas.openxmlformats.org/officeDocument/2006/relationships/font" Target="fonts/font1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 Id="rId46" Type="http://schemas.openxmlformats.org/officeDocument/2006/relationships/font" Target="fonts/font9.fntdata"/><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857E3FA1-E6D2-4A44-AC97-30A33DB9F24F}"/>
    <pc:docChg chg="undo redo custSel modSld">
      <pc:chgData name="Nazia Shah" userId="834fe6aa-7260-4947-9af5-9af74eff913c" providerId="ADAL" clId="{857E3FA1-E6D2-4A44-AC97-30A33DB9F24F}" dt="2020-02-03T16:01:00.647" v="51" actId="20577"/>
      <pc:docMkLst>
        <pc:docMk/>
      </pc:docMkLst>
      <pc:sldChg chg="modSp">
        <pc:chgData name="Nazia Shah" userId="834fe6aa-7260-4947-9af5-9af74eff913c" providerId="ADAL" clId="{857E3FA1-E6D2-4A44-AC97-30A33DB9F24F}" dt="2020-02-03T15:55:51.511" v="0" actId="207"/>
        <pc:sldMkLst>
          <pc:docMk/>
          <pc:sldMk cId="2949312402" sldId="257"/>
        </pc:sldMkLst>
        <pc:spChg chg="mod">
          <ac:chgData name="Nazia Shah" userId="834fe6aa-7260-4947-9af5-9af74eff913c" providerId="ADAL" clId="{857E3FA1-E6D2-4A44-AC97-30A33DB9F24F}" dt="2020-02-03T15:55:51.511" v="0" actId="207"/>
          <ac:spMkLst>
            <pc:docMk/>
            <pc:sldMk cId="2949312402" sldId="257"/>
            <ac:spMk id="5" creationId="{BD2F0370-A462-EA47-A926-2777BBA4F2A5}"/>
          </ac:spMkLst>
        </pc:spChg>
      </pc:sldChg>
      <pc:sldChg chg="addSp modSp">
        <pc:chgData name="Nazia Shah" userId="834fe6aa-7260-4947-9af5-9af74eff913c" providerId="ADAL" clId="{857E3FA1-E6D2-4A44-AC97-30A33DB9F24F}" dt="2020-02-03T15:59:10.956" v="32" actId="1036"/>
        <pc:sldMkLst>
          <pc:docMk/>
          <pc:sldMk cId="170381285" sldId="378"/>
        </pc:sldMkLst>
        <pc:spChg chg="add mod">
          <ac:chgData name="Nazia Shah" userId="834fe6aa-7260-4947-9af5-9af74eff913c" providerId="ADAL" clId="{857E3FA1-E6D2-4A44-AC97-30A33DB9F24F}" dt="2020-02-03T15:59:10.956" v="32" actId="1036"/>
          <ac:spMkLst>
            <pc:docMk/>
            <pc:sldMk cId="170381285" sldId="378"/>
            <ac:spMk id="6" creationId="{2DFF75F8-CA12-48B9-84F5-CD83A626F19A}"/>
          </ac:spMkLst>
        </pc:spChg>
        <pc:picChg chg="mod">
          <ac:chgData name="Nazia Shah" userId="834fe6aa-7260-4947-9af5-9af74eff913c" providerId="ADAL" clId="{857E3FA1-E6D2-4A44-AC97-30A33DB9F24F}" dt="2020-02-03T15:59:03.725" v="12" actId="1076"/>
          <ac:picMkLst>
            <pc:docMk/>
            <pc:sldMk cId="170381285" sldId="378"/>
            <ac:picMk id="9" creationId="{BF453D59-D3F8-4F1D-A280-873CE6704BC8}"/>
          </ac:picMkLst>
        </pc:picChg>
        <pc:picChg chg="mod">
          <ac:chgData name="Nazia Shah" userId="834fe6aa-7260-4947-9af5-9af74eff913c" providerId="ADAL" clId="{857E3FA1-E6D2-4A44-AC97-30A33DB9F24F}" dt="2020-02-03T15:58:20.365" v="2" actId="1076"/>
          <ac:picMkLst>
            <pc:docMk/>
            <pc:sldMk cId="170381285" sldId="378"/>
            <ac:picMk id="10" creationId="{3BD55A63-26C1-442E-8CC2-11AED370C6FA}"/>
          </ac:picMkLst>
        </pc:picChg>
      </pc:sldChg>
      <pc:sldChg chg="modSp">
        <pc:chgData name="Nazia Shah" userId="834fe6aa-7260-4947-9af5-9af74eff913c" providerId="ADAL" clId="{857E3FA1-E6D2-4A44-AC97-30A33DB9F24F}" dt="2020-02-03T15:59:59.037" v="46" actId="403"/>
        <pc:sldMkLst>
          <pc:docMk/>
          <pc:sldMk cId="1863731873" sldId="382"/>
        </pc:sldMkLst>
        <pc:spChg chg="mod">
          <ac:chgData name="Nazia Shah" userId="834fe6aa-7260-4947-9af5-9af74eff913c" providerId="ADAL" clId="{857E3FA1-E6D2-4A44-AC97-30A33DB9F24F}" dt="2020-02-03T15:59:59.037" v="46" actId="403"/>
          <ac:spMkLst>
            <pc:docMk/>
            <pc:sldMk cId="1863731873" sldId="382"/>
            <ac:spMk id="3" creationId="{8689C92E-9F3A-9346-92F1-1D53CD9CBAFC}"/>
          </ac:spMkLst>
        </pc:spChg>
      </pc:sldChg>
      <pc:sldChg chg="modSp modNotesTx">
        <pc:chgData name="Nazia Shah" userId="834fe6aa-7260-4947-9af5-9af74eff913c" providerId="ADAL" clId="{857E3FA1-E6D2-4A44-AC97-30A33DB9F24F}" dt="2020-02-03T16:01:00.647" v="51" actId="20577"/>
        <pc:sldMkLst>
          <pc:docMk/>
          <pc:sldMk cId="3454947088" sldId="387"/>
        </pc:sldMkLst>
        <pc:spChg chg="mod">
          <ac:chgData name="Nazia Shah" userId="834fe6aa-7260-4947-9af5-9af74eff913c" providerId="ADAL" clId="{857E3FA1-E6D2-4A44-AC97-30A33DB9F24F}" dt="2020-02-03T16:00:43.598" v="48"/>
          <ac:spMkLst>
            <pc:docMk/>
            <pc:sldMk cId="3454947088" sldId="387"/>
            <ac:spMk id="2" creationId="{893BEBBD-5E97-E748-AB97-47C407B4E35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xmlns=""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2/3/2020</a:t>
            </a:r>
            <a:endParaRPr lang="en-US"/>
          </a:p>
        </p:txBody>
      </p:sp>
      <p:sp>
        <p:nvSpPr>
          <p:cNvPr id="4" name="Footer Placeholder 3">
            <a:extLst>
              <a:ext uri="{FF2B5EF4-FFF2-40B4-BE49-F238E27FC236}">
                <a16:creationId xmlns:a16="http://schemas.microsoft.com/office/drawing/2014/main" xmlns=""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xmlns=""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2/3/2020</a:t>
            </a:r>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8659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1181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 las operaciones no se detienen, la licencia del operador puede suspenderse o revocarse.</a:t>
            </a:r>
          </a:p>
          <a:p>
            <a:pPr rtl="0"/>
            <a:endParaRPr lang="en-US" baseline="0" dirty="0"/>
          </a:p>
          <a:p>
            <a:pPr rtl="0"/>
            <a:r>
              <a:rPr lang="es-US"/>
              <a:t>Imagen: AGC</a:t>
            </a:r>
            <a:endParaRPr lang="en-US" dirty="0"/>
          </a:p>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9205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1045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1926.1423 Protección contra caídas.</a:t>
            </a:r>
          </a:p>
          <a:p>
            <a:pPr rtl="0"/>
            <a:r>
              <a:rPr lang="es-US"/>
              <a:t>(a) Aplicación. </a:t>
            </a:r>
          </a:p>
          <a:p>
            <a:pPr rtl="0"/>
            <a:r>
              <a:rPr lang="es-US"/>
              <a:t>(1) Los párrafos (b), (c)(3), (e) y (f) de esta sección se aplican a todos los equipos alcanzados por esta subparte, con excepción de las grúas torre.</a:t>
            </a:r>
          </a:p>
          <a:p>
            <a:pPr rtl="0"/>
            <a:r>
              <a:rPr lang="es-US"/>
              <a:t>(2) Los párrafos (c)(1), (c)(2), (d), (g), (j) y (k) de esta sección se aplican a todos los equipos alcanzados por esta subparte.</a:t>
            </a:r>
          </a:p>
          <a:p>
            <a:pPr rtl="0"/>
            <a:r>
              <a:rPr lang="es-US"/>
              <a:t>(3) Los párrafos (c)(4) y (h) de esta sección se aplican solo a las grúas torre.</a:t>
            </a:r>
          </a:p>
          <a:p>
            <a:pPr rtl="0"/>
            <a:r>
              <a:rPr lang="es-US"/>
              <a:t>(b) Pasarelas del brazo de la grúa. </a:t>
            </a:r>
          </a:p>
          <a:p>
            <a:pPr rtl="0"/>
            <a:r>
              <a:rPr lang="es-US"/>
              <a:t>(1) Los equipos fabricados después del 8 de noviembre de 2011 con brazos de celosía deben tener pasarelas en los brazos si el perfil vertical del brazo (de línea central del cable a línea central del cable) es de 6 pies o más.</a:t>
            </a:r>
          </a:p>
          <a:p>
            <a:pPr rtl="0"/>
            <a:r>
              <a:rPr lang="es-US"/>
              <a:t>(2) Criterios para las pasarelas de brazos de grúa. </a:t>
            </a:r>
          </a:p>
          <a:p>
            <a:pPr rtl="0"/>
            <a:r>
              <a:rPr lang="es-US"/>
              <a:t>(i) Las pasarelas deben medir al menos 12 pulgadas de ancho. </a:t>
            </a:r>
          </a:p>
          <a:p>
            <a:pPr rtl="0"/>
            <a:r>
              <a:rPr lang="es-US"/>
              <a:t>(ii) Las barandas y otros accesorios permanentes de protección contra caídas en las pasarelas:</a:t>
            </a:r>
          </a:p>
          <a:p>
            <a:pPr rtl="0"/>
            <a:r>
              <a:rPr lang="es-US"/>
              <a:t>(A) No son obligatorios.</a:t>
            </a:r>
          </a:p>
          <a:p>
            <a:pPr rtl="0"/>
            <a:r>
              <a:rPr lang="es-US"/>
              <a:t>(B) Están prohibidos en los brazos de grúa soportados por cables colgantes o barras si estos pudiesen enganchar las barandas o accesorios.</a:t>
            </a:r>
          </a:p>
          <a:p>
            <a:pPr rtl="0"/>
            <a:r>
              <a:rPr lang="es-US"/>
              <a:t>(C) Están prohibidos si son del tipo extraíble (diseñados para instalarse y quitarse cada vez que el brazo se monta/desmonta).</a:t>
            </a:r>
          </a:p>
          <a:p>
            <a:pPr rtl="0"/>
            <a:r>
              <a:rPr lang="es-US"/>
              <a:t>(D) Cuando no se las prohíbe, las barandas pueden medir hasta un máximo de 45 pulgadas.</a:t>
            </a:r>
          </a:p>
          <a:p>
            <a:pPr rtl="0"/>
            <a:r>
              <a:rPr lang="es-US"/>
              <a:t>(c) Escalones, pasamanos, escaleras, barras de agarre y barandas. </a:t>
            </a:r>
          </a:p>
          <a:p>
            <a:pPr rtl="0"/>
            <a:r>
              <a:rPr lang="es-US"/>
              <a:t>(1) La sección 1926.502(b) no se aplica a los equipos alcanzados por esta subparte.</a:t>
            </a:r>
          </a:p>
          <a:p>
            <a:pPr rtl="0"/>
            <a:r>
              <a:rPr lang="es-US"/>
              <a:t>(2) El empleador debe mantener en buenas condiciones todos los escalones, pasamanos, escaleras, barras de agarre y barandas originales del equipo.</a:t>
            </a:r>
          </a:p>
          <a:p>
            <a:pPr rtl="0"/>
            <a:r>
              <a:rPr lang="es-US"/>
              <a:t>(3) Los equipos fabricados después del 8 de noviembre de 2011 deben contar con medios seguros de acceso y salida entre el suelo y las estaciones de trabajo del operador, incluidas las posiciones delantera y trasera, mediante dispositivos tales como escalones, pasamanos, escaleras, barras de agarre y barandas. Estos dispositivos deben cumplir con los siguientes criterios:</a:t>
            </a:r>
          </a:p>
          <a:p>
            <a:pPr rtl="0"/>
            <a:r>
              <a:rPr lang="es-US"/>
              <a:t>(i) Los escalones, pasamanos, escaleras, barras de agarre y barandas deben cumplir con los criterios de SAE J185 (mayo de 2003) (se incorpora como referencia, consulte §1926.6) o ISO 11660-2:1994(E) (se incorpora como referencia, consulte §1926.6), excepto cuando no sea factible.</a:t>
            </a:r>
          </a:p>
          <a:p>
            <a:pPr rtl="0"/>
            <a:r>
              <a:rPr lang="es-US"/>
              <a:t>(ii) Las superficies para caminar/pararse, con excepción de las carrileras de oruga, deben tener características/propiedades antideslizantes (como metal con chapa romboidal, cinta de agarre colocada estratégicamente, metal expandido o pintura antideslizante).</a:t>
            </a:r>
          </a:p>
          <a:p>
            <a:pPr rtl="0"/>
            <a:r>
              <a:rPr lang="es-US"/>
              <a:t>(4) Las grúas torre fabricadas después del 8 de noviembre de 2011 deben contar con medios seguros de acceso y salida entre el suelo y la cabina, las plataformas de la maquinaria y la torre (mástil), mediante dispositivos tales como escalones, pasamanos, escaleras, barras de agarre y barandas. Estos dispositivos deben cumplir con los siguientes criterios:</a:t>
            </a:r>
          </a:p>
          <a:p>
            <a:pPr rtl="0"/>
            <a:r>
              <a:rPr lang="es-US"/>
              <a:t>(i) Los escalones, pasamanos, escaleras, barras de agarre y barandas deben cumplir con los criterios de ISO 11660-1:2008(E) (se incorpora como referencia, consulte §1926.6) e ISO 11660-3:2008(E) (se incorpora como referencia, consulte §1926.6) o SAE J185 (mayo de 2003; se incorpora como referencia, consulte §1926.6), excepto cuando no sea factible.</a:t>
            </a:r>
          </a:p>
          <a:p>
            <a:pPr rtl="0"/>
            <a:r>
              <a:rPr lang="es-US"/>
              <a:t>(ii) Las superficies para caminar/pararse deben tener características/propiedades antideslizantes (como metal con chapa romboidal, cinta de agarre colocada estratégicamente, metal expandido o pintura antideslizante).</a:t>
            </a:r>
          </a:p>
          <a:p>
            <a:pPr rtl="0"/>
            <a:r>
              <a:rPr lang="es-US"/>
              <a:t>(d) Sistemas de detención de caídas y contención de caídas. En los sistemas de detención y contención de caídas deben usarse componentes que cumplan con los criterios establecidos en § 1926.502(d), excepto que § 1926.502(d)(15) no se aplica a los componentes usados en los sistemas personales de detención y contención de caídas. En los sistemas personales de detención y contención de caídas deben usarse cinturones o arneses de seguridad.</a:t>
            </a:r>
          </a:p>
          <a:p>
            <a:pPr rtl="0"/>
            <a:r>
              <a:rPr lang="es-US"/>
              <a:t>(e) Para las tareas que no sean de montaje/desmontaje, el empleador deberá proporcionar y asegurarse de que se utilice equipo de protección contra caídas para los trabajadores que estén en una superficie de trabajo o para caminar que tenga un lado o borde sin protección que esté 6 pies más arriba que un nivel más bajo, como sigue:</a:t>
            </a:r>
          </a:p>
          <a:p>
            <a:pPr rtl="0"/>
            <a:r>
              <a:rPr lang="es-US"/>
              <a:t>(1) Cuando se mueven de un punto a otro:</a:t>
            </a:r>
          </a:p>
          <a:p>
            <a:pPr rtl="0"/>
            <a:r>
              <a:rPr lang="es-US"/>
              <a:t>(i) En brazos de grúa que no son de celosía (horizontales o no horizontales).</a:t>
            </a:r>
          </a:p>
          <a:p>
            <a:pPr rtl="0"/>
            <a:r>
              <a:rPr lang="es-US"/>
              <a:t>(ii) En brazos de grúa de celosía que no son horizontales.</a:t>
            </a:r>
          </a:p>
          <a:p>
            <a:pPr rtl="0"/>
            <a:r>
              <a:rPr lang="es-US"/>
              <a:t>(iii) En brazos de grúa de celosía horizontales si la distancia de caída es de 15 pies o más.</a:t>
            </a:r>
          </a:p>
          <a:p>
            <a:pPr rtl="0"/>
            <a:r>
              <a:rPr lang="es-US"/>
              <a:t>(2) Cuando están en una estación de trabajo o en cualquier parte del equipo (incluido el brazo de la grúa, cualquiera sea su tipo), excepto cuando el trabajador está en un malacate (con el equipo encendido) o cerca de él, en la cabina o en la plataforma.</a:t>
            </a:r>
          </a:p>
          <a:p>
            <a:pPr rtl="0"/>
            <a:r>
              <a:rPr lang="es-US"/>
              <a:t>(f) Para las tareas de montaje/desmontaje, el empleador deberá proporcionar y asegurarse de que se utilice equipo de protección contra caídas para los trabajadores que estén en una superficie de trabajo o para caminar que tenga un lado o borde sin protección que esté 15 pies más arriba que un nivel más bajo, excepto cuando el trabajador esté en un malacate (con el equipo encendido) o cerca de él, en la cabina o en la plataforma.</a:t>
            </a:r>
          </a:p>
          <a:p>
            <a:pPr rtl="0"/>
            <a:r>
              <a:rPr lang="es-US"/>
              <a:t>(g) Criterios para el anclaje. </a:t>
            </a:r>
          </a:p>
          <a:p>
            <a:pPr rtl="0"/>
            <a:r>
              <a:rPr lang="es-US"/>
              <a:t>(1) Las secciones 1926.502(d)(15) y 1926.502(e)(2) se aplican a equipos alcanzados por esta subparte solo en la medida establecida en el párrafo (g)(2) de esta sección.</a:t>
            </a:r>
          </a:p>
          <a:p>
            <a:pPr rtl="0"/>
            <a:r>
              <a:rPr lang="es-US"/>
              <a:t>(2) Anclajes para sistemas personales de detención de caídas y dispositivos de posicionamiento. </a:t>
            </a:r>
          </a:p>
          <a:p>
            <a:pPr rtl="0"/>
            <a:r>
              <a:rPr lang="es-US"/>
              <a:t>(i) Los sistemas personales de detención de caídas deben estar anclados a cualquier parte aparentemente principal del equipo, a menos que una persona competente, a partir de una inspección visual, sin un análisis de ingeniería, concluya que no se cumplen los criterios establecidos en § 1926.502(d)(15).</a:t>
            </a:r>
          </a:p>
          <a:p>
            <a:pPr rtl="0"/>
            <a:r>
              <a:rPr lang="es-US"/>
              <a:t>(ii) Los sistemas de dispositivos de posicionamiento deben estar anclados a cualquier parte aparentemente principal del equipo, a menos que una persona competente, a partir de una inspección visual, sin un análisis de ingeniería, concluya que no se cumplen los criterios establecidos en § 1926.502(e)(2).</a:t>
            </a:r>
          </a:p>
          <a:p>
            <a:pPr rtl="0"/>
            <a:r>
              <a:rPr lang="es-US"/>
              <a:t>(iii) Los anclajes conectables (anclajes portátiles que se conectan al equipo) deben cumplir los criterios de anclaje establecidos en § 1926.502(d)(15) para los sistemas personales de detención de caídas y en § 1926.502(e)(2) para los sistemas de dispositivos de posicionamiento.</a:t>
            </a:r>
          </a:p>
          <a:p>
            <a:pPr rtl="0"/>
            <a:r>
              <a:rPr lang="es-US"/>
              <a:t>(3) Anclajes para sistemas de contención de caídas. Los sistemas de contención de caídas deben estar anclados a cualquier parte del equipo que sea capaz de soportar el doble de la carga máxima que el trabajador pueda imponer durante condiciones de uso razonablemente anticipadas.</a:t>
            </a:r>
          </a:p>
          <a:p>
            <a:pPr rtl="0"/>
            <a:r>
              <a:rPr lang="es-US"/>
              <a:t>(h) Grúas torre. </a:t>
            </a:r>
          </a:p>
          <a:p>
            <a:pPr rtl="0"/>
            <a:r>
              <a:rPr lang="es-US"/>
              <a:t>(1) Para las tareas que no sean de ensamblar, trepar o desmontar, el empleador deberá proporcionar y asegurarse de que se utilice equipo de protección contra caídas para los trabajadores que estén en una superficie de trabajo o para caminar que tenga un lado o borde sin protección que esté 6 pies más arriba que un nivel más bajo, excepto cuando el trabajador esté en un malacate (con el equipo encendido) o cerca de él, en la cabina o en la plataforma.</a:t>
            </a:r>
          </a:p>
          <a:p>
            <a:pPr rtl="0"/>
            <a:r>
              <a:rPr lang="es-US"/>
              <a:t>(2) Para las tareas de ensamblar, trepar y desmontar, el empleador deberá proporcionar y asegurarse de que se utilice equipo de protección contra caídas para los trabajadores que estén en superficies de trabajo o para caminar que tengan un lado o borde sin protección que esté 15 pies más arriba que un nivel más bajo.</a:t>
            </a:r>
          </a:p>
          <a:p>
            <a:pPr rtl="0"/>
            <a:r>
              <a:rPr lang="es-US"/>
              <a:t>(i) [Reservado].</a:t>
            </a:r>
          </a:p>
          <a:p>
            <a:pPr rtl="0"/>
            <a:r>
              <a:rPr lang="es-US"/>
              <a:t>(j) Anclaje a la línea de carga. Los sistemas personales de detención de caídas se pueden anclar al gancho de la grúa o cabria (u otra parte de la línea de carga) cuando se cumplan todos los requisitos siguientes:</a:t>
            </a:r>
          </a:p>
          <a:p>
            <a:pPr rtl="0"/>
            <a:r>
              <a:rPr lang="es-US"/>
              <a:t>(1) Una persona calificada determinó que la configuración y capacidad nominal de la grúa o cabria (incluidos el gancho, la línea de carga y los aparejos) cumplen o exceden los requisitos establecidos en § 1926.502(d)(15).</a:t>
            </a:r>
          </a:p>
          <a:p>
            <a:pPr rtl="0"/>
            <a:r>
              <a:rPr lang="es-US"/>
              <a:t>(2) El operador del equipo debe estar en el sitio de trabajo y se le debe informar que el equipo va a usarse para este propósito.</a:t>
            </a:r>
          </a:p>
          <a:p>
            <a:pPr rtl="0"/>
            <a:r>
              <a:rPr lang="es-US"/>
              <a:t>(3) No hay ninguna carga suspendida de la línea de carga cuando el sistema personal de detención de caídas está anclado al gancho de la grúa o cabria (u otra parte de la línea de carga).</a:t>
            </a:r>
          </a:p>
          <a:p>
            <a:pPr rtl="0"/>
            <a:r>
              <a:rPr lang="es-US"/>
              <a:t>(k) Capacitación. El empleador debe capacitar a todos los trabajadores que puedan exponerse a riesgos de caída cuando estén en, o sean elevador por, equipos alcanzados por esta subparte en todo lo siguiente:</a:t>
            </a:r>
          </a:p>
          <a:p>
            <a:pPr rtl="0"/>
            <a:r>
              <a:rPr lang="es-US"/>
              <a:t>(1) los requisitos de esta subparte que abordan la protección contra caídas;</a:t>
            </a:r>
          </a:p>
          <a:p>
            <a:pPr rtl="0"/>
            <a:r>
              <a:rPr lang="es-US"/>
              <a:t>(2) los requisitos aplicables en §§ 1926.500 y 1926.502.</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0563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1036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1" indent="0" algn="l" defTabSz="929165" rtl="0" eaLnBrk="1" fontAlgn="auto" latinLnBrk="0" hangingPunct="1">
              <a:lnSpc>
                <a:spcPct val="100000"/>
              </a:lnSpc>
              <a:spcBef>
                <a:spcPts val="0"/>
              </a:spcBef>
              <a:spcAft>
                <a:spcPts val="0"/>
              </a:spcAft>
              <a:buClrTx/>
              <a:buSzTx/>
              <a:buFont typeface="Arial" panose="020B0604020202020204" pitchFamily="34" charset="0"/>
              <a:buNone/>
              <a:tabLst/>
              <a:defRPr/>
            </a:pPr>
            <a:r>
              <a:rPr lang="es-US"/>
              <a:t>Imagen: TEEX </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3993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¡RECUERDE!</a:t>
            </a:r>
          </a:p>
          <a:p>
            <a:pPr rtl="0"/>
            <a:endParaRPr lang="en-US" dirty="0"/>
          </a:p>
          <a:p>
            <a:pPr rtl="0"/>
            <a:r>
              <a:rPr lang="es-US"/>
              <a:t>Elevar a miembros del personal solo está permitido cuando no hay otra forma viable de que el personal acceda al trabajo.</a:t>
            </a:r>
          </a:p>
          <a:p>
            <a:pPr rtl="0"/>
            <a:endParaRPr lang="en-US" baseline="0" dirty="0"/>
          </a:p>
          <a:p>
            <a:pPr rtl="0"/>
            <a:r>
              <a:rPr lang="es-US"/>
              <a:t>Los "ensayos de elevación" no son lo mismo que las "pruebas de demostración."</a:t>
            </a:r>
          </a:p>
          <a:p>
            <a:pPr rtl="0"/>
            <a:r>
              <a:rPr lang="es-US"/>
              <a:t>– Modere un breve debate sobre las diferencias entre las dos.</a:t>
            </a:r>
          </a:p>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8284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Requisitos para el Plan:</a:t>
            </a:r>
          </a:p>
          <a:p>
            <a:pPr marL="164784" indent="-164784" rtl="0">
              <a:buFont typeface="Arial" panose="020B0604020202020204" pitchFamily="34" charset="0"/>
              <a:buChar char="•"/>
            </a:pPr>
            <a:r>
              <a:rPr lang="es-US"/>
              <a:t>Desarrollado por una persona calificada.</a:t>
            </a:r>
          </a:p>
          <a:p>
            <a:pPr marL="164784" indent="-164784" rtl="0">
              <a:buFont typeface="Arial" panose="020B0604020202020204" pitchFamily="34" charset="0"/>
              <a:buChar char="•"/>
            </a:pPr>
            <a:r>
              <a:rPr lang="es-US"/>
              <a:t>Asegurarse de que se cumplan los requisitos de esta subparte.</a:t>
            </a:r>
          </a:p>
          <a:p>
            <a:pPr marL="164784" indent="-164784" rtl="0">
              <a:buFont typeface="Arial" panose="020B0604020202020204" pitchFamily="34" charset="0"/>
              <a:buChar char="•"/>
            </a:pPr>
            <a:r>
              <a:rPr lang="es-US"/>
              <a:t>Cuando la persona calificada determina que se necesita experiencia en ingeniería, el empleador debe proporcionarla.</a:t>
            </a:r>
          </a:p>
          <a:p>
            <a:pPr marL="164784" indent="-164784" rtl="0">
              <a:buFont typeface="Arial" panose="020B0604020202020204" pitchFamily="34" charset="0"/>
              <a:buChar char="•"/>
            </a:pPr>
            <a:endParaRPr lang="en-US" baseline="0" dirty="0"/>
          </a:p>
          <a:p>
            <a:pPr rtl="0"/>
            <a:r>
              <a:rPr lang="es-US"/>
              <a:t>Puesta en Práctica del Plan</a:t>
            </a:r>
          </a:p>
          <a:p>
            <a:pPr marL="164784" indent="-164784" rtl="0">
              <a:buFont typeface="Arial" panose="020B0604020202020204" pitchFamily="34" charset="0"/>
              <a:buChar char="•"/>
            </a:pPr>
            <a:r>
              <a:rPr lang="es-US"/>
              <a:t>Dirigido por una persona que cumple con los requisitos de ser competente y calificada, o por una persona competente con la ayuda de una persona calificada.</a:t>
            </a:r>
          </a:p>
          <a:p>
            <a:pPr marL="164784" indent="-164784" rtl="0">
              <a:buFont typeface="Arial" panose="020B0604020202020204" pitchFamily="34" charset="0"/>
              <a:buChar char="•"/>
            </a:pPr>
            <a:r>
              <a:rPr lang="es-US"/>
              <a:t>El director de elevación debe revisar el plan con todos los trabajadores involucrados.</a:t>
            </a:r>
          </a:p>
          <a:p>
            <a:pPr marL="164784" indent="-164784" rtl="0">
              <a:buFont typeface="Arial" panose="020B0604020202020204" pitchFamily="34" charset="0"/>
              <a:buChar char="•"/>
            </a:pPr>
            <a:endParaRPr lang="en-US" baseline="0" dirty="0"/>
          </a:p>
          <a:p>
            <a:pPr rtl="0"/>
            <a:r>
              <a:rPr lang="es-US"/>
              <a:t>Imagen: TEEX</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1175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Antes de iniciar una operación con grúa o cabria en la cual más de una grúa o cabria soportarán la carga, la operación debe planificarse.</a:t>
            </a:r>
          </a:p>
          <a:p>
            <a:pPr rtl="0"/>
            <a:endParaRPr lang="en-US" dirty="0"/>
          </a:p>
          <a:p>
            <a:pPr rtl="0"/>
            <a:r>
              <a:rPr lang="es-US"/>
              <a:t>RECUERDE: ¡Haga mucho hincapié en la importancia de la documentación!</a:t>
            </a: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9608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a:t>
            </a:fld>
            <a:endParaRPr lang="en-US"/>
          </a:p>
        </p:txBody>
      </p:sp>
    </p:spTree>
    <p:extLst>
      <p:ext uri="{BB962C8B-B14F-4D97-AF65-F5344CB8AC3E}">
        <p14:creationId xmlns:p14="http://schemas.microsoft.com/office/powerpoint/2010/main" val="3400060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Antes de iniciar una operación con grúa o cabria en la cual más de una grúa o cabria soportarán la carga, la operación debe planificarse.</a:t>
            </a:r>
          </a:p>
          <a:p>
            <a:pPr rtl="0"/>
            <a:endParaRPr lang="en-US" dirty="0"/>
          </a:p>
          <a:p>
            <a:pPr rtl="0"/>
            <a:r>
              <a:rPr lang="es-US"/>
              <a:t>RECUERDE: Si hay varias grúas usando a varios señaladores, los protocolos de comunicaciones pueden ser confusos. Asegúrese de resolver esto de modo que el operador de cada una de las grúas vea solo las señales de su señalador designado.</a:t>
            </a: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4073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Imagen: Bob Emmerich</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7845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Imagen: Jim Goss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65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Imagen: OSHA</a:t>
            </a:r>
          </a:p>
          <a:p>
            <a:pPr rtl="0"/>
            <a:endParaRPr lang="en-US" dirty="0"/>
          </a:p>
          <a:p>
            <a:pPr rtl="0"/>
            <a:r>
              <a:rPr lang="es-US"/>
              <a:t>Revise los requisitos de las inspecciones prescritas para grúas torre e identifíquelos como parte de la norma general 1926.1400, y las específicas para grúas torre.</a:t>
            </a: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4028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0543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31717" rtl="0">
              <a:defRPr/>
            </a:pPr>
            <a:r>
              <a:rPr lang="es-US" sz="1200"/>
              <a:t>Imagen: Jim Goss</a:t>
            </a:r>
          </a:p>
          <a:p>
            <a:pPr defTabSz="931717" rtl="0">
              <a:defRPr/>
            </a:pPr>
            <a:endParaRPr lang="en-US" sz="1200" i="1" dirty="0"/>
          </a:p>
          <a:p>
            <a:pPr marL="275434" indent="-275434" defTabSz="931717" rtl="0">
              <a:buFont typeface="Arial" panose="020B0604020202020204" pitchFamily="34" charset="0"/>
              <a:buChar char="•"/>
              <a:defRPr/>
            </a:pPr>
            <a:r>
              <a:rPr lang="es-US" sz="1200"/>
              <a:t>Las inspecciones requeridas por § 1926.1437(h) garantizan la seguridad de los medios de conexión y flotación de las grúas o cabrias flotantes, o de las grúas o cabrias terrestres en barcazas u otros medios de flotación. </a:t>
            </a:r>
          </a:p>
          <a:p>
            <a:pPr marL="275434" indent="-275434" defTabSz="931717" rtl="0">
              <a:buFont typeface="Arial" panose="020B0604020202020204" pitchFamily="34" charset="0"/>
              <a:buChar char="•"/>
              <a:defRPr/>
            </a:pPr>
            <a:r>
              <a:rPr lang="es-US" sz="1200"/>
              <a:t>Los requisitos de inspección de § 1926.1437(h) son complementarios a los de § 1926.1412, lo cual garantiza la seguridad de la grúa o cabria y la actividad de elevación que se realiza.</a:t>
            </a:r>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9529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Imagen: OSHA</a:t>
            </a:r>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98434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9644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Explique la definición de “hincapilotes dedicado”, pues es posible que no todos los participantes estén familiarizados con todos los tipos de grúas o las configuraciones de las máquinas multipropósito.</a:t>
            </a:r>
            <a:endParaRPr lang="en-US" dirty="0"/>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4803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5</a:t>
            </a:fld>
            <a:endParaRPr lang="en-US"/>
          </a:p>
        </p:txBody>
      </p:sp>
    </p:spTree>
    <p:extLst>
      <p:ext uri="{BB962C8B-B14F-4D97-AF65-F5344CB8AC3E}">
        <p14:creationId xmlns:p14="http://schemas.microsoft.com/office/powerpoint/2010/main" val="3520681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Char char="•"/>
            </a:pPr>
            <a:r>
              <a:rPr lang="es-US" sz="1200" b="0"/>
              <a:t>El operador de grúa es responsable de saber el peso de la carga antes de levantarla.  Es responsabilidad de la gerencia dárselo, pero esto no quita responsabilidad al operador por levantar una carga sin saber cuánto pesa.</a:t>
            </a:r>
          </a:p>
          <a:p>
            <a:pPr rtl="0">
              <a:spcBef>
                <a:spcPct val="20000"/>
              </a:spcBef>
              <a:buFontTx/>
              <a:buChar char="•"/>
            </a:pPr>
            <a:r>
              <a:rPr lang="es-US" sz="1200" b="0"/>
              <a:t>A veces, el peso puede ser difícil de determinar.  Esfuércese por determinar el peso con exactitud. Hay muchos recursos útiles para determinar el peso.</a:t>
            </a:r>
          </a:p>
          <a:p>
            <a:pPr rtl="0">
              <a:spcBef>
                <a:spcPct val="20000"/>
              </a:spcBef>
              <a:buFontTx/>
              <a:buChar char="•"/>
            </a:pPr>
            <a:endParaRPr lang="en-US" sz="1200" b="0" dirty="0"/>
          </a:p>
          <a:p>
            <a:pPr rtl="0">
              <a:spcBef>
                <a:spcPct val="20000"/>
              </a:spcBef>
              <a:buFontTx/>
              <a:buChar char="•"/>
            </a:pPr>
            <a:r>
              <a:rPr lang="es-US" sz="1200" b="0"/>
              <a:t>Foto - TCS</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6</a:t>
            </a:fld>
            <a:endParaRPr lang="en-US"/>
          </a:p>
        </p:txBody>
      </p:sp>
    </p:spTree>
    <p:extLst>
      <p:ext uri="{BB962C8B-B14F-4D97-AF65-F5344CB8AC3E}">
        <p14:creationId xmlns:p14="http://schemas.microsoft.com/office/powerpoint/2010/main" val="520633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b="1"/>
              <a:t>RANGO DE ELEVACIÓN</a:t>
            </a:r>
            <a:r>
              <a:rPr lang="es-US"/>
              <a:t>: el rango de elevación es igual de importante que la capacidad de elevación. Por ello, normalmente se incluye un diagrama de rango en cada gráfico, que ilustra cuál es la longitud necesaria del brazo de grúa para levantar y elevar una carga cierta distancia y altura.</a:t>
            </a:r>
          </a:p>
          <a:p>
            <a:pPr rtl="0"/>
            <a:endParaRPr lang="en-US" dirty="0"/>
          </a:p>
          <a:p>
            <a:pPr rtl="0"/>
            <a:r>
              <a:rPr lang="es-US" b="1"/>
              <a:t>EJEMPLO:</a:t>
            </a:r>
            <a:r>
              <a:rPr lang="es-US"/>
              <a:t> Usted necesita levantar una carga a 25 pies y elevarla a la parte más alta de un edificio de cinco pisos, de 65 pies de altura. El diagrama de rango indica que se necesita un brazo de grúa de 69 pies.</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7</a:t>
            </a:fld>
            <a:endParaRPr lang="en-US"/>
          </a:p>
        </p:txBody>
      </p:sp>
    </p:spTree>
    <p:extLst>
      <p:ext uri="{BB962C8B-B14F-4D97-AF65-F5344CB8AC3E}">
        <p14:creationId xmlns:p14="http://schemas.microsoft.com/office/powerpoint/2010/main" val="972451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None/>
            </a:pPr>
            <a:endParaRPr lang="en-US" sz="1200" b="0"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8</a:t>
            </a:fld>
            <a:endParaRPr lang="en-US"/>
          </a:p>
        </p:txBody>
      </p:sp>
    </p:spTree>
    <p:extLst>
      <p:ext uri="{BB962C8B-B14F-4D97-AF65-F5344CB8AC3E}">
        <p14:creationId xmlns:p14="http://schemas.microsoft.com/office/powerpoint/2010/main" val="692122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Char char="•"/>
            </a:pPr>
            <a:r>
              <a:rPr lang="es-US" sz="1200" b="0" i="0"/>
              <a:t>Los cables de maniobra pueden ser muy útiles durante una elevación.  Pueden constituir un peligro para las personas que los manejan.  Cada persona que maneje un cable debe recibir capacitación sobre cómo hacerlo de forma segura y adecuada.</a:t>
            </a:r>
          </a:p>
          <a:p>
            <a:pPr rtl="0">
              <a:spcBef>
                <a:spcPct val="20000"/>
              </a:spcBef>
              <a:buFontTx/>
              <a:buChar char="•"/>
            </a:pPr>
            <a:r>
              <a:rPr lang="es-US" sz="1200" b="0" i="0"/>
              <a:t>Nunca permita que las personas se enrollen un cable en el cuerpo, y tenga suficientes personas en cada cable para poder jalar según sea necesario.</a:t>
            </a:r>
          </a:p>
          <a:p>
            <a:pPr rtl="0">
              <a:spcBef>
                <a:spcPct val="20000"/>
              </a:spcBef>
              <a:buFontTx/>
              <a:buChar char="•"/>
            </a:pPr>
            <a:r>
              <a:rPr lang="es-US" sz="1200" b="0" i="0"/>
              <a:t>No permita que se arrastren cables de maniobra por el sitio o la estructura sin supervisión.</a:t>
            </a:r>
          </a:p>
          <a:p>
            <a:pPr rtl="0">
              <a:spcBef>
                <a:spcPct val="20000"/>
              </a:spcBef>
              <a:buFontTx/>
              <a:buChar char="•"/>
            </a:pPr>
            <a:endParaRPr lang="en-US" sz="1200" b="0" i="0" dirty="0"/>
          </a:p>
          <a:p>
            <a:pPr rtl="0">
              <a:spcBef>
                <a:spcPct val="20000"/>
              </a:spcBef>
              <a:buFontTx/>
              <a:buChar char="•"/>
            </a:pPr>
            <a:r>
              <a:rPr lang="es-US" sz="1200" b="0" i="0"/>
              <a:t>Foto - TCS</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9</a:t>
            </a:fld>
            <a:endParaRPr lang="en-US"/>
          </a:p>
        </p:txBody>
      </p:sp>
    </p:spTree>
    <p:extLst>
      <p:ext uri="{BB962C8B-B14F-4D97-AF65-F5344CB8AC3E}">
        <p14:creationId xmlns:p14="http://schemas.microsoft.com/office/powerpoint/2010/main" val="479462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aparatos electrónicos (iPad, tabletas electrónicas, videojuegos, televisores) no están permitidos.</a:t>
            </a:r>
          </a:p>
          <a:p>
            <a:pPr rtl="0"/>
            <a:r>
              <a:rPr lang="es-US"/>
              <a:t>¿Qué hay de la fatiga? La Guardia Costera tiene un programa de manejo de la fatiga.</a:t>
            </a:r>
            <a:endParaRPr lang="en-US" dirty="0"/>
          </a:p>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390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8602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xmlns=""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xmlns=""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xmlns=""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xmlns=""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xmlns=""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xmlns=""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xmlns=""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xmlns=""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xmlns=""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xmlns=""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xmlns=""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xmlns=""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xmlns=""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xmlns=""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xmlns=""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xmlns=""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xmlns=""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xmlns=""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xmlns=""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6000" r="-6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E7D08FC9-76A8-D54F-BCF8-2C9F6BA10451}"/>
              </a:ext>
            </a:extLst>
          </p:cNvPr>
          <p:cNvSpPr>
            <a:spLocks noGrp="1"/>
          </p:cNvSpPr>
          <p:nvPr>
            <p:ph type="body" sz="quarter" idx="13"/>
          </p:nvPr>
        </p:nvSpPr>
        <p:spPr>
          <a:xfrm>
            <a:off x="476471" y="4875295"/>
            <a:ext cx="11239058" cy="914400"/>
          </a:xfrm>
        </p:spPr>
        <p:txBody>
          <a:bodyPr rtlCol="0">
            <a:normAutofit fontScale="92500" lnSpcReduction="10000"/>
          </a:bodyPr>
          <a:lstStyle/>
          <a:p>
            <a:pPr rtl="0"/>
            <a:r>
              <a:rPr lang="es-US" sz="6000">
                <a:latin typeface="Nunito Light" pitchFamily="2" charset="77"/>
              </a:rPr>
              <a:t>Manejo de Grúas</a:t>
            </a:r>
          </a:p>
        </p:txBody>
      </p:sp>
      <p:sp>
        <p:nvSpPr>
          <p:cNvPr id="3" name="Text Placeholder 2">
            <a:extLst>
              <a:ext uri="{FF2B5EF4-FFF2-40B4-BE49-F238E27FC236}">
                <a16:creationId xmlns:a16="http://schemas.microsoft.com/office/drawing/2014/main" xmlns="" id="{01700092-37DC-0D44-AD62-E34A154E92D6}"/>
              </a:ext>
            </a:extLst>
          </p:cNvPr>
          <p:cNvSpPr>
            <a:spLocks noGrp="1"/>
          </p:cNvSpPr>
          <p:nvPr>
            <p:ph type="body" sz="quarter" idx="10"/>
          </p:nvPr>
        </p:nvSpPr>
        <p:spPr>
          <a:xfrm>
            <a:off x="476471" y="2004769"/>
            <a:ext cx="3906843" cy="299646"/>
          </a:xfrm>
        </p:spPr>
        <p:txBody>
          <a:bodyPr rtlCol="0">
            <a:normAutofit fontScale="85000" lnSpcReduction="10000"/>
          </a:bodyPr>
          <a:lstStyle/>
          <a:p>
            <a:pPr rtl="0"/>
            <a:r>
              <a:rPr lang="es-US" dirty="0"/>
              <a:t>Octubre de 2019 – septiembre de 2020</a:t>
            </a:r>
          </a:p>
        </p:txBody>
      </p:sp>
      <p:sp>
        <p:nvSpPr>
          <p:cNvPr id="4" name="Text Placeholder 3">
            <a:extLst>
              <a:ext uri="{FF2B5EF4-FFF2-40B4-BE49-F238E27FC236}">
                <a16:creationId xmlns:a16="http://schemas.microsoft.com/office/drawing/2014/main" xmlns=""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a:t>Manejo de Grúas en la Construcción</a:t>
            </a:r>
          </a:p>
        </p:txBody>
      </p:sp>
      <p:sp>
        <p:nvSpPr>
          <p:cNvPr id="5" name="Text Placeholder 4">
            <a:extLst>
              <a:ext uri="{FF2B5EF4-FFF2-40B4-BE49-F238E27FC236}">
                <a16:creationId xmlns:a16="http://schemas.microsoft.com/office/drawing/2014/main" xmlns="" id="{BD2F0370-A462-EA47-A926-2777BBA4F2A5}"/>
              </a:ext>
            </a:extLst>
          </p:cNvPr>
          <p:cNvSpPr>
            <a:spLocks noGrp="1"/>
          </p:cNvSpPr>
          <p:nvPr>
            <p:ph type="body" sz="quarter" idx="12"/>
          </p:nvPr>
        </p:nvSpPr>
        <p:spPr/>
        <p:txBody>
          <a:bodyPr rtlCol="0"/>
          <a:lstStyle/>
          <a:p>
            <a:pPr rtl="0"/>
            <a:r>
              <a:rPr lang="es-US">
                <a:solidFill>
                  <a:schemeClr val="tx1"/>
                </a:solidFill>
              </a:rPr>
              <a:t>Becas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rtl="0">
              <a:lnSpc>
                <a:spcPct val="100000"/>
              </a:lnSpc>
              <a:spcBef>
                <a:spcPts val="0"/>
              </a:spcBef>
            </a:pPr>
            <a:endParaRPr lang="en-US" altLang="en-US" sz="2400" dirty="0"/>
          </a:p>
          <a:p>
            <a:pPr marL="0" indent="0" rtl="0">
              <a:lnSpc>
                <a:spcPct val="100000"/>
              </a:lnSpc>
              <a:spcBef>
                <a:spcPts val="0"/>
              </a:spcBef>
              <a:buNone/>
            </a:pPr>
            <a:r>
              <a:rPr lang="es-US" sz="2400"/>
              <a:t>El operador no debe hacer nada que desvíe su atención mientras se dedica realmente a operar la grúa, como usar teléfonos celulares (salvo cuando se utilizan para la comunicación de señales) u otras actividades que desvíen su atención.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a:t>1926.1417(d) Distracciones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4164126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lnSpcReduction="10000"/>
          </a:bodyPr>
          <a:lstStyle/>
          <a:p>
            <a:pPr marL="0" indent="0" rtl="0">
              <a:lnSpc>
                <a:spcPct val="100000"/>
              </a:lnSpc>
              <a:spcBef>
                <a:spcPts val="0"/>
              </a:spcBef>
              <a:buNone/>
            </a:pPr>
            <a:endParaRPr lang="en-US" altLang="en-US" sz="2400" dirty="0"/>
          </a:p>
          <a:p>
            <a:pPr marL="0" indent="0" rtl="0">
              <a:lnSpc>
                <a:spcPct val="100000"/>
              </a:lnSpc>
              <a:spcBef>
                <a:spcPts val="0"/>
              </a:spcBef>
              <a:buNone/>
            </a:pPr>
            <a:r>
              <a:rPr lang="es-US" sz="2400" b="1"/>
              <a:t>El operador no debe dejar los controles mientras la carga está suspendida, excepto cuando se cumplan las siguientes condiciones:</a:t>
            </a:r>
          </a:p>
          <a:p>
            <a:pPr rtl="0">
              <a:lnSpc>
                <a:spcPct val="100000"/>
              </a:lnSpc>
              <a:spcBef>
                <a:spcPts val="0"/>
              </a:spcBef>
            </a:pPr>
            <a:r>
              <a:rPr lang="es-US" sz="2400"/>
              <a:t>El operador permanece junto al equipo y no se dedica a ninguna otra tarea.</a:t>
            </a:r>
          </a:p>
          <a:p>
            <a:pPr rtl="0">
              <a:lnSpc>
                <a:spcPct val="100000"/>
              </a:lnSpc>
              <a:spcBef>
                <a:spcPts val="0"/>
              </a:spcBef>
            </a:pPr>
            <a:r>
              <a:rPr lang="es-US" sz="2400"/>
              <a:t>La carga debe mantenerse suspendida durante un período que excede el de las operaciones normales de elevación.</a:t>
            </a:r>
          </a:p>
          <a:p>
            <a:pPr rtl="0">
              <a:lnSpc>
                <a:spcPct val="100000"/>
              </a:lnSpc>
              <a:spcBef>
                <a:spcPts val="0"/>
              </a:spcBef>
            </a:pPr>
            <a:r>
              <a:rPr lang="es-US" sz="2400"/>
              <a:t>La persona competente determina que es seguro hacerlo y pone en práctica las medidas necesarias para restringir la elevación del izador del brazo de grúa y las funciones telescópicas, de carga, de giro y de estabilizador.</a:t>
            </a:r>
          </a:p>
          <a:p>
            <a:pPr rtl="0">
              <a:lnSpc>
                <a:spcPct val="100000"/>
              </a:lnSpc>
              <a:spcBef>
                <a:spcPts val="0"/>
              </a:spcBef>
            </a:pPr>
            <a:r>
              <a:rPr lang="es-US" sz="2400"/>
              <a:t>Se erigen barreras o líneas de precaución, y avisos, para evitar que los empleados entren en la </a:t>
            </a:r>
            <a:r>
              <a:rPr lang="es-US" sz="2400" i="1"/>
              <a:t>zona de caída</a:t>
            </a:r>
            <a:r>
              <a:rPr lang="es-US" sz="2400"/>
              <a:t>.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2800"/>
              <a:t>1926.1417(e)(1) Dejar el Equipo Sin Supervisión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1863731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marL="0" indent="0" rtl="0">
              <a:lnSpc>
                <a:spcPct val="100000"/>
              </a:lnSpc>
              <a:spcBef>
                <a:spcPts val="0"/>
              </a:spcBef>
              <a:buNone/>
            </a:pPr>
            <a:r>
              <a:rPr lang="es-US" sz="2400"/>
              <a:t>Las disposiciones no se aplican a los equipos de trabajo (como eslingas, barras separadoras, escaleras y máquinas de soldar) cuando el peso del equipo de trabajo es despreciable en relación con la capacidad de elevación del equipo tal como está colocado, y el equipo de trabajo está suspendido sobre una zona que no sea una entrada o una salida.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1417(e)(2) Suspensión de Cargas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2856451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7148759" cy="4650815"/>
          </a:xfrm>
        </p:spPr>
        <p:txBody>
          <a:bodyPr rtlCol="0">
            <a:normAutofit fontScale="92500"/>
          </a:bodyPr>
          <a:lstStyle/>
          <a:p>
            <a:pPr marL="0" indent="0" rtl="0">
              <a:lnSpc>
                <a:spcPct val="100000"/>
              </a:lnSpc>
              <a:spcBef>
                <a:spcPts val="0"/>
              </a:spcBef>
              <a:buNone/>
            </a:pPr>
            <a:endParaRPr lang="en-US" altLang="en-US" sz="2400" dirty="0"/>
          </a:p>
          <a:p>
            <a:pPr rtl="0">
              <a:lnSpc>
                <a:spcPct val="100000"/>
              </a:lnSpc>
              <a:spcBef>
                <a:spcPts val="0"/>
              </a:spcBef>
            </a:pPr>
            <a:r>
              <a:rPr lang="es-US" sz="2400" dirty="0"/>
              <a:t>Las rutas de elevación no deben pasar sobre otros empleados, para que se cumpla con la seguridad pública.</a:t>
            </a:r>
          </a:p>
          <a:p>
            <a:pPr rtl="0">
              <a:lnSpc>
                <a:spcPct val="100000"/>
              </a:lnSpc>
              <a:spcBef>
                <a:spcPts val="0"/>
              </a:spcBef>
            </a:pPr>
            <a:r>
              <a:rPr lang="es-US" sz="2400" dirty="0"/>
              <a:t>No debe haber ningún empleado debajo de una carga suspendida fija, salvo en los siguientes casos:</a:t>
            </a:r>
          </a:p>
          <a:p>
            <a:pPr lvl="2" rtl="0">
              <a:lnSpc>
                <a:spcPct val="100000"/>
              </a:lnSpc>
              <a:spcBef>
                <a:spcPts val="0"/>
              </a:spcBef>
            </a:pPr>
            <a:r>
              <a:rPr lang="es-US" sz="2400" dirty="0"/>
              <a:t>quienes estén involucrados en el enganche, desenganche o direccionamiento de una carga; o</a:t>
            </a:r>
          </a:p>
          <a:p>
            <a:pPr lvl="2" rtl="0">
              <a:lnSpc>
                <a:spcPct val="100000"/>
              </a:lnSpc>
              <a:spcBef>
                <a:spcPts val="0"/>
              </a:spcBef>
            </a:pPr>
            <a:r>
              <a:rPr lang="es-US" sz="2400" dirty="0"/>
              <a:t>quienes estén involucrados en la fijación inicial de la carga a un componente o estructura; o</a:t>
            </a:r>
          </a:p>
          <a:p>
            <a:pPr lvl="2" rtl="0">
              <a:lnSpc>
                <a:spcPct val="100000"/>
              </a:lnSpc>
              <a:spcBef>
                <a:spcPts val="0"/>
              </a:spcBef>
            </a:pPr>
            <a:r>
              <a:rPr lang="es-US" sz="2400" dirty="0"/>
              <a:t>quienes estén operando una tolva de concreto o cangilones de concreto.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0"/>
              </a:spcBef>
            </a:pPr>
            <a:r>
              <a:rPr lang="es-US"/>
              <a:t>1926.1425 Mantenerse Alejado de la Carga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5" name="Picture 4" descr="89">
            <a:extLst>
              <a:ext uri="{FF2B5EF4-FFF2-40B4-BE49-F238E27FC236}">
                <a16:creationId xmlns:a16="http://schemas.microsoft.com/office/drawing/2014/main" xmlns="" id="{6741B225-4846-4F65-A41B-DAD6002EDF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387" t="18758" r="17778" b="11111"/>
          <a:stretch>
            <a:fillRect/>
          </a:stretch>
        </p:blipFill>
        <p:spPr>
          <a:xfrm>
            <a:off x="8271811" y="1481785"/>
            <a:ext cx="2213811" cy="21318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6" descr="concrete bucket">
            <a:extLst>
              <a:ext uri="{FF2B5EF4-FFF2-40B4-BE49-F238E27FC236}">
                <a16:creationId xmlns:a16="http://schemas.microsoft.com/office/drawing/2014/main" xmlns="" id="{F09FC0AA-52C2-40F7-887F-5F841BD38B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0769" r="13399" b="19231"/>
          <a:stretch>
            <a:fillRect/>
          </a:stretch>
        </p:blipFill>
        <p:spPr>
          <a:xfrm>
            <a:off x="8271811" y="3719873"/>
            <a:ext cx="2213811" cy="24019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21003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En cualquier momento en el que surja una preocupación acerca de la seguridad, el operador tiene la autoridad para detener la operación y negarse a realizar el manejo de cargas hasta que una persona calificada haya determinado que es seguro hacerlo.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1926.1418 Autoridad para Detener las Operaciones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7" name="Picture 4" descr="40">
            <a:extLst>
              <a:ext uri="{FF2B5EF4-FFF2-40B4-BE49-F238E27FC236}">
                <a16:creationId xmlns:a16="http://schemas.microsoft.com/office/drawing/2014/main" xmlns="" id="{F10D8FF3-5B94-4A45-AA12-CBA2F391506E}"/>
              </a:ext>
            </a:extLst>
          </p:cNvPr>
          <p:cNvPicPr>
            <a:picLocks noChangeAspect="1" noChangeArrowheads="1"/>
          </p:cNvPicPr>
          <p:nvPr/>
        </p:nvPicPr>
        <p:blipFill>
          <a:blip r:embed="rId3" cstate="print"/>
          <a:srcRect/>
          <a:stretch>
            <a:fillRect/>
          </a:stretch>
        </p:blipFill>
        <p:spPr>
          <a:xfrm>
            <a:off x="6095999" y="1814095"/>
            <a:ext cx="5290929" cy="3973095"/>
          </a:xfrm>
          <a:prstGeom prst="rect">
            <a:avLst/>
          </a:prstGeom>
          <a:noFill/>
          <a:ln>
            <a:solidFill>
              <a:schemeClr val="tx1"/>
            </a:solidFill>
          </a:ln>
          <a:effectLst>
            <a:outerShdw blurRad="292100" dist="139700" dir="2700000" algn="ctr" rotWithShape="0">
              <a:schemeClr val="tx1">
                <a:alpha val="65000"/>
              </a:schemeClr>
            </a:outerShdw>
          </a:effectLst>
        </p:spPr>
      </p:pic>
      <p:sp>
        <p:nvSpPr>
          <p:cNvPr id="8" name="TextBox 7">
            <a:extLst>
              <a:ext uri="{FF2B5EF4-FFF2-40B4-BE49-F238E27FC236}">
                <a16:creationId xmlns:a16="http://schemas.microsoft.com/office/drawing/2014/main" xmlns="" id="{7C05DF4A-ECA2-41B7-95BC-C7A89ACFD9C0}"/>
              </a:ext>
            </a:extLst>
          </p:cNvPr>
          <p:cNvSpPr txBox="1"/>
          <p:nvPr/>
        </p:nvSpPr>
        <p:spPr>
          <a:xfrm>
            <a:off x="7369864" y="5918608"/>
            <a:ext cx="2743200" cy="230832"/>
          </a:xfrm>
          <a:prstGeom prst="rect">
            <a:avLst/>
          </a:prstGeom>
          <a:noFill/>
        </p:spPr>
        <p:txBody>
          <a:bodyPr wrap="square" rtlCol="0">
            <a:spAutoFit/>
          </a:bodyPr>
          <a:lstStyle/>
          <a:p>
            <a:pPr algn="r" rtl="0"/>
            <a:r>
              <a:rPr lang="es-US" sz="900" b="1"/>
              <a:t>Imagen cortesía de AGC. Usada con permiso.</a:t>
            </a:r>
          </a:p>
        </p:txBody>
      </p:sp>
    </p:spTree>
    <p:extLst>
      <p:ext uri="{BB962C8B-B14F-4D97-AF65-F5344CB8AC3E}">
        <p14:creationId xmlns:p14="http://schemas.microsoft.com/office/powerpoint/2010/main" val="2241445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6047935" cy="4650815"/>
          </a:xfrm>
        </p:spPr>
        <p:txBody>
          <a:bodyPr rtlCol="0">
            <a:normAutofit fontScale="92500"/>
          </a:bodyPr>
          <a:lstStyle/>
          <a:p>
            <a:pPr marL="0" indent="0" rtl="0">
              <a:lnSpc>
                <a:spcPct val="100000"/>
              </a:lnSpc>
              <a:spcBef>
                <a:spcPts val="0"/>
              </a:spcBef>
              <a:buNone/>
            </a:pPr>
            <a:endParaRPr lang="en-US" altLang="en-US" sz="2400" dirty="0"/>
          </a:p>
          <a:p>
            <a:pPr rtl="0">
              <a:lnSpc>
                <a:spcPct val="100000"/>
              </a:lnSpc>
              <a:spcBef>
                <a:spcPts val="0"/>
              </a:spcBef>
            </a:pPr>
            <a:r>
              <a:rPr lang="es-US" sz="2400"/>
              <a:t>Deben usarse ganchos con pestillos de cierre automático o su equivalente. </a:t>
            </a:r>
          </a:p>
          <a:p>
            <a:pPr rtl="0">
              <a:lnSpc>
                <a:spcPct val="100000"/>
              </a:lnSpc>
              <a:spcBef>
                <a:spcPts val="0"/>
              </a:spcBef>
            </a:pPr>
            <a:r>
              <a:rPr lang="es-US" sz="2400"/>
              <a:t>Excepciones:</a:t>
            </a:r>
          </a:p>
          <a:p>
            <a:pPr lvl="2" rtl="0">
              <a:lnSpc>
                <a:spcPct val="100000"/>
              </a:lnSpc>
              <a:spcBef>
                <a:spcPts val="0"/>
              </a:spcBef>
            </a:pPr>
            <a:r>
              <a:rPr lang="es-US" sz="2400"/>
              <a:t>Pueden usarse ganchos abiertos para sujetar correas de acero y viguetas de celosía de conformidad con la subparte R.</a:t>
            </a:r>
          </a:p>
          <a:p>
            <a:pPr lvl="2" rtl="0">
              <a:lnSpc>
                <a:spcPct val="100000"/>
              </a:lnSpc>
              <a:spcBef>
                <a:spcPts val="0"/>
              </a:spcBef>
            </a:pPr>
            <a:r>
              <a:rPr lang="es-US" sz="2400"/>
              <a:t>Pueden usarse ganchos en “J” para instalar piezas de refuerzo de madera. </a:t>
            </a:r>
          </a:p>
          <a:p>
            <a:pPr marL="914400" lvl="2" indent="0" rtl="0">
              <a:lnSpc>
                <a:spcPct val="100000"/>
              </a:lnSpc>
              <a:spcBef>
                <a:spcPts val="0"/>
              </a:spcBef>
              <a:buNone/>
            </a:pPr>
            <a:endParaRPr lang="en-US" altLang="en-US" sz="2400" dirty="0"/>
          </a:p>
          <a:p>
            <a:pPr marL="0" lvl="2" indent="0" rtl="0">
              <a:lnSpc>
                <a:spcPct val="100000"/>
              </a:lnSpc>
              <a:spcBef>
                <a:spcPts val="0"/>
              </a:spcBef>
              <a:buNone/>
            </a:pPr>
            <a:r>
              <a:rPr lang="es-US" sz="2400" b="1">
                <a:solidFill>
                  <a:srgbClr val="FF0000"/>
                </a:solidFill>
              </a:rPr>
              <a:t>ESTAS SON LAS ÚNICAS EXCEPCIONES.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a:t>Uso de Ganchos Abiertos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9" name="Picture 5" descr="Handling truss 5">
            <a:extLst>
              <a:ext uri="{FF2B5EF4-FFF2-40B4-BE49-F238E27FC236}">
                <a16:creationId xmlns:a16="http://schemas.microsoft.com/office/drawing/2014/main" xmlns="" id="{D8E30625-FF7C-4108-9442-574D84723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703" t="11481" r="40443" b="21112"/>
          <a:stretch>
            <a:fillRect/>
          </a:stretch>
        </p:blipFill>
        <p:spPr>
          <a:xfrm>
            <a:off x="9521184" y="4005025"/>
            <a:ext cx="2330967" cy="2126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7" descr="P1250015">
            <a:extLst>
              <a:ext uri="{FF2B5EF4-FFF2-40B4-BE49-F238E27FC236}">
                <a16:creationId xmlns:a16="http://schemas.microsoft.com/office/drawing/2014/main" xmlns="" id="{1BFA2C31-67D5-48D7-8B8F-983571EFD9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0219" t="15384" r="22597" b="8679"/>
          <a:stretch>
            <a:fillRect/>
          </a:stretch>
        </p:blipFill>
        <p:spPr>
          <a:xfrm>
            <a:off x="6853005" y="1792610"/>
            <a:ext cx="2525712" cy="3048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10810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dirty="0"/>
              <a:t>Debe proporcionarse protección contra caídas en las superficies de trabajo o para caminar que tengan un lado o borde sin protección que esté 6 pies más arriba que un nivel más bajo.</a:t>
            </a:r>
          </a:p>
          <a:p>
            <a:pPr rtl="0">
              <a:lnSpc>
                <a:spcPct val="100000"/>
              </a:lnSpc>
              <a:spcBef>
                <a:spcPts val="0"/>
              </a:spcBef>
            </a:pPr>
            <a:r>
              <a:rPr lang="es-US" sz="2400" dirty="0"/>
              <a:t>Cuando se mueven de un punto a otro, los trabajadores que montan piezas de una grúa deben cumplir con las medidas en los siguientes casos:</a:t>
            </a:r>
          </a:p>
          <a:p>
            <a:pPr lvl="2" rtl="0">
              <a:lnSpc>
                <a:spcPct val="100000"/>
              </a:lnSpc>
              <a:spcBef>
                <a:spcPts val="0"/>
              </a:spcBef>
            </a:pPr>
            <a:r>
              <a:rPr lang="es-US" sz="2400" dirty="0"/>
              <a:t>A 6 pies en brazos de grúa que no sean de celosía (horizontales o no horizontales).</a:t>
            </a:r>
          </a:p>
          <a:p>
            <a:pPr lvl="2" rtl="0">
              <a:lnSpc>
                <a:spcPct val="100000"/>
              </a:lnSpc>
              <a:spcBef>
                <a:spcPts val="0"/>
              </a:spcBef>
            </a:pPr>
            <a:r>
              <a:rPr lang="es-US" sz="2400" dirty="0"/>
              <a:t>A 6 pies en brazos de grúa de celosía que no sean horizontales.</a:t>
            </a:r>
          </a:p>
          <a:p>
            <a:pPr lvl="2" rtl="0">
              <a:lnSpc>
                <a:spcPct val="100000"/>
              </a:lnSpc>
              <a:spcBef>
                <a:spcPts val="0"/>
              </a:spcBef>
            </a:pPr>
            <a:r>
              <a:rPr lang="es-US" sz="2400" dirty="0"/>
              <a:t>A 15 pies en brazos de grúa de celosía horizontales.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0"/>
              </a:spcBef>
            </a:pPr>
            <a:r>
              <a:rPr lang="es-US" sz="2800"/>
              <a:t>1926.1423(e) Protección contra Caídas (No para Montaje/Desmontaje)</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3454947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Se requiere protección contra caídas en las superficies de trabajo o para caminar que tengan un lado o borde sin protección que esté 15 pies más arriba que un nivel más bajo, excepto cuando el trabajador esté en un malacate (con el equipo encendido) o cerca de él, en la cabina o en la plataforma.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0"/>
              </a:spcBef>
            </a:pPr>
            <a:r>
              <a:rPr lang="es-US" sz="2800"/>
              <a:t>1926.1423(f) Protección contra Caídas (para Trabajo de Montaje/Desmontaje)</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3483768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6047935"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Se prohíbe usar equipos para elevar a empleados, excepto cuando el empleador demuestre que el ensamblaje, uso y desmontaje por medios convencionales para llegar al sitio no es posible debido al diseño estructural del proyecto o a las condiciones del sitio de trabajo. </a:t>
            </a:r>
          </a:p>
          <a:p>
            <a:pPr rtl="0">
              <a:lnSpc>
                <a:spcPct val="100000"/>
              </a:lnSpc>
              <a:spcBef>
                <a:spcPts val="0"/>
              </a:spcBef>
            </a:pPr>
            <a:r>
              <a:rPr lang="es-US" sz="2400" b="1">
                <a:solidFill>
                  <a:srgbClr val="FF0000"/>
                </a:solidFill>
              </a:rPr>
              <a:t>Este párrafo no se aplica a las tareas alcanzadas por la subsección R (Ensamblaje de Estructuras de Acero).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1926.1431 Elevación de Personal</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7" name="Picture 6">
            <a:extLst>
              <a:ext uri="{FF2B5EF4-FFF2-40B4-BE49-F238E27FC236}">
                <a16:creationId xmlns:a16="http://schemas.microsoft.com/office/drawing/2014/main" xmlns="" id="{30BB7542-3430-482F-BED6-B2FA9D901CAF}"/>
              </a:ext>
            </a:extLst>
          </p:cNvPr>
          <p:cNvPicPr>
            <a:picLocks noChangeAspect="1"/>
          </p:cNvPicPr>
          <p:nvPr/>
        </p:nvPicPr>
        <p:blipFill rotWithShape="1">
          <a:blip r:embed="rId3"/>
          <a:srcRect l="28059"/>
          <a:stretch/>
        </p:blipFill>
        <p:spPr>
          <a:xfrm>
            <a:off x="7292080" y="1565729"/>
            <a:ext cx="4094850" cy="4270385"/>
          </a:xfrm>
          <a:prstGeom prst="rect">
            <a:avLst/>
          </a:prstGeom>
        </p:spPr>
      </p:pic>
      <p:sp>
        <p:nvSpPr>
          <p:cNvPr id="8" name="TextBox 7">
            <a:extLst>
              <a:ext uri="{FF2B5EF4-FFF2-40B4-BE49-F238E27FC236}">
                <a16:creationId xmlns:a16="http://schemas.microsoft.com/office/drawing/2014/main" xmlns="" id="{4B43F964-EBC8-4517-B2E6-F714B522A443}"/>
              </a:ext>
            </a:extLst>
          </p:cNvPr>
          <p:cNvSpPr txBox="1"/>
          <p:nvPr/>
        </p:nvSpPr>
        <p:spPr>
          <a:xfrm>
            <a:off x="8007117" y="5918606"/>
            <a:ext cx="2743200" cy="230832"/>
          </a:xfrm>
          <a:prstGeom prst="rect">
            <a:avLst/>
          </a:prstGeom>
          <a:noFill/>
        </p:spPr>
        <p:txBody>
          <a:bodyPr wrap="square" rtlCol="0">
            <a:spAutoFit/>
          </a:bodyPr>
          <a:lstStyle/>
          <a:p>
            <a:pPr algn="r" rtl="0"/>
            <a:r>
              <a:rPr lang="es-US" sz="900" b="1"/>
              <a:t>Imagen cortesía de TEEX. Usada con permiso</a:t>
            </a:r>
          </a:p>
        </p:txBody>
      </p:sp>
    </p:spTree>
    <p:extLst>
      <p:ext uri="{BB962C8B-B14F-4D97-AF65-F5344CB8AC3E}">
        <p14:creationId xmlns:p14="http://schemas.microsoft.com/office/powerpoint/2010/main" val="4109488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2800"/>
              <a:t>Elevación de Personal</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
        <p:nvSpPr>
          <p:cNvPr id="7" name="Content Placeholder 6">
            <a:extLst>
              <a:ext uri="{FF2B5EF4-FFF2-40B4-BE49-F238E27FC236}">
                <a16:creationId xmlns:a16="http://schemas.microsoft.com/office/drawing/2014/main" xmlns="" id="{BEC6240C-2A07-4B82-9743-48F28D5C9573}"/>
              </a:ext>
            </a:extLst>
          </p:cNvPr>
          <p:cNvSpPr txBox="1">
            <a:spLocks/>
          </p:cNvSpPr>
          <p:nvPr/>
        </p:nvSpPr>
        <p:spPr>
          <a:xfrm>
            <a:off x="706624" y="1870560"/>
            <a:ext cx="5157787" cy="3684588"/>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2400"/>
              <a:t>Decisión de elevar a integrantes del personal</a:t>
            </a:r>
          </a:p>
          <a:p>
            <a:pPr rtl="0"/>
            <a:r>
              <a:rPr lang="es-US" sz="2400"/>
              <a:t>Uso de la plataforma de personal</a:t>
            </a:r>
          </a:p>
          <a:p>
            <a:pPr rtl="0"/>
            <a:r>
              <a:rPr lang="es-US" sz="2400"/>
              <a:t>Montaje del equipo</a:t>
            </a:r>
          </a:p>
          <a:p>
            <a:pPr rtl="0"/>
            <a:r>
              <a:rPr lang="es-US" sz="2400"/>
              <a:t>Criterios para el equipo</a:t>
            </a:r>
          </a:p>
          <a:p>
            <a:pPr rtl="0"/>
            <a:r>
              <a:rPr lang="es-US" sz="2400"/>
              <a:t>Criterios para la plataforma de personal</a:t>
            </a:r>
          </a:p>
          <a:p>
            <a:pPr rtl="0"/>
            <a:r>
              <a:rPr lang="es-US" sz="2400"/>
              <a:t>Carga de la plataforma de personal</a:t>
            </a:r>
          </a:p>
          <a:p>
            <a:pPr rtl="0"/>
            <a:endParaRPr lang="en-US" sz="2400" dirty="0"/>
          </a:p>
        </p:txBody>
      </p:sp>
      <p:sp>
        <p:nvSpPr>
          <p:cNvPr id="8" name="Content Placeholder 8">
            <a:extLst>
              <a:ext uri="{FF2B5EF4-FFF2-40B4-BE49-F238E27FC236}">
                <a16:creationId xmlns:a16="http://schemas.microsoft.com/office/drawing/2014/main" xmlns="" id="{A2706BD3-356E-478A-AAF3-54C97ECEFCF6}"/>
              </a:ext>
            </a:extLst>
          </p:cNvPr>
          <p:cNvSpPr txBox="1">
            <a:spLocks/>
          </p:cNvSpPr>
          <p:nvPr/>
        </p:nvSpPr>
        <p:spPr>
          <a:xfrm>
            <a:off x="6096000" y="1870560"/>
            <a:ext cx="5183188" cy="3684588"/>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es-US" sz="2400"/>
              <a:t>Conectores y aparejos</a:t>
            </a:r>
          </a:p>
          <a:p>
            <a:pPr rtl="0"/>
            <a:r>
              <a:rPr lang="es-US" sz="2400"/>
              <a:t>Ensayo de elevación e inspección</a:t>
            </a:r>
          </a:p>
          <a:p>
            <a:pPr rtl="0"/>
            <a:r>
              <a:rPr lang="es-US" sz="2400"/>
              <a:t>Pruebas de demostración</a:t>
            </a:r>
          </a:p>
          <a:p>
            <a:pPr rtl="0"/>
            <a:r>
              <a:rPr lang="es-US" sz="2400"/>
              <a:t>Métodos para realizar el trabajo</a:t>
            </a:r>
          </a:p>
          <a:p>
            <a:pPr rtl="0"/>
            <a:r>
              <a:rPr lang="es-US" sz="2400"/>
              <a:t>Condiciones ambientales</a:t>
            </a:r>
          </a:p>
          <a:p>
            <a:pPr rtl="0"/>
            <a:r>
              <a:rPr lang="es-US" sz="2400"/>
              <a:t>Protección contra caídas</a:t>
            </a:r>
          </a:p>
          <a:p>
            <a:pPr rtl="0"/>
            <a:r>
              <a:rPr lang="es-US" sz="2400"/>
              <a:t>Situaciones especiales</a:t>
            </a:r>
            <a:endParaRPr lang="en-US" sz="2400" dirty="0"/>
          </a:p>
        </p:txBody>
      </p:sp>
    </p:spTree>
    <p:extLst>
      <p:ext uri="{BB962C8B-B14F-4D97-AF65-F5344CB8AC3E}">
        <p14:creationId xmlns:p14="http://schemas.microsoft.com/office/powerpoint/2010/main" val="1262334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78972" cy="4650815"/>
          </a:xfrm>
        </p:spPr>
        <p:txBody>
          <a:bodyPr rtlCol="0">
            <a:normAutofit lnSpcReduction="10000"/>
          </a:bodyPr>
          <a:lstStyle/>
          <a:p>
            <a:pPr marL="0" indent="0" rtl="0">
              <a:lnSpc>
                <a:spcPct val="100000"/>
              </a:lnSpc>
              <a:spcBef>
                <a:spcPts val="600"/>
              </a:spcBef>
              <a:buNone/>
            </a:pPr>
            <a:endParaRPr lang="en-US" altLang="en-US" sz="2400" dirty="0"/>
          </a:p>
          <a:p>
            <a:pPr rtl="0">
              <a:lnSpc>
                <a:spcPct val="100000"/>
              </a:lnSpc>
              <a:spcBef>
                <a:spcPts val="600"/>
              </a:spcBef>
            </a:pPr>
            <a:r>
              <a:rPr lang="es-US" sz="2400" dirty="0"/>
              <a:t>Entender las cargas, los gráficos y las elevaciones críticas.</a:t>
            </a:r>
          </a:p>
          <a:p>
            <a:pPr rtl="0">
              <a:lnSpc>
                <a:spcPct val="100000"/>
              </a:lnSpc>
              <a:spcBef>
                <a:spcPts val="600"/>
              </a:spcBef>
            </a:pPr>
            <a:r>
              <a:rPr lang="es-US" sz="2400" dirty="0"/>
              <a:t>Cargas suspendidas, uso de ganchos abiertos y detención de las operaciones.</a:t>
            </a:r>
          </a:p>
          <a:p>
            <a:pPr rtl="0">
              <a:lnSpc>
                <a:spcPct val="100000"/>
              </a:lnSpc>
              <a:spcBef>
                <a:spcPts val="600"/>
              </a:spcBef>
            </a:pPr>
            <a:r>
              <a:rPr lang="es-US" sz="2400" dirty="0"/>
              <a:t>Entender la protección contra caídas.</a:t>
            </a:r>
          </a:p>
          <a:p>
            <a:pPr rtl="0">
              <a:lnSpc>
                <a:spcPct val="100000"/>
              </a:lnSpc>
              <a:spcBef>
                <a:spcPts val="600"/>
              </a:spcBef>
            </a:pPr>
            <a:r>
              <a:rPr lang="es-US" sz="2400" dirty="0"/>
              <a:t>Identificar requisitos complementarios para elevar personal.</a:t>
            </a:r>
          </a:p>
          <a:p>
            <a:pPr rtl="0">
              <a:lnSpc>
                <a:spcPct val="100000"/>
              </a:lnSpc>
              <a:spcBef>
                <a:spcPts val="600"/>
              </a:spcBef>
            </a:pPr>
            <a:r>
              <a:rPr lang="es-US" sz="2400" dirty="0"/>
              <a:t>Reconocer los requisitos de planificación para elevaciones con múltiples grúas.</a:t>
            </a:r>
          </a:p>
          <a:p>
            <a:pPr rtl="0">
              <a:lnSpc>
                <a:spcPct val="100000"/>
              </a:lnSpc>
              <a:spcBef>
                <a:spcPts val="600"/>
              </a:spcBef>
            </a:pPr>
            <a:r>
              <a:rPr lang="es-US" sz="2400" dirty="0"/>
              <a:t>Reconocer los requisitos complementarios para grúas torre.</a:t>
            </a:r>
          </a:p>
          <a:p>
            <a:pPr rtl="0">
              <a:lnSpc>
                <a:spcPct val="100000"/>
              </a:lnSpc>
              <a:spcBef>
                <a:spcPts val="600"/>
              </a:spcBef>
            </a:pPr>
            <a:r>
              <a:rPr lang="es-US" sz="2400" dirty="0"/>
              <a:t>Analizar los requisitos para grúas flotantes en barcazas.</a:t>
            </a:r>
          </a:p>
          <a:p>
            <a:pPr rtl="0">
              <a:lnSpc>
                <a:spcPct val="100000"/>
              </a:lnSpc>
              <a:spcBef>
                <a:spcPts val="600"/>
              </a:spcBef>
            </a:pPr>
            <a:r>
              <a:rPr lang="es-US" sz="2400" dirty="0"/>
              <a:t>Reconocer los requisitos para </a:t>
            </a:r>
            <a:r>
              <a:rPr lang="es-US" sz="2400" dirty="0" err="1"/>
              <a:t>hincapilotes</a:t>
            </a:r>
            <a:r>
              <a:rPr lang="es-US" sz="2400" dirty="0"/>
              <a:t>.</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Objetivos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marL="0" indent="0" rtl="0">
              <a:lnSpc>
                <a:spcPct val="100000"/>
              </a:lnSpc>
              <a:spcBef>
                <a:spcPts val="0"/>
              </a:spcBef>
              <a:buNone/>
            </a:pPr>
            <a:r>
              <a:rPr lang="es-US" sz="2400"/>
              <a:t>Antes de iniciar una operación con grúa o cabria en la cual más de una grúa o cabria soportarán la carga, la operación debe planificarse.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1926.1432 Elevaciones con Varias Grúas o Cabrias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
        <p:nvSpPr>
          <p:cNvPr id="8" name="TextBox 7">
            <a:extLst>
              <a:ext uri="{FF2B5EF4-FFF2-40B4-BE49-F238E27FC236}">
                <a16:creationId xmlns:a16="http://schemas.microsoft.com/office/drawing/2014/main" xmlns="" id="{4B43F964-EBC8-4517-B2E6-F714B522A443}"/>
              </a:ext>
            </a:extLst>
          </p:cNvPr>
          <p:cNvSpPr txBox="1"/>
          <p:nvPr/>
        </p:nvSpPr>
        <p:spPr>
          <a:xfrm>
            <a:off x="7484529" y="5803190"/>
            <a:ext cx="2743200" cy="230832"/>
          </a:xfrm>
          <a:prstGeom prst="rect">
            <a:avLst/>
          </a:prstGeom>
          <a:noFill/>
        </p:spPr>
        <p:txBody>
          <a:bodyPr wrap="square" rtlCol="0">
            <a:spAutoFit/>
          </a:bodyPr>
          <a:lstStyle/>
          <a:p>
            <a:pPr algn="r" rtl="0"/>
            <a:r>
              <a:rPr lang="es-US" sz="900" b="1"/>
              <a:t>Imagen cortesía de TEEX. Usada con permiso</a:t>
            </a:r>
          </a:p>
        </p:txBody>
      </p:sp>
      <p:pic>
        <p:nvPicPr>
          <p:cNvPr id="9" name="Picture 4">
            <a:extLst>
              <a:ext uri="{FF2B5EF4-FFF2-40B4-BE49-F238E27FC236}">
                <a16:creationId xmlns:a16="http://schemas.microsoft.com/office/drawing/2014/main" xmlns="" id="{51F6BF6C-93D3-4F1E-B9EC-9DF082D0617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6341530" y="1816943"/>
            <a:ext cx="5029199" cy="3767958"/>
          </a:xfrm>
          <a:prstGeom prst="rect">
            <a:avLst/>
          </a:prstGeom>
          <a:noFill/>
          <a:ln>
            <a:solidFill>
              <a:schemeClr val="tx1"/>
            </a:solidFill>
          </a:ln>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758410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dirty="0"/>
              <a:t>Plan de elevación </a:t>
            </a:r>
          </a:p>
          <a:p>
            <a:pPr lvl="2" rtl="0">
              <a:lnSpc>
                <a:spcPct val="100000"/>
              </a:lnSpc>
              <a:spcBef>
                <a:spcPts val="0"/>
              </a:spcBef>
            </a:pPr>
            <a:r>
              <a:rPr lang="es-US" sz="2400" dirty="0"/>
              <a:t>Una persona calificada debe desarrollar el plan.</a:t>
            </a:r>
          </a:p>
          <a:p>
            <a:pPr lvl="2" rtl="0">
              <a:lnSpc>
                <a:spcPct val="100000"/>
              </a:lnSpc>
              <a:spcBef>
                <a:spcPts val="0"/>
              </a:spcBef>
            </a:pPr>
            <a:r>
              <a:rPr lang="es-US" sz="2400" dirty="0"/>
              <a:t>El plan debe diseñarse de modo que garantice que se cumplan los requisitos de esta </a:t>
            </a:r>
            <a:r>
              <a:rPr lang="es-US" sz="2400" dirty="0" err="1"/>
              <a:t>subparte</a:t>
            </a:r>
            <a:r>
              <a:rPr lang="es-US" sz="2400" dirty="0"/>
              <a:t>.</a:t>
            </a:r>
          </a:p>
          <a:p>
            <a:pPr lvl="2" rtl="0">
              <a:lnSpc>
                <a:spcPct val="100000"/>
              </a:lnSpc>
              <a:spcBef>
                <a:spcPts val="0"/>
              </a:spcBef>
            </a:pPr>
            <a:r>
              <a:rPr lang="es-US" sz="2400" dirty="0"/>
              <a:t>Se necesita un director de elevación.</a:t>
            </a:r>
          </a:p>
          <a:p>
            <a:pPr lvl="2" rtl="0">
              <a:lnSpc>
                <a:spcPct val="100000"/>
              </a:lnSpc>
              <a:spcBef>
                <a:spcPts val="0"/>
              </a:spcBef>
            </a:pPr>
            <a:r>
              <a:rPr lang="es-US" sz="2400" dirty="0"/>
              <a:t>Cuando la persona calificada determine que se necesita experiencia en ingeniería para la planificación, el empleador debe asegurarse de que se proporcione.</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3300" dirty="0"/>
              <a:t>Elevaciones con </a:t>
            </a:r>
            <a:r>
              <a:rPr lang="es-US" sz="3300" dirty="0" smtClean="0"/>
              <a:t>Múltiples </a:t>
            </a:r>
            <a:r>
              <a:rPr lang="es-US" sz="3300" dirty="0"/>
              <a:t>Grúas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2734831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dirty="0"/>
              <a:t>Puesta en Práctica del Plan </a:t>
            </a:r>
          </a:p>
          <a:p>
            <a:pPr lvl="2" rtl="0">
              <a:lnSpc>
                <a:spcPct val="100000"/>
              </a:lnSpc>
              <a:spcBef>
                <a:spcPts val="0"/>
              </a:spcBef>
            </a:pPr>
            <a:r>
              <a:rPr lang="es-US" sz="2400" dirty="0"/>
              <a:t>La elevación con varias grúas o cabrias debe ser dirigida por una persona que cumpla con los criterios de ser competente y calificada, o por una persona competente que sea asistida por una o más personas calificadas (director de elevación).</a:t>
            </a:r>
          </a:p>
          <a:p>
            <a:pPr lvl="2" rtl="0">
              <a:lnSpc>
                <a:spcPct val="100000"/>
              </a:lnSpc>
              <a:spcBef>
                <a:spcPts val="0"/>
              </a:spcBef>
            </a:pPr>
            <a:r>
              <a:rPr lang="es-US" sz="2400" dirty="0"/>
              <a:t>El director de elevación debe revisar el plan en una reunión con todos los trabajadores que participarán en la operación.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3300" dirty="0"/>
              <a:t>Elevaciones con </a:t>
            </a:r>
            <a:r>
              <a:rPr lang="es-US" sz="3300" dirty="0" smtClean="0"/>
              <a:t>Múltiples </a:t>
            </a:r>
            <a:r>
              <a:rPr lang="es-US" sz="3300" dirty="0"/>
              <a:t>Grúas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2222096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marL="0" indent="0" rtl="0">
              <a:lnSpc>
                <a:spcPct val="100000"/>
              </a:lnSpc>
              <a:spcBef>
                <a:spcPts val="0"/>
              </a:spcBef>
              <a:buNone/>
            </a:pPr>
            <a:r>
              <a:rPr lang="es-US" sz="2400"/>
              <a:t>Esta sección contiene requisitos adicionales para las grúas torre; todas las secciones de esta subparte se aplican a las grúas torre, a menos que se indique lo contrario.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a:t>1926.1435 Grúas Torre</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7" name="Picture 6">
            <a:extLst>
              <a:ext uri="{FF2B5EF4-FFF2-40B4-BE49-F238E27FC236}">
                <a16:creationId xmlns:a16="http://schemas.microsoft.com/office/drawing/2014/main" xmlns="" id="{104FB0B2-0CE2-4C72-8498-7897FC93F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151" y="1754755"/>
            <a:ext cx="5189778" cy="3892334"/>
          </a:xfrm>
          <a:prstGeom prst="rect">
            <a:avLst/>
          </a:prstGeom>
        </p:spPr>
      </p:pic>
      <p:sp>
        <p:nvSpPr>
          <p:cNvPr id="10" name="TextBox 9">
            <a:extLst>
              <a:ext uri="{FF2B5EF4-FFF2-40B4-BE49-F238E27FC236}">
                <a16:creationId xmlns:a16="http://schemas.microsoft.com/office/drawing/2014/main" xmlns="" id="{2F16CA53-2343-4F94-A98F-CA1668ACB14D}"/>
              </a:ext>
            </a:extLst>
          </p:cNvPr>
          <p:cNvSpPr txBox="1"/>
          <p:nvPr/>
        </p:nvSpPr>
        <p:spPr>
          <a:xfrm>
            <a:off x="7420440" y="5774230"/>
            <a:ext cx="2743200" cy="230832"/>
          </a:xfrm>
          <a:prstGeom prst="rect">
            <a:avLst/>
          </a:prstGeom>
          <a:noFill/>
        </p:spPr>
        <p:txBody>
          <a:bodyPr wrap="square" rtlCol="0">
            <a:spAutoFit/>
          </a:bodyPr>
          <a:lstStyle/>
          <a:p>
            <a:pPr algn="r" rtl="0"/>
            <a:r>
              <a:rPr lang="es-US" sz="900" b="1"/>
              <a:t>Imagen cortesía de Bob Emmrich. Usada con permiso.</a:t>
            </a:r>
          </a:p>
        </p:txBody>
      </p:sp>
    </p:spTree>
    <p:extLst>
      <p:ext uri="{BB962C8B-B14F-4D97-AF65-F5344CB8AC3E}">
        <p14:creationId xmlns:p14="http://schemas.microsoft.com/office/powerpoint/2010/main" val="3431287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dirty="0"/>
              <a:t>Cimientos y soportes estructurales:</a:t>
            </a:r>
          </a:p>
          <a:p>
            <a:pPr lvl="2" rtl="0">
              <a:lnSpc>
                <a:spcPct val="100000"/>
              </a:lnSpc>
              <a:spcBef>
                <a:spcPts val="0"/>
              </a:spcBef>
            </a:pPr>
            <a:r>
              <a:rPr lang="es-US" sz="2400" dirty="0"/>
              <a:t>diseño e inspección</a:t>
            </a:r>
          </a:p>
          <a:p>
            <a:pPr lvl="2" rtl="0">
              <a:lnSpc>
                <a:spcPct val="100000"/>
              </a:lnSpc>
              <a:spcBef>
                <a:spcPts val="0"/>
              </a:spcBef>
            </a:pPr>
            <a:r>
              <a:rPr lang="es-US" sz="2400" dirty="0"/>
              <a:t>diseñado por el </a:t>
            </a:r>
            <a:r>
              <a:rPr lang="es-US" sz="2400" dirty="0" smtClean="0"/>
              <a:t>fabricante</a:t>
            </a:r>
          </a:p>
          <a:p>
            <a:pPr marL="1160463" lvl="2" indent="0" rtl="0">
              <a:lnSpc>
                <a:spcPct val="100000"/>
              </a:lnSpc>
              <a:spcBef>
                <a:spcPts val="0"/>
              </a:spcBef>
              <a:buNone/>
            </a:pPr>
            <a:r>
              <a:rPr lang="es-US" sz="2400" dirty="0" smtClean="0"/>
              <a:t>o</a:t>
            </a:r>
            <a:endParaRPr lang="es-US" sz="2400" dirty="0"/>
          </a:p>
          <a:p>
            <a:pPr rtl="0">
              <a:lnSpc>
                <a:spcPct val="100000"/>
              </a:lnSpc>
              <a:spcBef>
                <a:spcPts val="0"/>
              </a:spcBef>
            </a:pPr>
            <a:r>
              <a:rPr lang="es-US" sz="2400" dirty="0"/>
              <a:t>Tolerancia de plomada:</a:t>
            </a:r>
          </a:p>
          <a:p>
            <a:pPr lvl="2" rtl="0">
              <a:lnSpc>
                <a:spcPct val="100000"/>
              </a:lnSpc>
              <a:spcBef>
                <a:spcPts val="0"/>
              </a:spcBef>
            </a:pPr>
            <a:r>
              <a:rPr lang="es-US" sz="2400" dirty="0"/>
              <a:t>especificación seguida</a:t>
            </a:r>
          </a:p>
          <a:p>
            <a:pPr lvl="2" rtl="0">
              <a:lnSpc>
                <a:spcPct val="100000"/>
              </a:lnSpc>
              <a:spcBef>
                <a:spcPts val="0"/>
              </a:spcBef>
            </a:pPr>
            <a:r>
              <a:rPr lang="es-US" sz="2400" dirty="0"/>
              <a:t>verificación por una persona calificada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0"/>
              </a:spcBef>
            </a:pPr>
            <a:r>
              <a:rPr lang="es-US"/>
              <a:t>Requisitos de Cimientos para Grúas Torre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8" name="Content Placeholder 4" descr="tower-crane4.jpg">
            <a:extLst>
              <a:ext uri="{FF2B5EF4-FFF2-40B4-BE49-F238E27FC236}">
                <a16:creationId xmlns:a16="http://schemas.microsoft.com/office/drawing/2014/main" xmlns="" id="{FDEA5F9B-8C3C-4ABA-8732-C8BDAB1BA9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535442" y="1895150"/>
            <a:ext cx="4815392" cy="3611544"/>
          </a:xfrm>
          <a:prstGeom prst="rect">
            <a:avLst/>
          </a:prstGeom>
          <a:ln>
            <a:solidFill>
              <a:srgbClr val="BFBFBF"/>
            </a:solidFill>
            <a:miter lim="800000"/>
            <a:headEnd/>
            <a:tailEnd/>
          </a:ln>
        </p:spPr>
      </p:pic>
      <p:sp>
        <p:nvSpPr>
          <p:cNvPr id="9" name="TextBox 8">
            <a:extLst>
              <a:ext uri="{FF2B5EF4-FFF2-40B4-BE49-F238E27FC236}">
                <a16:creationId xmlns:a16="http://schemas.microsoft.com/office/drawing/2014/main" xmlns="" id="{FF568973-692F-4E30-8BCB-958022F659EA}"/>
              </a:ext>
            </a:extLst>
          </p:cNvPr>
          <p:cNvSpPr txBox="1"/>
          <p:nvPr/>
        </p:nvSpPr>
        <p:spPr>
          <a:xfrm>
            <a:off x="7566875" y="5723181"/>
            <a:ext cx="2752525" cy="369332"/>
          </a:xfrm>
          <a:prstGeom prst="rect">
            <a:avLst/>
          </a:prstGeom>
          <a:noFill/>
        </p:spPr>
        <p:txBody>
          <a:bodyPr wrap="square" rtlCol="0">
            <a:spAutoFit/>
          </a:bodyPr>
          <a:lstStyle/>
          <a:p>
            <a:pPr algn="ctr" rtl="0"/>
            <a:r>
              <a:rPr lang="es-US" sz="900" b="1"/>
              <a:t>Imagen cortesía de Jim Goss. Usada con permiso.</a:t>
            </a:r>
          </a:p>
          <a:p>
            <a:pPr algn="ctr" rtl="0"/>
            <a:endParaRPr lang="en-US" sz="900" b="1" dirty="0"/>
          </a:p>
        </p:txBody>
      </p:sp>
    </p:spTree>
    <p:extLst>
      <p:ext uri="{BB962C8B-B14F-4D97-AF65-F5344CB8AC3E}">
        <p14:creationId xmlns:p14="http://schemas.microsoft.com/office/powerpoint/2010/main" val="1343057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Inspección antes y después del ensamblaje: </a:t>
            </a:r>
          </a:p>
          <a:p>
            <a:pPr lvl="2" rtl="0">
              <a:lnSpc>
                <a:spcPct val="100000"/>
              </a:lnSpc>
              <a:spcBef>
                <a:spcPts val="0"/>
              </a:spcBef>
            </a:pPr>
            <a:r>
              <a:rPr lang="es-US" sz="2400"/>
              <a:t>por una persona calificada;</a:t>
            </a:r>
          </a:p>
          <a:p>
            <a:pPr lvl="2" rtl="0">
              <a:lnSpc>
                <a:spcPct val="100000"/>
              </a:lnSpc>
              <a:spcBef>
                <a:spcPts val="0"/>
              </a:spcBef>
            </a:pPr>
            <a:r>
              <a:rPr lang="es-US" sz="2400"/>
              <a:t>prueba de carga después del ensamblaje.</a:t>
            </a:r>
          </a:p>
          <a:p>
            <a:pPr rtl="0">
              <a:lnSpc>
                <a:spcPct val="100000"/>
              </a:lnSpc>
              <a:spcBef>
                <a:spcPts val="0"/>
              </a:spcBef>
            </a:pPr>
            <a:r>
              <a:rPr lang="es-US" sz="2400"/>
              <a:t>Inspecciones requeridas:</a:t>
            </a:r>
          </a:p>
          <a:p>
            <a:pPr lvl="2" rtl="0">
              <a:lnSpc>
                <a:spcPct val="100000"/>
              </a:lnSpc>
              <a:spcBef>
                <a:spcPts val="0"/>
              </a:spcBef>
            </a:pPr>
            <a:r>
              <a:rPr lang="es-US" sz="2400"/>
              <a:t>antes del ensamblaje;</a:t>
            </a:r>
          </a:p>
          <a:p>
            <a:pPr lvl="2" rtl="0">
              <a:lnSpc>
                <a:spcPct val="100000"/>
              </a:lnSpc>
              <a:spcBef>
                <a:spcPts val="0"/>
              </a:spcBef>
            </a:pPr>
            <a:r>
              <a:rPr lang="es-US" sz="2400"/>
              <a:t>después del ensamblaje;</a:t>
            </a:r>
          </a:p>
          <a:p>
            <a:pPr lvl="2" rtl="0">
              <a:lnSpc>
                <a:spcPct val="100000"/>
              </a:lnSpc>
              <a:spcBef>
                <a:spcPts val="0"/>
              </a:spcBef>
            </a:pPr>
            <a:r>
              <a:rPr lang="es-US" sz="2400"/>
              <a:t>mensual;</a:t>
            </a:r>
          </a:p>
          <a:p>
            <a:pPr lvl="2" rtl="0">
              <a:lnSpc>
                <a:spcPct val="100000"/>
              </a:lnSpc>
              <a:spcBef>
                <a:spcPts val="0"/>
              </a:spcBef>
            </a:pPr>
            <a:r>
              <a:rPr lang="es-US" sz="2400"/>
              <a:t>anual.</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a:t>Requisitos para Grúas Torre</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7" name="Picture Placeholder 10" descr="eELCOSH operator">
            <a:extLst>
              <a:ext uri="{FF2B5EF4-FFF2-40B4-BE49-F238E27FC236}">
                <a16:creationId xmlns:a16="http://schemas.microsoft.com/office/drawing/2014/main" xmlns="" id="{B8CE51D5-1B12-4233-A2DC-8CC4078F1F0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6555992" y="1674983"/>
            <a:ext cx="4160134" cy="4051878"/>
          </a:xfrm>
          <a:prstGeom prst="rect">
            <a:avLst/>
          </a:prstGeom>
        </p:spPr>
      </p:pic>
      <p:sp>
        <p:nvSpPr>
          <p:cNvPr id="10" name="TextBox 9">
            <a:extLst>
              <a:ext uri="{FF2B5EF4-FFF2-40B4-BE49-F238E27FC236}">
                <a16:creationId xmlns:a16="http://schemas.microsoft.com/office/drawing/2014/main" xmlns="" id="{5D1168C1-B84B-45A3-8958-714A7BBAA976}"/>
              </a:ext>
            </a:extLst>
          </p:cNvPr>
          <p:cNvSpPr txBox="1"/>
          <p:nvPr/>
        </p:nvSpPr>
        <p:spPr>
          <a:xfrm>
            <a:off x="7401619" y="5891539"/>
            <a:ext cx="2468880" cy="369332"/>
          </a:xfrm>
          <a:prstGeom prst="rect">
            <a:avLst/>
          </a:prstGeom>
          <a:noFill/>
        </p:spPr>
        <p:txBody>
          <a:bodyPr wrap="square" rtlCol="0">
            <a:spAutoFit/>
          </a:bodyPr>
          <a:lstStyle/>
          <a:p>
            <a:pPr algn="ctr" rtl="0"/>
            <a:r>
              <a:rPr lang="es-US" sz="900" b="1"/>
              <a:t>Imagen cortesía de la OSHA. Usada con permiso.</a:t>
            </a:r>
          </a:p>
          <a:p>
            <a:pPr algn="ctr" rtl="0"/>
            <a:endParaRPr lang="en-US" sz="900" b="1" dirty="0"/>
          </a:p>
        </p:txBody>
      </p:sp>
    </p:spTree>
    <p:extLst>
      <p:ext uri="{BB962C8B-B14F-4D97-AF65-F5344CB8AC3E}">
        <p14:creationId xmlns:p14="http://schemas.microsoft.com/office/powerpoint/2010/main" val="3487239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Hay requisitos complementarios para las grúas o cabrias flotantes y las grúas o cabrias terrestres en barcazas. </a:t>
            </a:r>
          </a:p>
          <a:p>
            <a:pPr marL="0" indent="0" rtl="0">
              <a:lnSpc>
                <a:spcPct val="100000"/>
              </a:lnSpc>
              <a:spcBef>
                <a:spcPts val="0"/>
              </a:spcBef>
              <a:buNone/>
            </a:pPr>
            <a:r>
              <a:rPr lang="es-US" sz="2400"/>
              <a:t> </a:t>
            </a:r>
          </a:p>
          <a:p>
            <a:pPr rtl="0">
              <a:lnSpc>
                <a:spcPct val="100000"/>
              </a:lnSpc>
              <a:spcBef>
                <a:spcPts val="0"/>
              </a:spcBef>
            </a:pPr>
            <a:r>
              <a:rPr lang="es-US" sz="2400"/>
              <a:t>Es posible que rijan requisitos de la Guardia Costera o del Cuerpo de Ingenieros.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0"/>
              </a:spcBef>
            </a:pPr>
            <a:r>
              <a:rPr lang="es-US" sz="2800"/>
              <a:t>1926.1437 Grúas o Cabrias Flotantes y </a:t>
            </a:r>
          </a:p>
          <a:p>
            <a:pPr rtl="0">
              <a:lnSpc>
                <a:spcPct val="120000"/>
              </a:lnSpc>
              <a:spcBef>
                <a:spcPts val="0"/>
              </a:spcBef>
            </a:pPr>
            <a:r>
              <a:rPr lang="es-US" sz="2800"/>
              <a:t>Grúas o Cabrias Terrestres en Barcazas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8" name="Picture 7">
            <a:extLst>
              <a:ext uri="{FF2B5EF4-FFF2-40B4-BE49-F238E27FC236}">
                <a16:creationId xmlns:a16="http://schemas.microsoft.com/office/drawing/2014/main" xmlns="" id="{4EC4E521-7F7D-43C4-A8B3-E48A02D95C83}"/>
              </a:ext>
            </a:extLst>
          </p:cNvPr>
          <p:cNvPicPr>
            <a:picLocks noChangeAspect="1"/>
          </p:cNvPicPr>
          <p:nvPr/>
        </p:nvPicPr>
        <p:blipFill>
          <a:blip r:embed="rId3"/>
          <a:stretch>
            <a:fillRect/>
          </a:stretch>
        </p:blipFill>
        <p:spPr>
          <a:xfrm>
            <a:off x="6096000" y="1761411"/>
            <a:ext cx="5558991" cy="3879021"/>
          </a:xfrm>
          <a:prstGeom prst="rect">
            <a:avLst/>
          </a:prstGeom>
        </p:spPr>
      </p:pic>
    </p:spTree>
    <p:extLst>
      <p:ext uri="{BB962C8B-B14F-4D97-AF65-F5344CB8AC3E}">
        <p14:creationId xmlns:p14="http://schemas.microsoft.com/office/powerpoint/2010/main" val="38951245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29" cy="914401"/>
          </a:xfrm>
        </p:spPr>
        <p:txBody>
          <a:bodyPr rtlCol="0">
            <a:normAutofit fontScale="92500" lnSpcReduction="20000"/>
          </a:bodyPr>
          <a:lstStyle/>
          <a:p>
            <a:pPr rtl="0">
              <a:lnSpc>
                <a:spcPct val="100000"/>
              </a:lnSpc>
              <a:spcBef>
                <a:spcPts val="0"/>
              </a:spcBef>
            </a:pPr>
            <a:r>
              <a:rPr lang="es-US" sz="2400"/>
              <a:t>Una persona calificada (en grúas o cabrias flotantes) es una persona calificada cuya experiencia es con respecto a embarcaciones o dispositivos de flotación.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3300"/>
              <a:t>Grúas Flotantes en Barcazas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6" name="Picture 5">
            <a:extLst>
              <a:ext uri="{FF2B5EF4-FFF2-40B4-BE49-F238E27FC236}">
                <a16:creationId xmlns:a16="http://schemas.microsoft.com/office/drawing/2014/main" xmlns="" id="{DF135A02-A2D6-481B-A076-452A875028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3786" y="2381174"/>
            <a:ext cx="5414361" cy="3671998"/>
          </a:xfrm>
          <a:prstGeom prst="rect">
            <a:avLst/>
          </a:prstGeom>
        </p:spPr>
      </p:pic>
    </p:spTree>
    <p:extLst>
      <p:ext uri="{BB962C8B-B14F-4D97-AF65-F5344CB8AC3E}">
        <p14:creationId xmlns:p14="http://schemas.microsoft.com/office/powerpoint/2010/main" val="560771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5290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Requisitos de escora y balance.</a:t>
            </a:r>
          </a:p>
          <a:p>
            <a:pPr rtl="0">
              <a:lnSpc>
                <a:spcPct val="100000"/>
              </a:lnSpc>
              <a:spcBef>
                <a:spcPts val="0"/>
              </a:spcBef>
            </a:pPr>
            <a:r>
              <a:rPr lang="es-US" sz="2400"/>
              <a:t>Requisitos de restricción.</a:t>
            </a:r>
          </a:p>
          <a:p>
            <a:pPr marL="465138" lvl="1" indent="-241300" rtl="0">
              <a:lnSpc>
                <a:spcPct val="100000"/>
              </a:lnSpc>
              <a:spcBef>
                <a:spcPts val="0"/>
              </a:spcBef>
              <a:buFont typeface="Arial" panose="020B0604020202020204" pitchFamily="34" charset="0"/>
              <a:buChar char="•"/>
            </a:pPr>
            <a:r>
              <a:rPr lang="es-US"/>
              <a:t>4 opciones:</a:t>
            </a:r>
          </a:p>
          <a:p>
            <a:pPr lvl="2" rtl="0"/>
            <a:r>
              <a:rPr lang="es-US" sz="2400"/>
              <a:t>sujeción física;</a:t>
            </a:r>
          </a:p>
          <a:p>
            <a:pPr lvl="2" rtl="0"/>
            <a:r>
              <a:rPr lang="es-US" sz="2400"/>
              <a:t>acorralamiento;</a:t>
            </a:r>
          </a:p>
          <a:p>
            <a:pPr lvl="2" rtl="0"/>
            <a:r>
              <a:rPr lang="es-US" sz="2400"/>
              <a:t>grúa sobre rieles;</a:t>
            </a:r>
          </a:p>
          <a:p>
            <a:pPr lvl="2" rtl="0"/>
            <a:r>
              <a:rPr lang="es-US" sz="2400"/>
              <a:t>sistema de cable de línea central.</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3300"/>
              <a:t>Grúas Terrestres en Barcazas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6" name="Picture 5">
            <a:extLst>
              <a:ext uri="{FF2B5EF4-FFF2-40B4-BE49-F238E27FC236}">
                <a16:creationId xmlns:a16="http://schemas.microsoft.com/office/drawing/2014/main" xmlns="" id="{CD666F1A-AEC3-45B5-8EFF-10C71D1F75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5833" y="1823010"/>
            <a:ext cx="5501096" cy="3659475"/>
          </a:xfrm>
          <a:prstGeom prst="rect">
            <a:avLst/>
          </a:prstGeom>
        </p:spPr>
      </p:pic>
    </p:spTree>
    <p:extLst>
      <p:ext uri="{BB962C8B-B14F-4D97-AF65-F5344CB8AC3E}">
        <p14:creationId xmlns:p14="http://schemas.microsoft.com/office/powerpoint/2010/main" val="20691380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La sección 1926.1416(d)(3) (dispositivo de límite máximo de izado de gancho) no se aplica.</a:t>
            </a:r>
          </a:p>
          <a:p>
            <a:pPr rtl="0">
              <a:lnSpc>
                <a:spcPct val="100000"/>
              </a:lnSpc>
              <a:spcBef>
                <a:spcPts val="0"/>
              </a:spcBef>
            </a:pPr>
            <a:r>
              <a:rPr lang="es-US" sz="2400"/>
              <a:t>La sección 1926.1416(e)(4) (dispositivos de peso/capacidad de carga) solo se aplica a hincapilotes dedicados fabricados más de un año después de la fecha de entrada en vigencia de esta norma.</a:t>
            </a:r>
          </a:p>
          <a:p>
            <a:pPr rtl="0">
              <a:lnSpc>
                <a:spcPct val="100000"/>
              </a:lnSpc>
              <a:spcBef>
                <a:spcPts val="0"/>
              </a:spcBef>
            </a:pPr>
            <a:r>
              <a:rPr lang="es-US" sz="2400"/>
              <a:t>Se aplica la calificación y certificación del operador, y debe ser para la operación de hincapilotes dedicados o equipos muy parecidos.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3300"/>
              <a:t>1926.1439 Hincapilotes Dedicados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2821381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marL="0" indent="0" rtl="0">
              <a:lnSpc>
                <a:spcPct val="100000"/>
              </a:lnSpc>
              <a:spcBef>
                <a:spcPts val="0"/>
              </a:spcBef>
              <a:buNone/>
            </a:pPr>
            <a:r>
              <a:rPr lang="es-US" sz="2400"/>
              <a:t>Los procedimientos aplicables a la operación del equipo, incluidas las capacidades nominales (gráficos de carga), las velocidades de funcionamiento recomendadas, las advertencias especiales de peligro, las instrucciones y el manual del operador, deben estar en todo momento en un lugar de fácil acceso de la cabina para que los use el operador.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1926.1417(c) Manuales y Gráficos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
        <p:nvSpPr>
          <p:cNvPr id="5" name="TextBox 4">
            <a:extLst>
              <a:ext uri="{FF2B5EF4-FFF2-40B4-BE49-F238E27FC236}">
                <a16:creationId xmlns:a16="http://schemas.microsoft.com/office/drawing/2014/main" xmlns="" id="{B8A13F45-8AC2-4B72-B774-BC867D55DB7F}"/>
              </a:ext>
            </a:extLst>
          </p:cNvPr>
          <p:cNvSpPr txBox="1"/>
          <p:nvPr/>
        </p:nvSpPr>
        <p:spPr>
          <a:xfrm>
            <a:off x="3203983" y="4133624"/>
            <a:ext cx="5069160" cy="1384995"/>
          </a:xfrm>
          <a:prstGeom prst="rect">
            <a:avLst/>
          </a:prstGeom>
          <a:noFill/>
          <a:ln w="28575">
            <a:solidFill>
              <a:schemeClr val="tx1"/>
            </a:solidFill>
          </a:ln>
        </p:spPr>
        <p:txBody>
          <a:bodyPr wrap="square" rtlCol="0" anchor="ctr">
            <a:spAutoFit/>
          </a:bodyPr>
          <a:lstStyle/>
          <a:p>
            <a:pPr algn="ctr" rtl="0"/>
            <a:r>
              <a:rPr lang="es-US" sz="2800" i="1" dirty="0">
                <a:latin typeface="Nunito" panose="020B0604020202020204" charset="0"/>
              </a:rPr>
              <a:t>¡Esto significa que los gráficos de carga y los manuales deben estar en la grúa!</a:t>
            </a:r>
            <a:endParaRPr lang="en-US" sz="2000" dirty="0">
              <a:latin typeface="Nunito" panose="020B0604020202020204" charset="0"/>
            </a:endParaRPr>
          </a:p>
        </p:txBody>
      </p:sp>
    </p:spTree>
    <p:extLst>
      <p:ext uri="{BB962C8B-B14F-4D97-AF65-F5344CB8AC3E}">
        <p14:creationId xmlns:p14="http://schemas.microsoft.com/office/powerpoint/2010/main" val="136316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0"/>
              </a:spcBef>
            </a:pPr>
            <a:r>
              <a:rPr lang="es-US" sz="2400"/>
              <a:t>Las disposiciones de la subparte CC se aplican a hincapilotes dedicados, salvo según se especifica en esta sección.</a:t>
            </a:r>
          </a:p>
          <a:p>
            <a:pPr rtl="0">
              <a:lnSpc>
                <a:spcPct val="100000"/>
              </a:lnSpc>
              <a:spcBef>
                <a:spcPts val="0"/>
              </a:spcBef>
            </a:pPr>
            <a:r>
              <a:rPr lang="es-US" sz="2400"/>
              <a:t>No se aplica el dispositivo de límite máximo de izado de gancho.</a:t>
            </a:r>
          </a:p>
          <a:p>
            <a:pPr rtl="0">
              <a:lnSpc>
                <a:spcPct val="100000"/>
              </a:lnSpc>
              <a:spcBef>
                <a:spcPts val="0"/>
              </a:spcBef>
            </a:pPr>
            <a:r>
              <a:rPr lang="es-US" sz="2400"/>
              <a:t>Los requisitos de diseño, construcción y pruebas se aplican a los hincapilotes dedicados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sz="3300"/>
              <a:t>Hincapilotes Dedicados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96715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9D64B2DA-3A24-C042-8BFA-60B9BB135D1C}"/>
              </a:ext>
            </a:extLst>
          </p:cNvPr>
          <p:cNvSpPr>
            <a:spLocks noGrp="1"/>
          </p:cNvSpPr>
          <p:nvPr>
            <p:ph type="body" sz="quarter" idx="13"/>
          </p:nvPr>
        </p:nvSpPr>
        <p:spPr/>
        <p:txBody>
          <a:bodyPr rtlCol="0"/>
          <a:lstStyle/>
          <a:p>
            <a:pPr rtl="0"/>
            <a:r>
              <a:rPr lang="es-US"/>
              <a:t>¿Tiene preguntas?</a:t>
            </a:r>
          </a:p>
        </p:txBody>
      </p:sp>
      <p:sp>
        <p:nvSpPr>
          <p:cNvPr id="3" name="Content Placeholder 2">
            <a:extLst>
              <a:ext uri="{FF2B5EF4-FFF2-40B4-BE49-F238E27FC236}">
                <a16:creationId xmlns:a16="http://schemas.microsoft.com/office/drawing/2014/main" xmlns="" id="{53CEA755-7F37-6045-8A50-46BFCC30D53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21191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marL="0" indent="0" rtl="0">
              <a:lnSpc>
                <a:spcPct val="100000"/>
              </a:lnSpc>
              <a:spcBef>
                <a:spcPts val="0"/>
              </a:spcBef>
              <a:buNone/>
            </a:pPr>
            <a:endParaRPr lang="en-US" altLang="en-US" sz="2400" dirty="0"/>
          </a:p>
          <a:p>
            <a:pPr rtl="0">
              <a:lnSpc>
                <a:spcPct val="100000"/>
              </a:lnSpc>
              <a:spcBef>
                <a:spcPts val="1200"/>
              </a:spcBef>
            </a:pPr>
            <a:r>
              <a:rPr lang="es-US" sz="2400"/>
              <a:t>Determinar el peso de la carga.</a:t>
            </a:r>
          </a:p>
          <a:p>
            <a:pPr rtl="0">
              <a:lnSpc>
                <a:spcPct val="100000"/>
              </a:lnSpc>
              <a:spcBef>
                <a:spcPts val="1200"/>
              </a:spcBef>
            </a:pPr>
            <a:r>
              <a:rPr lang="es-US" sz="2400"/>
              <a:t>Determinar el radio de trabajo.</a:t>
            </a:r>
          </a:p>
          <a:p>
            <a:pPr rtl="0">
              <a:lnSpc>
                <a:spcPct val="100000"/>
              </a:lnSpc>
              <a:spcBef>
                <a:spcPts val="1200"/>
              </a:spcBef>
            </a:pPr>
            <a:r>
              <a:rPr lang="es-US" sz="2400"/>
              <a:t>Determinar el ángulo del brazo de la grúa.</a:t>
            </a:r>
          </a:p>
          <a:p>
            <a:pPr rtl="0">
              <a:lnSpc>
                <a:spcPct val="100000"/>
              </a:lnSpc>
              <a:spcBef>
                <a:spcPts val="1200"/>
              </a:spcBef>
            </a:pPr>
            <a:r>
              <a:rPr lang="es-US" sz="2400"/>
              <a:t>Determinar la longitud del brazo de la grúa.</a:t>
            </a:r>
          </a:p>
          <a:p>
            <a:pPr rtl="0">
              <a:lnSpc>
                <a:spcPct val="100000"/>
              </a:lnSpc>
              <a:spcBef>
                <a:spcPts val="1200"/>
              </a:spcBef>
            </a:pPr>
            <a:r>
              <a:rPr lang="es-US" sz="2400"/>
              <a:t>Determinar la capacidad de la grúa.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Planificación de Carga Segura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3706148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rtl="0">
              <a:lnSpc>
                <a:spcPct val="100000"/>
              </a:lnSpc>
              <a:spcBef>
                <a:spcPts val="0"/>
              </a:spcBef>
            </a:pPr>
            <a:endParaRPr lang="en-US" altLang="en-US" sz="2400" dirty="0"/>
          </a:p>
          <a:p>
            <a:pPr rtl="0">
              <a:lnSpc>
                <a:spcPct val="100000"/>
              </a:lnSpc>
              <a:spcBef>
                <a:spcPts val="0"/>
              </a:spcBef>
            </a:pPr>
            <a:r>
              <a:rPr lang="es-US" sz="2400"/>
              <a:t>El operador debe verificar que la carga esté dentro de la capacidad nominal del equipo por al menos uno de los siguientes métodos:</a:t>
            </a:r>
          </a:p>
          <a:p>
            <a:pPr lvl="2" rtl="0">
              <a:lnSpc>
                <a:spcPct val="100000"/>
              </a:lnSpc>
              <a:spcBef>
                <a:spcPts val="0"/>
              </a:spcBef>
            </a:pPr>
            <a:r>
              <a:rPr lang="es-US" sz="2400"/>
              <a:t>El peso de la carga se determinará a partir de una fuente confiable, por un método de cálculo confiable o por otros medios igualmente confiables.</a:t>
            </a:r>
          </a:p>
          <a:p>
            <a:pPr lvl="2" rtl="0">
              <a:lnSpc>
                <a:spcPct val="100000"/>
              </a:lnSpc>
              <a:spcBef>
                <a:spcPts val="0"/>
              </a:spcBef>
            </a:pPr>
            <a:r>
              <a:rPr lang="es-US" sz="2400"/>
              <a:t>El operador puede usar un dispositivo eléctrico para comenzar a elevar la carga con el fin de determinar el peso. Si el valor supera el 75 % de la capacidad de carga nominal en el radio máximo que se usará durante la operación de elevación, el operador deberá DETENERSE hasta que se determine el peso de la carga.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1926.1417(o)(3) Peso de la Carga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spTree>
    <p:extLst>
      <p:ext uri="{BB962C8B-B14F-4D97-AF65-F5344CB8AC3E}">
        <p14:creationId xmlns:p14="http://schemas.microsoft.com/office/powerpoint/2010/main" val="595190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864696"/>
            <a:ext cx="4482893" cy="4161634"/>
          </a:xfrm>
        </p:spPr>
        <p:txBody>
          <a:bodyPr rtlCol="0">
            <a:normAutofit/>
          </a:bodyPr>
          <a:lstStyle/>
          <a:p>
            <a:pPr rtl="0"/>
            <a:r>
              <a:rPr lang="es-US" sz="2400" dirty="0"/>
              <a:t>El operador es responsable del peso antes de levantar la carga.</a:t>
            </a:r>
          </a:p>
          <a:p>
            <a:pPr rtl="0"/>
            <a:r>
              <a:rPr lang="es-US" sz="2400" dirty="0"/>
              <a:t>La gerencia es responsable de proporcionar la información (peso).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a:t>Verificación del Peso de la Carga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6" name="Picture 1028" descr="prelift_mtg">
            <a:extLst>
              <a:ext uri="{FF2B5EF4-FFF2-40B4-BE49-F238E27FC236}">
                <a16:creationId xmlns:a16="http://schemas.microsoft.com/office/drawing/2014/main" xmlns="" id="{E178BBF1-8534-4FA4-B63E-DF97BA3D22E3}"/>
              </a:ext>
            </a:extLst>
          </p:cNvPr>
          <p:cNvPicPr>
            <a:picLocks noChangeAspect="1" noChangeArrowheads="1"/>
          </p:cNvPicPr>
          <p:nvPr/>
        </p:nvPicPr>
        <p:blipFill>
          <a:blip r:embed="rId3"/>
          <a:srcRect/>
          <a:stretch>
            <a:fillRect/>
          </a:stretch>
        </p:blipFill>
        <p:spPr bwMode="auto">
          <a:xfrm>
            <a:off x="5454317" y="3016307"/>
            <a:ext cx="3103116" cy="3010023"/>
          </a:xfrm>
          <a:prstGeom prst="rect">
            <a:avLst/>
          </a:prstGeom>
          <a:noFill/>
          <a:ln w="15875">
            <a:solidFill>
              <a:schemeClr val="tx1"/>
            </a:solidFill>
            <a:miter lim="800000"/>
            <a:headEnd/>
            <a:tailEnd/>
          </a:ln>
        </p:spPr>
      </p:pic>
      <p:pic>
        <p:nvPicPr>
          <p:cNvPr id="8" name="Picture 1029" descr="5_4">
            <a:extLst>
              <a:ext uri="{FF2B5EF4-FFF2-40B4-BE49-F238E27FC236}">
                <a16:creationId xmlns:a16="http://schemas.microsoft.com/office/drawing/2014/main" xmlns="" id="{DBDB76D7-55E0-491D-9149-DDA437B77AAA}"/>
              </a:ext>
            </a:extLst>
          </p:cNvPr>
          <p:cNvPicPr>
            <a:picLocks noChangeAspect="1" noChangeArrowheads="1"/>
          </p:cNvPicPr>
          <p:nvPr/>
        </p:nvPicPr>
        <p:blipFill>
          <a:blip r:embed="rId4"/>
          <a:srcRect/>
          <a:stretch>
            <a:fillRect/>
          </a:stretch>
        </p:blipFill>
        <p:spPr bwMode="auto">
          <a:xfrm>
            <a:off x="8765409" y="2120156"/>
            <a:ext cx="2769028" cy="3906174"/>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280331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22" presetClass="exit" presetSubtype="1" fill="hold" nodeType="withEffect">
                                  <p:stCondLst>
                                    <p:cond delay="0"/>
                                  </p:stCondLst>
                                  <p:childTnLst>
                                    <p:animEffect transition="out" filter="wipe(up)">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a:t>Capacidad de Elevación vs. Radio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9" name="Picture 8">
            <a:extLst>
              <a:ext uri="{FF2B5EF4-FFF2-40B4-BE49-F238E27FC236}">
                <a16:creationId xmlns:a16="http://schemas.microsoft.com/office/drawing/2014/main" xmlns="" id="{BF453D59-D3F8-4F1D-A280-873CE6704BC8}"/>
              </a:ext>
            </a:extLst>
          </p:cNvPr>
          <p:cNvPicPr>
            <a:picLocks noChangeAspect="1"/>
          </p:cNvPicPr>
          <p:nvPr/>
        </p:nvPicPr>
        <p:blipFill>
          <a:blip r:embed="rId3"/>
          <a:stretch>
            <a:fillRect/>
          </a:stretch>
        </p:blipFill>
        <p:spPr>
          <a:xfrm>
            <a:off x="600217" y="1520394"/>
            <a:ext cx="6297765" cy="3406517"/>
          </a:xfrm>
          <a:prstGeom prst="rect">
            <a:avLst/>
          </a:prstGeom>
        </p:spPr>
      </p:pic>
      <p:pic>
        <p:nvPicPr>
          <p:cNvPr id="10" name="Picture 9">
            <a:extLst>
              <a:ext uri="{FF2B5EF4-FFF2-40B4-BE49-F238E27FC236}">
                <a16:creationId xmlns:a16="http://schemas.microsoft.com/office/drawing/2014/main" xmlns="" id="{3BD55A63-26C1-442E-8CC2-11AED370C6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8237" y="1526541"/>
            <a:ext cx="4053546" cy="4680403"/>
          </a:xfrm>
          <a:prstGeom prst="rect">
            <a:avLst/>
          </a:prstGeom>
        </p:spPr>
      </p:pic>
      <p:sp>
        <p:nvSpPr>
          <p:cNvPr id="6" name="TextBox 5">
            <a:extLst>
              <a:ext uri="{FF2B5EF4-FFF2-40B4-BE49-F238E27FC236}">
                <a16:creationId xmlns:a16="http://schemas.microsoft.com/office/drawing/2014/main" xmlns="" id="{2DFF75F8-CA12-48B9-84F5-CD83A626F19A}"/>
              </a:ext>
            </a:extLst>
          </p:cNvPr>
          <p:cNvSpPr txBox="1"/>
          <p:nvPr/>
        </p:nvSpPr>
        <p:spPr>
          <a:xfrm>
            <a:off x="646102" y="5057683"/>
            <a:ext cx="6669097" cy="1015663"/>
          </a:xfrm>
          <a:prstGeom prst="rect">
            <a:avLst/>
          </a:prstGeom>
          <a:noFill/>
        </p:spPr>
        <p:txBody>
          <a:bodyPr wrap="square" rtlCol="0">
            <a:spAutoFit/>
          </a:bodyPr>
          <a:lstStyle/>
          <a:p>
            <a:pPr rtl="0"/>
            <a:r>
              <a:rPr lang="es-US" sz="2000" dirty="0">
                <a:latin typeface="Nunito" panose="00000500000000000000" pitchFamily="2" charset="0"/>
              </a:rPr>
              <a:t>Los diagramas de elevación y los gráficos de carga son necesarios para determinar cuánto peso soporta la grúa a un radio y ángulo de brazo específicos.</a:t>
            </a:r>
          </a:p>
        </p:txBody>
      </p:sp>
    </p:spTree>
    <p:extLst>
      <p:ext uri="{BB962C8B-B14F-4D97-AF65-F5344CB8AC3E}">
        <p14:creationId xmlns:p14="http://schemas.microsoft.com/office/powerpoint/2010/main" val="170381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507957"/>
            <a:ext cx="7007435" cy="4684295"/>
          </a:xfrm>
        </p:spPr>
        <p:txBody>
          <a:bodyPr rtlCol="0">
            <a:normAutofit fontScale="92500"/>
          </a:bodyPr>
          <a:lstStyle/>
          <a:p>
            <a:pPr rtl="0">
              <a:lnSpc>
                <a:spcPct val="110000"/>
              </a:lnSpc>
            </a:pPr>
            <a:r>
              <a:rPr lang="es-US" sz="2400"/>
              <a:t>El operador debe poder demostrar que puede planificar y realizar una elevación crítica:</a:t>
            </a:r>
          </a:p>
          <a:p>
            <a:pPr rtl="0">
              <a:lnSpc>
                <a:spcPct val="110000"/>
              </a:lnSpc>
            </a:pPr>
            <a:r>
              <a:rPr lang="es-US" sz="2400"/>
              <a:t>La carga supera el 85 % de la capacidad.</a:t>
            </a:r>
          </a:p>
          <a:p>
            <a:pPr rtl="0">
              <a:lnSpc>
                <a:spcPct val="110000"/>
              </a:lnSpc>
            </a:pPr>
            <a:r>
              <a:rPr lang="es-US" sz="2400"/>
              <a:t>Complicaciones como consecuencia de la configuración de la carga, el espacio libre, el peligro para el equipo de transmisión eléctrica del personal o equipo elaborador procesador de servicio crítico.</a:t>
            </a:r>
          </a:p>
          <a:p>
            <a:pPr rtl="0">
              <a:lnSpc>
                <a:spcPct val="110000"/>
              </a:lnSpc>
            </a:pPr>
            <a:r>
              <a:rPr lang="es-US" sz="2400"/>
              <a:t>El peso de la carga es de 25 toneladas o más, y supera los 50 pies en longitud, altura y ancho.  </a:t>
            </a:r>
          </a:p>
          <a:p>
            <a:pPr rtl="0">
              <a:lnSpc>
                <a:spcPct val="110000"/>
              </a:lnSpc>
            </a:pPr>
            <a:r>
              <a:rPr lang="es-US" sz="2400"/>
              <a:t>Las elevaciones requieren más de una grúa para el manejo de la carga.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Elevaciones Críticas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7" name="Picture 2">
            <a:extLst>
              <a:ext uri="{FF2B5EF4-FFF2-40B4-BE49-F238E27FC236}">
                <a16:creationId xmlns:a16="http://schemas.microsoft.com/office/drawing/2014/main" xmlns="" id="{6E58FF0C-B8BA-4CC1-8BDF-9C9AF3AE13A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497819" y="1470372"/>
            <a:ext cx="2877566" cy="232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xmlns="" id="{8646DD96-2CDC-4C3F-BC92-A948AC47DB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86275" y="3973632"/>
            <a:ext cx="2900656" cy="211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7125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507957"/>
            <a:ext cx="5290931" cy="4684295"/>
          </a:xfrm>
        </p:spPr>
        <p:txBody>
          <a:bodyPr rtlCol="0">
            <a:normAutofit/>
          </a:bodyPr>
          <a:lstStyle/>
          <a:p>
            <a:pPr rtl="0">
              <a:lnSpc>
                <a:spcPct val="110000"/>
              </a:lnSpc>
            </a:pPr>
            <a:r>
              <a:rPr lang="es-US" sz="2400" dirty="0"/>
              <a:t>Precauciones para Usar Cables de Maniobra</a:t>
            </a:r>
          </a:p>
          <a:p>
            <a:pPr lvl="2" rtl="0">
              <a:lnSpc>
                <a:spcPct val="110000"/>
              </a:lnSpc>
            </a:pPr>
            <a:r>
              <a:rPr lang="es-US" sz="2400" dirty="0"/>
              <a:t>Proporcionar capacitación adecuada.</a:t>
            </a:r>
          </a:p>
          <a:p>
            <a:pPr lvl="2" rtl="0">
              <a:lnSpc>
                <a:spcPct val="110000"/>
              </a:lnSpc>
            </a:pPr>
            <a:r>
              <a:rPr lang="es-US" sz="2400" dirty="0"/>
              <a:t>Nunca amarrarlos en el cuerpo o la mano.</a:t>
            </a:r>
          </a:p>
          <a:p>
            <a:pPr lvl="2" rtl="0">
              <a:lnSpc>
                <a:spcPct val="110000"/>
              </a:lnSpc>
            </a:pPr>
            <a:r>
              <a:rPr lang="es-US" sz="2400" dirty="0"/>
              <a:t>Nunca arrastrarlos por el sitio sin supervisión.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Cables de Maniobra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Manejo de Grúas</a:t>
            </a:r>
          </a:p>
        </p:txBody>
      </p:sp>
      <p:pic>
        <p:nvPicPr>
          <p:cNvPr id="8" name="Picture 6" descr="taglines">
            <a:extLst>
              <a:ext uri="{FF2B5EF4-FFF2-40B4-BE49-F238E27FC236}">
                <a16:creationId xmlns:a16="http://schemas.microsoft.com/office/drawing/2014/main" xmlns="" id="{458858B0-D436-483A-9316-94398566A026}"/>
              </a:ext>
            </a:extLst>
          </p:cNvPr>
          <p:cNvPicPr>
            <a:picLocks noChangeAspect="1" noChangeArrowheads="1"/>
          </p:cNvPicPr>
          <p:nvPr/>
        </p:nvPicPr>
        <p:blipFill>
          <a:blip r:embed="rId3"/>
          <a:srcRect/>
          <a:stretch>
            <a:fillRect/>
          </a:stretch>
        </p:blipFill>
        <p:spPr bwMode="auto">
          <a:xfrm>
            <a:off x="6399361" y="1507957"/>
            <a:ext cx="4987570" cy="4167695"/>
          </a:xfrm>
          <a:prstGeom prst="rect">
            <a:avLst/>
          </a:prstGeom>
          <a:noFill/>
          <a:ln w="15875">
            <a:solidFill>
              <a:srgbClr val="808080"/>
            </a:solidFill>
            <a:miter lim="800000"/>
            <a:headEnd/>
            <a:tailEnd/>
          </a:ln>
        </p:spPr>
      </p:pic>
    </p:spTree>
    <p:extLst>
      <p:ext uri="{BB962C8B-B14F-4D97-AF65-F5344CB8AC3E}">
        <p14:creationId xmlns:p14="http://schemas.microsoft.com/office/powerpoint/2010/main" val="1603729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EB0CF1-B741-411B-9740-FB3993D18958}">
  <ds:schemaRefs>
    <ds:schemaRef ds:uri="http://schemas.openxmlformats.org/package/2006/metadata/core-properties"/>
    <ds:schemaRef ds:uri="http://purl.org/dc/terms/"/>
    <ds:schemaRef ds:uri="http://purl.org/dc/dcmitype/"/>
    <ds:schemaRef ds:uri="http://www.w3.org/XML/1998/namespace"/>
    <ds:schemaRef ds:uri="http://schemas.microsoft.com/office/2006/documentManagement/types"/>
    <ds:schemaRef ds:uri="http://purl.org/dc/elements/1.1/"/>
    <ds:schemaRef ds:uri="http://schemas.microsoft.com/office/infopath/2007/PartnerControls"/>
    <ds:schemaRef ds:uri="3eb2361b-8c8e-47d5-8d05-b9366176417c"/>
    <ds:schemaRef ds:uri="246ca8ae-6e08-4796-a588-b174448290c0"/>
    <ds:schemaRef ds:uri="http://schemas.microsoft.com/office/2006/metadata/properties"/>
  </ds:schemaRefs>
</ds:datastoreItem>
</file>

<file path=customXml/itemProps2.xml><?xml version="1.0" encoding="utf-8"?>
<ds:datastoreItem xmlns:ds="http://schemas.openxmlformats.org/officeDocument/2006/customXml" ds:itemID="{36D79FA9-7539-41E7-BDEF-EF85C33AED2E}"/>
</file>

<file path=customXml/itemProps3.xml><?xml version="1.0" encoding="utf-8"?>
<ds:datastoreItem xmlns:ds="http://schemas.openxmlformats.org/officeDocument/2006/customXml" ds:itemID="{3ED740FA-BAA0-4FDA-A636-9B805792F5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1197</TotalTime>
  <Words>3225</Words>
  <Application>Microsoft Office PowerPoint</Application>
  <PresentationFormat>Custom</PresentationFormat>
  <Paragraphs>334</Paragraphs>
  <Slides>31</Slides>
  <Notes>28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vt:lpstr>
      <vt:lpstr>Poppins</vt:lpstr>
      <vt:lpstr>Times New Roman</vt:lpstr>
      <vt:lpstr>Cambria</vt:lpstr>
      <vt:lpstr>Nunito</vt:lpstr>
      <vt:lpstr>Nunito ExtraLight</vt:lpstr>
      <vt:lpstr>Nunito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Andrea Poblete</cp:lastModifiedBy>
  <cp:revision>145</cp:revision>
  <dcterms:created xsi:type="dcterms:W3CDTF">2019-05-30T18:50:33Z</dcterms:created>
  <dcterms:modified xsi:type="dcterms:W3CDTF">2020-02-24T20:33:43Z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