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Default Extension="mp4" ContentType="video/unknown"/>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36"/>
  </p:notesMasterIdLst>
  <p:handoutMasterIdLst>
    <p:handoutMasterId r:id="rId37"/>
  </p:handoutMasterIdLst>
  <p:sldIdLst>
    <p:sldId id="257" r:id="rId5"/>
    <p:sldId id="258" r:id="rId6"/>
    <p:sldId id="299" r:id="rId7"/>
    <p:sldId id="300" r:id="rId8"/>
    <p:sldId id="301" r:id="rId9"/>
    <p:sldId id="302" r:id="rId10"/>
    <p:sldId id="303" r:id="rId11"/>
    <p:sldId id="304" r:id="rId12"/>
    <p:sldId id="305" r:id="rId13"/>
    <p:sldId id="306" r:id="rId14"/>
    <p:sldId id="307" r:id="rId15"/>
    <p:sldId id="308" r:id="rId16"/>
    <p:sldId id="309" r:id="rId17"/>
    <p:sldId id="310" r:id="rId18"/>
    <p:sldId id="311" r:id="rId19"/>
    <p:sldId id="312" r:id="rId20"/>
    <p:sldId id="313" r:id="rId21"/>
    <p:sldId id="315" r:id="rId22"/>
    <p:sldId id="265" r:id="rId23"/>
    <p:sldId id="316" r:id="rId24"/>
    <p:sldId id="317" r:id="rId25"/>
    <p:sldId id="326" r:id="rId26"/>
    <p:sldId id="266" r:id="rId27"/>
    <p:sldId id="319" r:id="rId28"/>
    <p:sldId id="320" r:id="rId29"/>
    <p:sldId id="321" r:id="rId30"/>
    <p:sldId id="322" r:id="rId31"/>
    <p:sldId id="318" r:id="rId32"/>
    <p:sldId id="324" r:id="rId33"/>
    <p:sldId id="325" r:id="rId34"/>
    <p:sldId id="263" r:id="rId35"/>
  </p:sldIdLst>
  <p:sldSz cx="12192000" cy="6858000"/>
  <p:notesSz cx="6858000" cy="9144000"/>
  <p:embeddedFontLst>
    <p:embeddedFont>
      <p:font typeface="Cambria" pitchFamily="18" charset="0"/>
      <p:regular r:id="rId38"/>
      <p:bold r:id="rId39"/>
      <p:italic r:id="rId40"/>
      <p:boldItalic r:id="rId41"/>
    </p:embeddedFont>
    <p:embeddedFont>
      <p:font typeface="Calibri" pitchFamily="34" charset="0"/>
      <p:regular r:id="rId42"/>
      <p:bold r:id="rId43"/>
      <p:italic r:id="rId44"/>
      <p:boldItalic r:id="rId45"/>
    </p:embeddedFont>
    <p:embeddedFont>
      <p:font typeface="Nunito ExtraLight" charset="0"/>
      <p:regular r:id="rId46"/>
      <p:italic r:id="rId47"/>
    </p:embeddedFont>
    <p:embeddedFont>
      <p:font typeface="Nunito Light" charset="0"/>
      <p:regular r:id="rId48"/>
      <p:italic r:id="rId49"/>
    </p:embeddedFont>
    <p:embeddedFont>
      <p:font typeface="Nunito" charset="0"/>
      <p:regular r:id="rId50"/>
      <p:bold r:id="rId51"/>
      <p:italic r:id="rId52"/>
      <p:boldItalic r:id="rId53"/>
    </p:embeddedFont>
    <p:embeddedFont>
      <p:font typeface="Poppins" charset="0"/>
      <p:regular r:id="rId54"/>
      <p:bold r:id="rId55"/>
      <p:italic r:id="rId56"/>
      <p:boldItalic r:id="rId57"/>
    </p:embeddedFont>
  </p:embeddedFontLst>
  <p:defaultTextStyle>
    <a:defPPr rtl="0">
      <a:defRPr lang="es-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FE86B2-DDB9-44DD-A4CD-0A09A3327F3F}" v="103" dt="2020-02-03T15:08:57.8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38"/>
    <p:restoredTop sz="94651"/>
  </p:normalViewPr>
  <p:slideViewPr>
    <p:cSldViewPr snapToGrid="0" snapToObjects="1">
      <p:cViewPr>
        <p:scale>
          <a:sx n="100" d="100"/>
          <a:sy n="100" d="100"/>
        </p:scale>
        <p:origin x="42" y="930"/>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2.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font" Target="fonts/font18.fntdata"/><Relationship Id="rId63"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4.fntdata"/><Relationship Id="rId54" Type="http://schemas.openxmlformats.org/officeDocument/2006/relationships/font" Target="fonts/font17.fntdata"/><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font" Target="fonts/font16.fntdata"/><Relationship Id="rId58"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49" Type="http://schemas.openxmlformats.org/officeDocument/2006/relationships/font" Target="fonts/font12.fntdata"/><Relationship Id="rId57" Type="http://schemas.openxmlformats.org/officeDocument/2006/relationships/font" Target="fonts/font20.fntdata"/><Relationship Id="rId61"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7.fntdata"/><Relationship Id="rId52" Type="http://schemas.openxmlformats.org/officeDocument/2006/relationships/font" Target="fonts/font15.fntdata"/><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font" Target="fonts/font19.fntdata"/><Relationship Id="rId8" Type="http://schemas.openxmlformats.org/officeDocument/2006/relationships/slide" Target="slides/slide4.xml"/><Relationship Id="rId51" Type="http://schemas.openxmlformats.org/officeDocument/2006/relationships/font" Target="fonts/font14.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1.fntdata"/><Relationship Id="rId46" Type="http://schemas.openxmlformats.org/officeDocument/2006/relationships/font" Target="fonts/font9.fntdata"/><Relationship Id="rId5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06FE86B2-DDB9-44DD-A4CD-0A09A3327F3F}"/>
    <pc:docChg chg="undo redo custSel addSld modSld sldOrd">
      <pc:chgData name="Nazia Shah" userId="834fe6aa-7260-4947-9af5-9af74eff913c" providerId="ADAL" clId="{06FE86B2-DDB9-44DD-A4CD-0A09A3327F3F}" dt="2020-02-05T19:55:28.431" v="371" actId="20577"/>
      <pc:docMkLst>
        <pc:docMk/>
      </pc:docMkLst>
      <pc:sldChg chg="modSp">
        <pc:chgData name="Nazia Shah" userId="834fe6aa-7260-4947-9af5-9af74eff913c" providerId="ADAL" clId="{06FE86B2-DDB9-44DD-A4CD-0A09A3327F3F}" dt="2020-02-03T14:47:58.338" v="3" actId="20577"/>
        <pc:sldMkLst>
          <pc:docMk/>
          <pc:sldMk cId="1864402603" sldId="258"/>
        </pc:sldMkLst>
        <pc:spChg chg="mod">
          <ac:chgData name="Nazia Shah" userId="834fe6aa-7260-4947-9af5-9af74eff913c" providerId="ADAL" clId="{06FE86B2-DDB9-44DD-A4CD-0A09A3327F3F}" dt="2020-02-03T14:47:58.338" v="3" actId="20577"/>
          <ac:spMkLst>
            <pc:docMk/>
            <pc:sldMk cId="1864402603" sldId="258"/>
            <ac:spMk id="2" creationId="{893BEBBD-5E97-E748-AB97-47C407B4E351}"/>
          </ac:spMkLst>
        </pc:spChg>
      </pc:sldChg>
      <pc:sldChg chg="modSp">
        <pc:chgData name="Nazia Shah" userId="834fe6aa-7260-4947-9af5-9af74eff913c" providerId="ADAL" clId="{06FE86B2-DDB9-44DD-A4CD-0A09A3327F3F}" dt="2020-02-03T15:02:52.755" v="287" actId="20577"/>
        <pc:sldMkLst>
          <pc:docMk/>
          <pc:sldMk cId="1918888383" sldId="265"/>
        </pc:sldMkLst>
        <pc:spChg chg="mod">
          <ac:chgData name="Nazia Shah" userId="834fe6aa-7260-4947-9af5-9af74eff913c" providerId="ADAL" clId="{06FE86B2-DDB9-44DD-A4CD-0A09A3327F3F}" dt="2020-02-03T15:02:52.755" v="287" actId="20577"/>
          <ac:spMkLst>
            <pc:docMk/>
            <pc:sldMk cId="1918888383" sldId="265"/>
            <ac:spMk id="3" creationId="{8689C92E-9F3A-9346-92F1-1D53CD9CBAFC}"/>
          </ac:spMkLst>
        </pc:spChg>
      </pc:sldChg>
      <pc:sldChg chg="modSp modNotesTx">
        <pc:chgData name="Nazia Shah" userId="834fe6aa-7260-4947-9af5-9af74eff913c" providerId="ADAL" clId="{06FE86B2-DDB9-44DD-A4CD-0A09A3327F3F}" dt="2020-02-03T15:03:59.845" v="297" actId="20577"/>
        <pc:sldMkLst>
          <pc:docMk/>
          <pc:sldMk cId="3811583661" sldId="266"/>
        </pc:sldMkLst>
        <pc:spChg chg="mod">
          <ac:chgData name="Nazia Shah" userId="834fe6aa-7260-4947-9af5-9af74eff913c" providerId="ADAL" clId="{06FE86B2-DDB9-44DD-A4CD-0A09A3327F3F}" dt="2020-02-03T15:03:42.663" v="294" actId="20577"/>
          <ac:spMkLst>
            <pc:docMk/>
            <pc:sldMk cId="3811583661" sldId="266"/>
            <ac:spMk id="3" creationId="{8689C92E-9F3A-9346-92F1-1D53CD9CBAFC}"/>
          </ac:spMkLst>
        </pc:spChg>
      </pc:sldChg>
      <pc:sldChg chg="modSp">
        <pc:chgData name="Nazia Shah" userId="834fe6aa-7260-4947-9af5-9af74eff913c" providerId="ADAL" clId="{06FE86B2-DDB9-44DD-A4CD-0A09A3327F3F}" dt="2020-02-03T14:49:01.821" v="11" actId="2711"/>
        <pc:sldMkLst>
          <pc:docMk/>
          <pc:sldMk cId="3493774120" sldId="299"/>
        </pc:sldMkLst>
        <pc:spChg chg="mod">
          <ac:chgData name="Nazia Shah" userId="834fe6aa-7260-4947-9af5-9af74eff913c" providerId="ADAL" clId="{06FE86B2-DDB9-44DD-A4CD-0A09A3327F3F}" dt="2020-02-03T14:48:42.249" v="7" actId="2711"/>
          <ac:spMkLst>
            <pc:docMk/>
            <pc:sldMk cId="3493774120" sldId="299"/>
            <ac:spMk id="9" creationId="{D5D6E96E-E74D-44E2-ABED-3ED7E3EF31FF}"/>
          </ac:spMkLst>
        </pc:spChg>
        <pc:spChg chg="mod">
          <ac:chgData name="Nazia Shah" userId="834fe6aa-7260-4947-9af5-9af74eff913c" providerId="ADAL" clId="{06FE86B2-DDB9-44DD-A4CD-0A09A3327F3F}" dt="2020-02-03T14:49:01.821" v="11" actId="2711"/>
          <ac:spMkLst>
            <pc:docMk/>
            <pc:sldMk cId="3493774120" sldId="299"/>
            <ac:spMk id="12" creationId="{057B6710-C6D0-4934-8D8C-A4D913569EED}"/>
          </ac:spMkLst>
        </pc:spChg>
        <pc:grpChg chg="mod">
          <ac:chgData name="Nazia Shah" userId="834fe6aa-7260-4947-9af5-9af74eff913c" providerId="ADAL" clId="{06FE86B2-DDB9-44DD-A4CD-0A09A3327F3F}" dt="2020-02-03T14:48:30.916" v="5"/>
          <ac:grpSpMkLst>
            <pc:docMk/>
            <pc:sldMk cId="3493774120" sldId="299"/>
            <ac:grpSpMk id="7" creationId="{6EA94ACD-2BBD-4819-AE0D-EC1ED189636C}"/>
          </ac:grpSpMkLst>
        </pc:grpChg>
        <pc:grpChg chg="mod">
          <ac:chgData name="Nazia Shah" userId="834fe6aa-7260-4947-9af5-9af74eff913c" providerId="ADAL" clId="{06FE86B2-DDB9-44DD-A4CD-0A09A3327F3F}" dt="2020-02-03T14:48:56.568" v="9"/>
          <ac:grpSpMkLst>
            <pc:docMk/>
            <pc:sldMk cId="3493774120" sldId="299"/>
            <ac:grpSpMk id="10" creationId="{892E890E-3BEB-42BD-ACD2-404304F1BF08}"/>
          </ac:grpSpMkLst>
        </pc:grpChg>
      </pc:sldChg>
      <pc:sldChg chg="addSp delSp modSp">
        <pc:chgData name="Nazia Shah" userId="834fe6aa-7260-4947-9af5-9af74eff913c" providerId="ADAL" clId="{06FE86B2-DDB9-44DD-A4CD-0A09A3327F3F}" dt="2020-02-03T14:50:26.816" v="23" actId="1076"/>
        <pc:sldMkLst>
          <pc:docMk/>
          <pc:sldMk cId="2334907" sldId="300"/>
        </pc:sldMkLst>
        <pc:spChg chg="add del">
          <ac:chgData name="Nazia Shah" userId="834fe6aa-7260-4947-9af5-9af74eff913c" providerId="ADAL" clId="{06FE86B2-DDB9-44DD-A4CD-0A09A3327F3F}" dt="2020-02-03T14:49:32.717" v="13"/>
          <ac:spMkLst>
            <pc:docMk/>
            <pc:sldMk cId="2334907" sldId="300"/>
            <ac:spMk id="2" creationId="{9004CFCE-0124-4546-AE02-305E1D1C7EB4}"/>
          </ac:spMkLst>
        </pc:spChg>
        <pc:spChg chg="add mod">
          <ac:chgData name="Nazia Shah" userId="834fe6aa-7260-4947-9af5-9af74eff913c" providerId="ADAL" clId="{06FE86B2-DDB9-44DD-A4CD-0A09A3327F3F}" dt="2020-02-03T14:50:26.816" v="23" actId="1076"/>
          <ac:spMkLst>
            <pc:docMk/>
            <pc:sldMk cId="2334907" sldId="300"/>
            <ac:spMk id="7" creationId="{2D3AD925-C726-420F-9EF6-2532E9C2877A}"/>
          </ac:spMkLst>
        </pc:spChg>
        <pc:spChg chg="mod">
          <ac:chgData name="Nazia Shah" userId="834fe6aa-7260-4947-9af5-9af74eff913c" providerId="ADAL" clId="{06FE86B2-DDB9-44DD-A4CD-0A09A3327F3F}" dt="2020-02-03T14:49:57.968" v="18" actId="1076"/>
          <ac:spMkLst>
            <pc:docMk/>
            <pc:sldMk cId="2334907" sldId="300"/>
            <ac:spMk id="14" creationId="{D929CEC7-9C00-46A6-8056-78EDF848240F}"/>
          </ac:spMkLst>
        </pc:spChg>
        <pc:picChg chg="mod">
          <ac:chgData name="Nazia Shah" userId="834fe6aa-7260-4947-9af5-9af74eff913c" providerId="ADAL" clId="{06FE86B2-DDB9-44DD-A4CD-0A09A3327F3F}" dt="2020-02-03T14:49:48.512" v="16" actId="1076"/>
          <ac:picMkLst>
            <pc:docMk/>
            <pc:sldMk cId="2334907" sldId="300"/>
            <ac:picMk id="13" creationId="{4F5F1567-D530-4575-9C11-E560189EF734}"/>
          </ac:picMkLst>
        </pc:picChg>
      </pc:sldChg>
      <pc:sldChg chg="addSp modSp">
        <pc:chgData name="Nazia Shah" userId="834fe6aa-7260-4947-9af5-9af74eff913c" providerId="ADAL" clId="{06FE86B2-DDB9-44DD-A4CD-0A09A3327F3F}" dt="2020-02-03T14:51:17.582" v="39" actId="1076"/>
        <pc:sldMkLst>
          <pc:docMk/>
          <pc:sldMk cId="716195153" sldId="301"/>
        </pc:sldMkLst>
        <pc:spChg chg="mod">
          <ac:chgData name="Nazia Shah" userId="834fe6aa-7260-4947-9af5-9af74eff913c" providerId="ADAL" clId="{06FE86B2-DDB9-44DD-A4CD-0A09A3327F3F}" dt="2020-02-03T14:51:12.294" v="38" actId="1036"/>
          <ac:spMkLst>
            <pc:docMk/>
            <pc:sldMk cId="716195153" sldId="301"/>
            <ac:spMk id="7" creationId="{96EB8169-704E-4336-923C-BE4D74403B11}"/>
          </ac:spMkLst>
        </pc:spChg>
        <pc:spChg chg="add mod">
          <ac:chgData name="Nazia Shah" userId="834fe6aa-7260-4947-9af5-9af74eff913c" providerId="ADAL" clId="{06FE86B2-DDB9-44DD-A4CD-0A09A3327F3F}" dt="2020-02-03T14:51:17.582" v="39" actId="1076"/>
          <ac:spMkLst>
            <pc:docMk/>
            <pc:sldMk cId="716195153" sldId="301"/>
            <ac:spMk id="8" creationId="{CB14B38A-22C9-427B-B981-3578C3588449}"/>
          </ac:spMkLst>
        </pc:spChg>
        <pc:picChg chg="mod">
          <ac:chgData name="Nazia Shah" userId="834fe6aa-7260-4947-9af5-9af74eff913c" providerId="ADAL" clId="{06FE86B2-DDB9-44DD-A4CD-0A09A3327F3F}" dt="2020-02-03T14:50:57.518" v="27" actId="1076"/>
          <ac:picMkLst>
            <pc:docMk/>
            <pc:sldMk cId="716195153" sldId="301"/>
            <ac:picMk id="6" creationId="{E8E2C4FD-82A5-4F1B-B2AD-16C2AFE81627}"/>
          </ac:picMkLst>
        </pc:picChg>
      </pc:sldChg>
      <pc:sldChg chg="addSp modSp">
        <pc:chgData name="Nazia Shah" userId="834fe6aa-7260-4947-9af5-9af74eff913c" providerId="ADAL" clId="{06FE86B2-DDB9-44DD-A4CD-0A09A3327F3F}" dt="2020-02-03T14:52:10.836" v="89" actId="1076"/>
        <pc:sldMkLst>
          <pc:docMk/>
          <pc:sldMk cId="2049290474" sldId="302"/>
        </pc:sldMkLst>
        <pc:spChg chg="mod">
          <ac:chgData name="Nazia Shah" userId="834fe6aa-7260-4947-9af5-9af74eff913c" providerId="ADAL" clId="{06FE86B2-DDB9-44DD-A4CD-0A09A3327F3F}" dt="2020-02-03T14:51:51.045" v="85" actId="1036"/>
          <ac:spMkLst>
            <pc:docMk/>
            <pc:sldMk cId="2049290474" sldId="302"/>
            <ac:spMk id="9" creationId="{987A522E-0526-4917-8D7A-5C05D5341D0A}"/>
          </ac:spMkLst>
        </pc:spChg>
        <pc:spChg chg="add mod">
          <ac:chgData name="Nazia Shah" userId="834fe6aa-7260-4947-9af5-9af74eff913c" providerId="ADAL" clId="{06FE86B2-DDB9-44DD-A4CD-0A09A3327F3F}" dt="2020-02-03T14:52:10.836" v="89" actId="1076"/>
          <ac:spMkLst>
            <pc:docMk/>
            <pc:sldMk cId="2049290474" sldId="302"/>
            <ac:spMk id="10" creationId="{F69837F4-A668-4FB4-A3B3-0B9794B68639}"/>
          </ac:spMkLst>
        </pc:spChg>
        <pc:picChg chg="mod">
          <ac:chgData name="Nazia Shah" userId="834fe6aa-7260-4947-9af5-9af74eff913c" providerId="ADAL" clId="{06FE86B2-DDB9-44DD-A4CD-0A09A3327F3F}" dt="2020-02-03T14:51:51.045" v="85" actId="1036"/>
          <ac:picMkLst>
            <pc:docMk/>
            <pc:sldMk cId="2049290474" sldId="302"/>
            <ac:picMk id="8" creationId="{F2492ABF-E169-4CF7-ADE8-B0050D2A3060}"/>
          </ac:picMkLst>
        </pc:picChg>
      </pc:sldChg>
      <pc:sldChg chg="addSp modSp">
        <pc:chgData name="Nazia Shah" userId="834fe6aa-7260-4947-9af5-9af74eff913c" providerId="ADAL" clId="{06FE86B2-DDB9-44DD-A4CD-0A09A3327F3F}" dt="2020-02-03T14:53:22.796" v="129" actId="1035"/>
        <pc:sldMkLst>
          <pc:docMk/>
          <pc:sldMk cId="3605823082" sldId="303"/>
        </pc:sldMkLst>
        <pc:spChg chg="mod">
          <ac:chgData name="Nazia Shah" userId="834fe6aa-7260-4947-9af5-9af74eff913c" providerId="ADAL" clId="{06FE86B2-DDB9-44DD-A4CD-0A09A3327F3F}" dt="2020-02-03T14:53:22.796" v="129" actId="1035"/>
          <ac:spMkLst>
            <pc:docMk/>
            <pc:sldMk cId="3605823082" sldId="303"/>
            <ac:spMk id="11" creationId="{E18B8AF9-1F10-4352-B98C-605BCBF8465C}"/>
          </ac:spMkLst>
        </pc:spChg>
        <pc:spChg chg="add mod">
          <ac:chgData name="Nazia Shah" userId="834fe6aa-7260-4947-9af5-9af74eff913c" providerId="ADAL" clId="{06FE86B2-DDB9-44DD-A4CD-0A09A3327F3F}" dt="2020-02-03T14:53:17.732" v="122" actId="1076"/>
          <ac:spMkLst>
            <pc:docMk/>
            <pc:sldMk cId="3605823082" sldId="303"/>
            <ac:spMk id="12" creationId="{E183F869-2AD8-4BE6-83F1-E6DDE98787BA}"/>
          </ac:spMkLst>
        </pc:spChg>
        <pc:picChg chg="mod">
          <ac:chgData name="Nazia Shah" userId="834fe6aa-7260-4947-9af5-9af74eff913c" providerId="ADAL" clId="{06FE86B2-DDB9-44DD-A4CD-0A09A3327F3F}" dt="2020-02-03T14:53:22.796" v="129" actId="1035"/>
          <ac:picMkLst>
            <pc:docMk/>
            <pc:sldMk cId="3605823082" sldId="303"/>
            <ac:picMk id="10" creationId="{9512CE97-795F-4C5B-A360-F8C63E7A3D90}"/>
          </ac:picMkLst>
        </pc:picChg>
      </pc:sldChg>
      <pc:sldChg chg="addSp modSp">
        <pc:chgData name="Nazia Shah" userId="834fe6aa-7260-4947-9af5-9af74eff913c" providerId="ADAL" clId="{06FE86B2-DDB9-44DD-A4CD-0A09A3327F3F}" dt="2020-02-03T14:54:36.750" v="141" actId="1076"/>
        <pc:sldMkLst>
          <pc:docMk/>
          <pc:sldMk cId="2189103985" sldId="304"/>
        </pc:sldMkLst>
        <pc:spChg chg="add mod">
          <ac:chgData name="Nazia Shah" userId="834fe6aa-7260-4947-9af5-9af74eff913c" providerId="ADAL" clId="{06FE86B2-DDB9-44DD-A4CD-0A09A3327F3F}" dt="2020-02-03T14:54:36.750" v="141" actId="1076"/>
          <ac:spMkLst>
            <pc:docMk/>
            <pc:sldMk cId="2189103985" sldId="304"/>
            <ac:spMk id="10" creationId="{4D2C2850-F2BD-452F-B670-10FFAD4D9990}"/>
          </ac:spMkLst>
        </pc:spChg>
        <pc:spChg chg="mod">
          <ac:chgData name="Nazia Shah" userId="834fe6aa-7260-4947-9af5-9af74eff913c" providerId="ADAL" clId="{06FE86B2-DDB9-44DD-A4CD-0A09A3327F3F}" dt="2020-02-03T14:54:10.198" v="137" actId="1036"/>
          <ac:spMkLst>
            <pc:docMk/>
            <pc:sldMk cId="2189103985" sldId="304"/>
            <ac:spMk id="13" creationId="{E5B9EF9C-AB74-4FEF-8190-781B5EFD02C6}"/>
          </ac:spMkLst>
        </pc:spChg>
        <pc:picChg chg="mod">
          <ac:chgData name="Nazia Shah" userId="834fe6aa-7260-4947-9af5-9af74eff913c" providerId="ADAL" clId="{06FE86B2-DDB9-44DD-A4CD-0A09A3327F3F}" dt="2020-02-03T14:53:56.845" v="131" actId="1076"/>
          <ac:picMkLst>
            <pc:docMk/>
            <pc:sldMk cId="2189103985" sldId="304"/>
            <ac:picMk id="12" creationId="{0EE111A2-6D0B-4D7B-98B6-AD76C5056E65}"/>
          </ac:picMkLst>
        </pc:picChg>
      </pc:sldChg>
      <pc:sldChg chg="addSp modSp">
        <pc:chgData name="Nazia Shah" userId="834fe6aa-7260-4947-9af5-9af74eff913c" providerId="ADAL" clId="{06FE86B2-DDB9-44DD-A4CD-0A09A3327F3F}" dt="2020-02-03T14:55:56.121" v="208" actId="1035"/>
        <pc:sldMkLst>
          <pc:docMk/>
          <pc:sldMk cId="1599736362" sldId="305"/>
        </pc:sldMkLst>
        <pc:spChg chg="add mod">
          <ac:chgData name="Nazia Shah" userId="834fe6aa-7260-4947-9af5-9af74eff913c" providerId="ADAL" clId="{06FE86B2-DDB9-44DD-A4CD-0A09A3327F3F}" dt="2020-02-03T14:55:46.320" v="176" actId="1076"/>
          <ac:spMkLst>
            <pc:docMk/>
            <pc:sldMk cId="1599736362" sldId="305"/>
            <ac:spMk id="12" creationId="{39314E52-5D90-4B4D-870D-F6FDC0BFF738}"/>
          </ac:spMkLst>
        </pc:spChg>
        <pc:spChg chg="mod">
          <ac:chgData name="Nazia Shah" userId="834fe6aa-7260-4947-9af5-9af74eff913c" providerId="ADAL" clId="{06FE86B2-DDB9-44DD-A4CD-0A09A3327F3F}" dt="2020-02-03T14:55:56.121" v="208" actId="1035"/>
          <ac:spMkLst>
            <pc:docMk/>
            <pc:sldMk cId="1599736362" sldId="305"/>
            <ac:spMk id="15" creationId="{4AA65921-3B52-4CCA-B271-53A5AF08ECDF}"/>
          </ac:spMkLst>
        </pc:spChg>
        <pc:picChg chg="mod">
          <ac:chgData name="Nazia Shah" userId="834fe6aa-7260-4947-9af5-9af74eff913c" providerId="ADAL" clId="{06FE86B2-DDB9-44DD-A4CD-0A09A3327F3F}" dt="2020-02-03T14:55:42.953" v="175" actId="1076"/>
          <ac:picMkLst>
            <pc:docMk/>
            <pc:sldMk cId="1599736362" sldId="305"/>
            <ac:picMk id="10" creationId="{C7093A85-0491-4783-B26D-B2AFE116A401}"/>
          </ac:picMkLst>
        </pc:picChg>
      </pc:sldChg>
      <pc:sldChg chg="addSp modSp">
        <pc:chgData name="Nazia Shah" userId="834fe6aa-7260-4947-9af5-9af74eff913c" providerId="ADAL" clId="{06FE86B2-DDB9-44DD-A4CD-0A09A3327F3F}" dt="2020-02-03T14:56:57.844" v="239" actId="404"/>
        <pc:sldMkLst>
          <pc:docMk/>
          <pc:sldMk cId="451948481" sldId="306"/>
        </pc:sldMkLst>
        <pc:spChg chg="add mod">
          <ac:chgData name="Nazia Shah" userId="834fe6aa-7260-4947-9af5-9af74eff913c" providerId="ADAL" clId="{06FE86B2-DDB9-44DD-A4CD-0A09A3327F3F}" dt="2020-02-03T14:56:57.844" v="239" actId="404"/>
          <ac:spMkLst>
            <pc:docMk/>
            <pc:sldMk cId="451948481" sldId="306"/>
            <ac:spMk id="18" creationId="{FE22C6D8-602B-4FBE-97BC-EDBACE086237}"/>
          </ac:spMkLst>
        </pc:spChg>
        <pc:grpChg chg="mod">
          <ac:chgData name="Nazia Shah" userId="834fe6aa-7260-4947-9af5-9af74eff913c" providerId="ADAL" clId="{06FE86B2-DDB9-44DD-A4CD-0A09A3327F3F}" dt="2020-02-03T14:56:45.938" v="230" actId="1035"/>
          <ac:grpSpMkLst>
            <pc:docMk/>
            <pc:sldMk cId="451948481" sldId="306"/>
            <ac:grpSpMk id="12" creationId="{25344352-B080-4893-96D6-7397C4D268E0}"/>
          </ac:grpSpMkLst>
        </pc:grpChg>
        <pc:picChg chg="mod">
          <ac:chgData name="Nazia Shah" userId="834fe6aa-7260-4947-9af5-9af74eff913c" providerId="ADAL" clId="{06FE86B2-DDB9-44DD-A4CD-0A09A3327F3F}" dt="2020-02-03T14:56:48.091" v="237" actId="1035"/>
          <ac:picMkLst>
            <pc:docMk/>
            <pc:sldMk cId="451948481" sldId="306"/>
            <ac:picMk id="17" creationId="{D7981DA4-FC28-457B-A967-A2E9CAF4F722}"/>
          </ac:picMkLst>
        </pc:picChg>
      </pc:sldChg>
      <pc:sldChg chg="addSp modSp">
        <pc:chgData name="Nazia Shah" userId="834fe6aa-7260-4947-9af5-9af74eff913c" providerId="ADAL" clId="{06FE86B2-DDB9-44DD-A4CD-0A09A3327F3F}" dt="2020-02-03T14:58:02.071" v="254" actId="1035"/>
        <pc:sldMkLst>
          <pc:docMk/>
          <pc:sldMk cId="1234861162" sldId="307"/>
        </pc:sldMkLst>
        <pc:spChg chg="add mod">
          <ac:chgData name="Nazia Shah" userId="834fe6aa-7260-4947-9af5-9af74eff913c" providerId="ADAL" clId="{06FE86B2-DDB9-44DD-A4CD-0A09A3327F3F}" dt="2020-02-03T14:57:50.597" v="245" actId="1076"/>
          <ac:spMkLst>
            <pc:docMk/>
            <pc:sldMk cId="1234861162" sldId="307"/>
            <ac:spMk id="10" creationId="{71668BC8-D223-4DA4-9502-496405B8F2BA}"/>
          </ac:spMkLst>
        </pc:spChg>
        <pc:picChg chg="mod">
          <ac:chgData name="Nazia Shah" userId="834fe6aa-7260-4947-9af5-9af74eff913c" providerId="ADAL" clId="{06FE86B2-DDB9-44DD-A4CD-0A09A3327F3F}" dt="2020-02-03T14:58:02.071" v="254" actId="1035"/>
          <ac:picMkLst>
            <pc:docMk/>
            <pc:sldMk cId="1234861162" sldId="307"/>
            <ac:picMk id="18" creationId="{CB7F301F-C3B4-4336-868A-64F80C18EF92}"/>
          </ac:picMkLst>
        </pc:picChg>
      </pc:sldChg>
      <pc:sldChg chg="modSp">
        <pc:chgData name="Nazia Shah" userId="834fe6aa-7260-4947-9af5-9af74eff913c" providerId="ADAL" clId="{06FE86B2-DDB9-44DD-A4CD-0A09A3327F3F}" dt="2020-02-05T19:55:28.431" v="371" actId="20577"/>
        <pc:sldMkLst>
          <pc:docMk/>
          <pc:sldMk cId="52008344" sldId="316"/>
        </pc:sldMkLst>
        <pc:spChg chg="mod">
          <ac:chgData name="Nazia Shah" userId="834fe6aa-7260-4947-9af5-9af74eff913c" providerId="ADAL" clId="{06FE86B2-DDB9-44DD-A4CD-0A09A3327F3F}" dt="2020-02-05T19:55:28.431" v="371" actId="20577"/>
          <ac:spMkLst>
            <pc:docMk/>
            <pc:sldMk cId="52008344" sldId="316"/>
            <ac:spMk id="2" creationId="{893BEBBD-5E97-E748-AB97-47C407B4E351}"/>
          </ac:spMkLst>
        </pc:spChg>
      </pc:sldChg>
      <pc:sldChg chg="modSp modNotesTx">
        <pc:chgData name="Nazia Shah" userId="834fe6aa-7260-4947-9af5-9af74eff913c" providerId="ADAL" clId="{06FE86B2-DDB9-44DD-A4CD-0A09A3327F3F}" dt="2020-02-03T15:03:11.877" v="291" actId="20577"/>
        <pc:sldMkLst>
          <pc:docMk/>
          <pc:sldMk cId="670974481" sldId="317"/>
        </pc:sldMkLst>
        <pc:spChg chg="mod">
          <ac:chgData name="Nazia Shah" userId="834fe6aa-7260-4947-9af5-9af74eff913c" providerId="ADAL" clId="{06FE86B2-DDB9-44DD-A4CD-0A09A3327F3F}" dt="2020-02-03T15:02:09.717" v="277" actId="20577"/>
          <ac:spMkLst>
            <pc:docMk/>
            <pc:sldMk cId="670974481" sldId="317"/>
            <ac:spMk id="2" creationId="{893BEBBD-5E97-E748-AB97-47C407B4E351}"/>
          </ac:spMkLst>
        </pc:spChg>
        <pc:spChg chg="mod">
          <ac:chgData name="Nazia Shah" userId="834fe6aa-7260-4947-9af5-9af74eff913c" providerId="ADAL" clId="{06FE86B2-DDB9-44DD-A4CD-0A09A3327F3F}" dt="2020-02-03T15:02:37.602" v="285" actId="20577"/>
          <ac:spMkLst>
            <pc:docMk/>
            <pc:sldMk cId="670974481" sldId="317"/>
            <ac:spMk id="3" creationId="{8689C92E-9F3A-9346-92F1-1D53CD9CBAFC}"/>
          </ac:spMkLst>
        </pc:spChg>
      </pc:sldChg>
      <pc:sldChg chg="modNotesTx">
        <pc:chgData name="Nazia Shah" userId="834fe6aa-7260-4947-9af5-9af74eff913c" providerId="ADAL" clId="{06FE86B2-DDB9-44DD-A4CD-0A09A3327F3F}" dt="2020-02-03T15:04:45.726" v="299" actId="20577"/>
        <pc:sldMkLst>
          <pc:docMk/>
          <pc:sldMk cId="1299407065" sldId="319"/>
        </pc:sldMkLst>
      </pc:sldChg>
      <pc:sldChg chg="modSp add ord">
        <pc:chgData name="Nazia Shah" userId="834fe6aa-7260-4947-9af5-9af74eff913c" providerId="ADAL" clId="{06FE86B2-DDB9-44DD-A4CD-0A09A3327F3F}" dt="2020-02-03T15:08:57.844" v="366"/>
        <pc:sldMkLst>
          <pc:docMk/>
          <pc:sldMk cId="1895682327" sldId="326"/>
        </pc:sldMkLst>
        <pc:spChg chg="mod">
          <ac:chgData name="Nazia Shah" userId="834fe6aa-7260-4947-9af5-9af74eff913c" providerId="ADAL" clId="{06FE86B2-DDB9-44DD-A4CD-0A09A3327F3F}" dt="2020-02-03T15:08:57.844" v="366"/>
          <ac:spMkLst>
            <pc:docMk/>
            <pc:sldMk cId="1895682327" sldId="326"/>
            <ac:spMk id="2" creationId="{893BEBBD-5E97-E748-AB97-47C407B4E351}"/>
          </ac:spMkLst>
        </pc:spChg>
        <pc:spChg chg="mod">
          <ac:chgData name="Nazia Shah" userId="834fe6aa-7260-4947-9af5-9af74eff913c" providerId="ADAL" clId="{06FE86B2-DDB9-44DD-A4CD-0A09A3327F3F}" dt="2020-02-03T15:07:34.997" v="303" actId="27636"/>
          <ac:spMkLst>
            <pc:docMk/>
            <pc:sldMk cId="1895682327" sldId="326"/>
            <ac:spMk id="3" creationId="{8689C92E-9F3A-9346-92F1-1D53CD9CBAF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5E85044-CA6D-4456-9DCB-063FFA4D98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a:extLst>
              <a:ext uri="{FF2B5EF4-FFF2-40B4-BE49-F238E27FC236}">
                <a16:creationId xmlns:a16="http://schemas.microsoft.com/office/drawing/2014/main" xmlns="" id="{E95F1D7E-E338-4EB8-BC67-D40A0BBF2A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smtClean="0"/>
              <a:t>2/5/2020</a:t>
            </a:r>
            <a:endParaRPr lang="en-US"/>
          </a:p>
        </p:txBody>
      </p:sp>
      <p:sp>
        <p:nvSpPr>
          <p:cNvPr id="4" name="Footer Placeholder 3">
            <a:extLst>
              <a:ext uri="{FF2B5EF4-FFF2-40B4-BE49-F238E27FC236}">
                <a16:creationId xmlns:a16="http://schemas.microsoft.com/office/drawing/2014/main" xmlns="" id="{FF0DD429-52B5-47E3-A2C3-5E98695EC7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xmlns="" id="{B4338778-294F-4378-A7F6-9001478D88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smtClean="0"/>
              <a:t>2/5/2020</a:t>
            </a:r>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8AA386B-B6B5-42CE-ACEC-E6B690E940F8}" type="slidenum">
              <a:rPr lang="en-US" smtClean="0"/>
              <a:t>‹#›</a:t>
            </a:fld>
            <a:endParaRPr lang="en-US"/>
          </a:p>
        </p:txBody>
      </p:sp>
    </p:spTree>
    <p:extLst>
      <p:ext uri="{BB962C8B-B14F-4D97-AF65-F5344CB8AC3E}">
        <p14:creationId xmlns:p14="http://schemas.microsoft.com/office/powerpoint/2010/main" val="2428082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El nombre "terreno accidentado" no es el más adecuado.</a:t>
            </a:r>
          </a:p>
          <a:p>
            <a:pPr rtl="0"/>
            <a:endParaRPr lang="en-US" altLang="en-US" dirty="0"/>
          </a:p>
          <a:p>
            <a:pPr rtl="0"/>
            <a:r>
              <a:rPr lang="es-US"/>
              <a:t>Casos de mayor probabilidad de vuelco en el trabajo:</a:t>
            </a:r>
          </a:p>
          <a:p>
            <a:pPr rtl="0"/>
            <a:r>
              <a:rPr lang="es-US"/>
              <a:t>- Centro de gravedad alto.</a:t>
            </a:r>
          </a:p>
          <a:p>
            <a:pPr rtl="0"/>
            <a:r>
              <a:rPr lang="es-US"/>
              <a:t>- El operador del remolque motorizado tiene poca experiencia.</a:t>
            </a:r>
          </a:p>
          <a:p>
            <a:pPr rtl="0"/>
            <a:r>
              <a:rPr lang="es-US"/>
              <a:t>- La cabina baja tiene poca visibilidad de la carga.</a:t>
            </a:r>
          </a:p>
          <a:p>
            <a:pPr marL="174180" indent="-174180" rtl="0">
              <a:buFontTx/>
              <a:buChar char="-"/>
            </a:pPr>
            <a:r>
              <a:rPr lang="es-US"/>
              <a:t>Lo más probable es que falle al levantar "sobre la goma".</a:t>
            </a:r>
          </a:p>
          <a:p>
            <a:pPr marL="174180" indent="-174180" rtl="0">
              <a:buFontTx/>
              <a:buChar char="-"/>
            </a:pPr>
            <a:r>
              <a:rPr lang="es-US"/>
              <a:t>Proactivo, eliminar elevaciones "sobre la goma".</a:t>
            </a:r>
          </a:p>
          <a:p>
            <a:pPr marL="174180" indent="-174180" rtl="0">
              <a:buFontTx/>
              <a:buChar char="-"/>
            </a:pPr>
            <a:endParaRPr lang="en-US" altLang="en-US" dirty="0"/>
          </a:p>
          <a:p>
            <a:pPr marL="174180" indent="-174180" rtl="0">
              <a:buFontTx/>
              <a:buChar char="-"/>
            </a:pPr>
            <a:r>
              <a:rPr lang="es-US"/>
              <a:t>Fuentes de la imagen: TEEX</a:t>
            </a:r>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3</a:t>
            </a:fld>
            <a:endParaRPr lang="en-US"/>
          </a:p>
        </p:txBody>
      </p:sp>
    </p:spTree>
    <p:extLst>
      <p:ext uri="{BB962C8B-B14F-4D97-AF65-F5344CB8AC3E}">
        <p14:creationId xmlns:p14="http://schemas.microsoft.com/office/powerpoint/2010/main" val="629619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a:t>Gráfico: TEEX</a:t>
            </a:r>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12</a:t>
            </a:fld>
            <a:endParaRPr lang="en-US"/>
          </a:p>
        </p:txBody>
      </p:sp>
    </p:spTree>
    <p:extLst>
      <p:ext uri="{BB962C8B-B14F-4D97-AF65-F5344CB8AC3E}">
        <p14:creationId xmlns:p14="http://schemas.microsoft.com/office/powerpoint/2010/main" val="2749134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a:t>Gráfico: TEEX</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13</a:t>
            </a:fld>
            <a:endParaRPr lang="en-US"/>
          </a:p>
        </p:txBody>
      </p:sp>
    </p:spTree>
    <p:extLst>
      <p:ext uri="{BB962C8B-B14F-4D97-AF65-F5344CB8AC3E}">
        <p14:creationId xmlns:p14="http://schemas.microsoft.com/office/powerpoint/2010/main" val="2816924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a:t>Gráfico: TEEX</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14</a:t>
            </a:fld>
            <a:endParaRPr lang="en-US"/>
          </a:p>
        </p:txBody>
      </p:sp>
    </p:spTree>
    <p:extLst>
      <p:ext uri="{BB962C8B-B14F-4D97-AF65-F5344CB8AC3E}">
        <p14:creationId xmlns:p14="http://schemas.microsoft.com/office/powerpoint/2010/main" val="4181784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Gráfico: TEEX</a:t>
            </a:r>
          </a:p>
          <a:p>
            <a:pPr rtl="0"/>
            <a:endParaRPr lang="en-US" dirty="0"/>
          </a:p>
          <a:p>
            <a:pPr rtl="0"/>
            <a:r>
              <a:rPr lang="es-US" b="1"/>
              <a:t>IN: "Enseñe" también a las grúas de su zona - tipos más utilizados y componentes.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15</a:t>
            </a:fld>
            <a:endParaRPr lang="en-US"/>
          </a:p>
        </p:txBody>
      </p:sp>
    </p:spTree>
    <p:extLst>
      <p:ext uri="{BB962C8B-B14F-4D97-AF65-F5344CB8AC3E}">
        <p14:creationId xmlns:p14="http://schemas.microsoft.com/office/powerpoint/2010/main" val="1552088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Gráfico: TEEX</a:t>
            </a:r>
          </a:p>
          <a:p>
            <a:pPr rtl="0"/>
            <a:endParaRPr lang="en-US" dirty="0"/>
          </a:p>
          <a:p>
            <a:pPr rtl="0"/>
            <a:r>
              <a:rPr lang="es-US" b="1"/>
              <a:t>IN: "Enseñe" también a las grúas de su zona - tipos más utilizados y componentes.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16</a:t>
            </a:fld>
            <a:endParaRPr lang="en-US"/>
          </a:p>
        </p:txBody>
      </p:sp>
    </p:spTree>
    <p:extLst>
      <p:ext uri="{BB962C8B-B14F-4D97-AF65-F5344CB8AC3E}">
        <p14:creationId xmlns:p14="http://schemas.microsoft.com/office/powerpoint/2010/main" val="173022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Gráfico: TEEX</a:t>
            </a:r>
          </a:p>
          <a:p>
            <a:pPr rtl="0"/>
            <a:endParaRPr lang="en-US" dirty="0"/>
          </a:p>
          <a:p>
            <a:pPr rtl="0"/>
            <a:r>
              <a:rPr lang="es-US" b="1"/>
              <a:t>IN: "Enseñe" también a las grúas de su zona - tipos más utilizados y componentes.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17</a:t>
            </a:fld>
            <a:endParaRPr lang="en-US"/>
          </a:p>
        </p:txBody>
      </p:sp>
    </p:spTree>
    <p:extLst>
      <p:ext uri="{BB962C8B-B14F-4D97-AF65-F5344CB8AC3E}">
        <p14:creationId xmlns:p14="http://schemas.microsoft.com/office/powerpoint/2010/main" val="420337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1926.1416 Ayudas operativas.</a:t>
            </a:r>
          </a:p>
          <a:p>
            <a:pPr rtl="0"/>
            <a:r>
              <a:rPr lang="es-US"/>
              <a:t>(a) Los dispositivos enumerados en esta sección ("ayudas operativas enumeradas") son de uso obligatorio en todos los equipos comprendidos en esta subparte, a menos que se especifique lo contrario.</a:t>
            </a:r>
          </a:p>
          <a:p>
            <a:pPr rtl="0"/>
            <a:r>
              <a:rPr lang="es-US"/>
              <a:t>(1) Los requisitos de los párrafos (e)(1), (e)(2) y (e)(3) de la presente sección no se aplican a las grúas articuladas.</a:t>
            </a:r>
          </a:p>
          <a:p>
            <a:pPr rtl="0"/>
            <a:r>
              <a:rPr lang="es-US"/>
              <a:t>(2) Los requisitos de los párrafos (d)(3), (e)(1) y (e)(4) de la presente sección se aplican únicamente a las cabrias de excavación fabricadas después del 8 de noviembre de 2011.</a:t>
            </a:r>
          </a:p>
          <a:p>
            <a:pPr rtl="0"/>
            <a:r>
              <a:rPr lang="es-US"/>
              <a:t>(b) Las operaciones no deben comenzar a menos que las ayudas operativas enumeradas estén en buen estado de funcionamiento, salvo cuando se esté reparando una ayuda operativa y el empleador utilice las medidas alternativas temporales especificadas. Los plazos permitidos para la reparación de las ayudas operativas defectuosas se especifican en los párrafos (d) y (e) de la presente sección. Deben seguirse las medidas alternativas de protección especificadas por el fabricante de la grúa o cabria si las hubiera.</a:t>
            </a:r>
          </a:p>
          <a:p>
            <a:pPr rtl="0"/>
            <a:r>
              <a:rPr lang="es-US"/>
              <a:t>(c) Si una de las ayudas operativas enumeradas deja de funcionar correctamente durante las operaciones, el operador debe detener las operaciones de manera segura hasta que se pongan en práctica las medidas alternativas temporales o el dispositivo vuelva a funcionar correctamente. Si ya no se dispone de una pieza de reemplazo, se permite el uso de un dispositivo de recambio que realice el mismo tipo de función y no se considere una modificación en virtud de § 1926.1434.</a:t>
            </a:r>
          </a:p>
          <a:p>
            <a:pPr rtl="0"/>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18</a:t>
            </a:fld>
            <a:endParaRPr lang="en-US"/>
          </a:p>
        </p:txBody>
      </p:sp>
    </p:spTree>
    <p:extLst>
      <p:ext uri="{BB962C8B-B14F-4D97-AF65-F5344CB8AC3E}">
        <p14:creationId xmlns:p14="http://schemas.microsoft.com/office/powerpoint/2010/main" val="41466416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(d) Ayudas operativas y medidas alternativas Categoría I. Las ayudas operativas enumeradas en el presente párrafo que no funcionen correctamente deberán repararse a más tardar 7 días calendario después de que se produzca la deficiencia. Excepción: Si el empleador documenta que ha pedido las piezas necesarias dentro de los 7 días calendario siguientes a la fecha de aparición de la deficiencia, la reparación debe completarse en un plazo de 7 días calendario a partir de la fecha de recepción de las piezas. Consulte § 1926.1417(j) para conocer los requisitos adicionales.</a:t>
            </a:r>
          </a:p>
          <a:p>
            <a:pPr rtl="0"/>
            <a:r>
              <a:rPr lang="es-US"/>
              <a:t>(1) Dispositivo limitador del izador del brazo de grúa. </a:t>
            </a:r>
          </a:p>
          <a:p>
            <a:pPr rtl="0"/>
            <a:r>
              <a:rPr lang="es-US"/>
              <a:t>(i) Para los equipos fabricados después del 16 de diciembre de 1969, se requiere un dispositivo limitador del izador del brazo de grúa. Medidas alternativas temporales (utilice por lo menos una). Se deben utilizar uno o más de los siguientes métodos:</a:t>
            </a:r>
          </a:p>
          <a:p>
            <a:pPr rtl="0"/>
            <a:r>
              <a:rPr lang="es-US"/>
              <a:t>(A) Use un indicador del ángulo del brazo de grúa.</a:t>
            </a:r>
          </a:p>
          <a:p>
            <a:pPr rtl="0"/>
            <a:r>
              <a:rPr lang="es-US"/>
              <a:t>(B) Marque el cable izador del brazo de la grúa con claridad (para que el operador pueda verlo fácilmente) en un punto que le dé al operador tiempo suficiente para detener el izador a fin de mantener el brazo de la grúa dentro del radio mínimo permitido. Además, instale espejos o cámaras de vídeo remotas y pantallas si es necesario para que el operador vea la marca.</a:t>
            </a:r>
          </a:p>
          <a:p>
            <a:pPr rtl="0"/>
            <a:r>
              <a:rPr lang="es-US"/>
              <a:t>(C) Marque el cable izador del brazo de la grúa con claridad (para que el observador pueda verlo fácilmente) en un punto que le dé al observador tiempo suficiente para señalar al operador y hacer que este detenga el izador a fin de mantener el brazo de grúa dentro del radio mínimo permitido.</a:t>
            </a:r>
          </a:p>
          <a:p>
            <a:pPr rtl="0"/>
            <a:r>
              <a:rPr lang="es-US"/>
              <a:t>(ii) Si el equipo se fabricó el 16 de diciembre de 1969 o antes, y no está equipado con un dispositivo limitador del izador del brazo de grúa, deberá utilizarse por lo menos una de las medidas previstas en los párrafos (d)(1)(i)(A) a (C) de la presente sección.</a:t>
            </a:r>
          </a:p>
          <a:p>
            <a:pPr rtl="0"/>
            <a:r>
              <a:rPr lang="es-US"/>
              <a:t>(2) Dispositivo limitador del aguilón amantillable. Los equipos con aguilón amantillable deben tener un dispositivo que lo limite. Las medidas alternativas temporales son las mismas que las del párrafo (d)(1)(i) de esta sección, salvo para limitar el movimiento del aguilón amantillable en lugar del izador del brazo.</a:t>
            </a:r>
          </a:p>
          <a:p>
            <a:pPr rtl="0"/>
            <a:r>
              <a:rPr lang="es-US"/>
              <a:t>(3) Dispositivo de límite máximo de izado de gancho. </a:t>
            </a:r>
          </a:p>
          <a:p>
            <a:pPr rtl="0"/>
            <a:r>
              <a:rPr lang="es-US"/>
              <a:t>(i) Las grúas de brazo telescópico fabricadas después del 28 de febrero de 1992 deben estar equipadas con un dispositivo que impida automáticamente que se produzcan daños por el contacto entre el cuadernal desplazable, la bola de arrastre o un componente similar y la punta del brazo de la grúa (o el bloque superior fijo o un componente similar). El dispositivo (o dispositivos) debe prevenir tales daños en todos los puntos en los que podría producirse contacto entre el bloque de carga y la punta del brazo.</a:t>
            </a:r>
          </a:p>
          <a:p>
            <a:pPr rtl="0"/>
            <a:r>
              <a:rPr lang="es-US"/>
              <a:t>Medidas alternativas temporales: Marque el cable con claridad (de manera que el operador pueda verlo fácilmente) en un punto que le dé al operador tiempo suficiente para detener el izador y así prevenir el contacto entre el bloque de carga y la punta del brazo, y utilice un observador cuando extienda el brazo de grúa.</a:t>
            </a:r>
          </a:p>
          <a:p>
            <a:pPr rtl="0"/>
            <a:r>
              <a:rPr lang="es-US"/>
              <a:t>(ii) Grúas de brazo de celosía. </a:t>
            </a:r>
          </a:p>
          <a:p>
            <a:pPr rtl="0"/>
            <a:r>
              <a:rPr lang="es-US"/>
              <a:t>(A) Las grúas de brazo de celosía fabricadas después del 28 de febrero de 1992 deben estar equipadas con un dispositivo que impida automáticamente que se produzcan daños por el contacto entre el cuadernal desplazable, la bola de arrastre o un componente similar y la punta del brazo de la grúa (o el bloque superior fijo o un componente similar), o advierta al operador a tiempo para que este pueda evitar que ello ocurra. El dispositivo debe prevenir tales daños o fallas, o proporcionar una advertencia adecuada para todos los puntos en los que podría producirse contacto entre el bloque de carga y la punta del brazo de la grúa.</a:t>
            </a:r>
          </a:p>
          <a:p>
            <a:pPr rtl="0"/>
            <a:r>
              <a:rPr lang="es-US"/>
              <a:t>(B) Las grúas de brazo de celosía y las cabrias fabricadas después del 8 de noviembre de 2011 deben estar equipadas con un dispositivo que impida automáticamente que se produzcan daños y fallas en la carga por el contacto entre el cuadernal desplazable, la bola de arrastre o un componente similar y la punta del brazo de grúa (o el bloque superior fijo o un componente similar). El dispositivo (o dispositivos) debe prevenir tales daños o fallas en todos los puntos en los que podría producirse contacto entre el bloque de carga y la punta del brazo de la grúa.</a:t>
            </a:r>
          </a:p>
          <a:p>
            <a:pPr rtl="0"/>
            <a:r>
              <a:rPr lang="es-US"/>
              <a:t>(C) Excepción. Los requisitos de los párrafos (d)(3)(ii)(A) y (B) de la presente sección no se aplican a esos equipos de brazo de celosía cuando se utilizan para trabajos de excavación por arrastre, con cucharón de almeja (grapa), imán, caída de bola, manipulación de contenedores, cubo de hormigón, operaciones marítimas en las que no intervenga personal de elevación, e hincado de pilotes.</a:t>
            </a:r>
          </a:p>
          <a:p>
            <a:pPr rtl="0"/>
            <a:r>
              <a:rPr lang="es-US"/>
              <a:t>(D) Medidas alternativas temporales: Marque el cable con claridad (de manera que el operador pueda verlo fácilmente) en un punto que le dé al operador tiempo suficiente para detener el izador y así prevenir el contacto entre el bloque de carga y la punta del brazo, o utilice un observador.</a:t>
            </a:r>
          </a:p>
          <a:p>
            <a:pPr rtl="0"/>
            <a:r>
              <a:rPr lang="es-US"/>
              <a:t>(iii) Las grúas articuladas fabricadas después del 31 de diciembre de 1999 que estén equipadas con un izador de carga deben estar equipadas con un dispositivo que impida automáticamente que se produzcan daños por el contacto entre el cuadernal desplazable, la bola de arrastre o un componente similar y la punta del brazo de grúa (o el bloque superior fijo o un componente similar). El dispositivo debe prevenir tales daños en todos los puntos en los que podría producirse contacto entre el bloque de carga y la punta del brazo. Medidas alternativas temporales: Cuando el contacto entre el cuadernal desplazable y la punta del brazo solo pueda ocurrir con el movimiento del izador de carga, marque el cable con claridad (de manera que el operador pueda verlo fácilmente) en un punto que le dé al operador tiempo suficiente para detener el izador y así prevenir el contacto entre el cuadernal desplazable y la punta del brazo, o utilice un observador. Cuando pueda producirse contacto entre el cuadernal desplazable y la punta del brazo sin movimiento del izador de carga, marque el cable con claridad (de manera que el operador pueda verlo fácilmente) en un punto que le dé al operador tiempo suficiente para detener el izador y así prevenir el contacto entre el cuadernal desplazable y la punta del brazo, y utilice un observador cuando extienda el brazo de la grúa.</a:t>
            </a:r>
          </a:p>
          <a:p>
            <a:pPr rtl="0"/>
            <a:r>
              <a:rPr lang="es-US"/>
              <a:t>(d) Ayudas operativas y medidas alternativas Categoría I. Las ayudas operativas enumeradas en el presente párrafo que no funcionen correctamente deberán repararse a más tardar 7 días calendario después de que se produzca la deficiencia. Excepción: Si el empleador documenta que ha pedido las piezas necesarias dentro de los 7 días calendario siguientes a la fecha de aparición de la deficiencia, la reparación debe completarse en un plazo de 7 días calendario a partir de la fecha de recepción de las piezas. Consulte § 1926.1417(j) para conocer los requisitos adicionales.</a:t>
            </a:r>
          </a:p>
          <a:p>
            <a:pPr rtl="0"/>
            <a:r>
              <a:rPr lang="es-US"/>
              <a:t>(1) Dispositivo limitador del izador del brazo de grúa. </a:t>
            </a:r>
          </a:p>
          <a:p>
            <a:pPr rtl="0"/>
            <a:r>
              <a:rPr lang="es-US"/>
              <a:t>(i) Para los equipos fabricados después del 16 de diciembre de 1969, se requiere un dispositivo limitador del izador del brazo de grúa. Medidas alternativas temporales (utilice por lo menos una). Se deben utilizar uno o más de los siguientes métodos:</a:t>
            </a:r>
          </a:p>
          <a:p>
            <a:pPr rtl="0"/>
            <a:r>
              <a:rPr lang="es-US"/>
              <a:t>(A) Use un indicador del ángulo del brazo de grúa.</a:t>
            </a:r>
          </a:p>
          <a:p>
            <a:pPr rtl="0"/>
            <a:r>
              <a:rPr lang="es-US"/>
              <a:t>(B) Marque el cable izador del brazo de la grúa con claridad (para que el operador pueda verlo fácilmente) en un punto que le dé al operador tiempo suficiente para detener el izador a fin de mantener el brazo de la grúa dentro del radio mínimo permitido. Además, instale espejos o cámaras de vídeo remotas y pantallas si es necesario para que el operador vea la marca.</a:t>
            </a:r>
          </a:p>
          <a:p>
            <a:pPr rtl="0"/>
            <a:r>
              <a:rPr lang="es-US"/>
              <a:t>(C) Marque el cable izador del brazo de la grúa con claridad (para que el observador pueda verlo fácilmente) en un punto que le dé al observador tiempo suficiente para señalar al operador y hacer que este detenga el izador a fin de mantener el brazo de grúa dentro del radio mínimo permitido.</a:t>
            </a:r>
          </a:p>
          <a:p>
            <a:pPr rtl="0"/>
            <a:r>
              <a:rPr lang="es-US"/>
              <a:t>(ii) Si el equipo se fabricó el 16 de diciembre de 1969 o antes, y no está equipado con un dispositivo limitador del izador del brazo de grúa, deberá utilizarse por lo menos una de las medidas previstas en los párrafos (d)(1)(i)(A) a (C) de la presente sección.</a:t>
            </a:r>
          </a:p>
          <a:p>
            <a:pPr rtl="0"/>
            <a:r>
              <a:rPr lang="es-US"/>
              <a:t>(2) Dispositivo limitador del aguilón amantillable. Los equipos con aguilón amantillable deben tener un dispositivo que lo limite. Las medidas alternativas temporales son las mismas que las del párrafo (d)(1)(i) de esta sección, salvo para limitar el movimiento del aguilón amantillable en lugar del izador del brazo.</a:t>
            </a:r>
          </a:p>
          <a:p>
            <a:pPr rtl="0"/>
            <a:r>
              <a:rPr lang="es-US"/>
              <a:t>(3) Dispositivo de límite máximo de izado de gancho. </a:t>
            </a:r>
          </a:p>
          <a:p>
            <a:pPr rtl="0"/>
            <a:r>
              <a:rPr lang="es-US"/>
              <a:t>(i) Las grúas de brazo telescópico fabricadas después del 28 de febrero de 1992 deben estar equipadas con un dispositivo que impida automáticamente que se produzcan daños por el contacto entre el cuadernal desplazable, la bola de arrastre o un componente similar y la punta del brazo de la grúa (o el bloque superior fijo o un componente similar). El dispositivo (o dispositivos) debe prevenir tales daños en todos los puntos en los que podría producirse contacto entre el bloque de carga y la punta del brazo.</a:t>
            </a:r>
          </a:p>
          <a:p>
            <a:pPr rtl="0"/>
            <a:r>
              <a:rPr lang="es-US"/>
              <a:t>Medidas alternativas temporales: Marque el cable con claridad (de manera que el operador pueda verlo fácilmente) en un punto que le dé al operador tiempo suficiente para detener el izador y así prevenir el contacto entre el bloque de carga y la punta del brazo, y utilice un observador cuando extienda el brazo de grúa.</a:t>
            </a:r>
          </a:p>
          <a:p>
            <a:pPr rtl="0"/>
            <a:r>
              <a:rPr lang="es-US"/>
              <a:t>(ii) Grúas de brazo de celosía. </a:t>
            </a:r>
          </a:p>
          <a:p>
            <a:pPr rtl="0"/>
            <a:r>
              <a:rPr lang="es-US"/>
              <a:t>(A) Las grúas de brazo de celosía fabricadas después del 28 de febrero de 1992 deben estar equipadas con un dispositivo que impida automáticamente que se produzcan daños por el contacto entre el cuadernal desplazable, la bola de arrastre o un componente similar y la punta del brazo de la grúa (o el bloque superior fijo o un componente similar), o advierta al operador a tiempo para que este pueda evitar que ello ocurra. El dispositivo debe prevenir tales daños o fallas, o proporcionar una advertencia adecuada para todos los puntos en los que podría producirse contacto entre el bloque de carga y la punta del brazo de la grúa.</a:t>
            </a:r>
          </a:p>
          <a:p>
            <a:pPr rtl="0"/>
            <a:r>
              <a:rPr lang="es-US"/>
              <a:t>(B) Las grúas de brazo de celosía y las cabrias fabricadas después del 8 de noviembre de 2011 deben estar equipadas con un dispositivo que impida automáticamente que se produzcan daños y fallas en la carga por el contacto entre el cuadernal desplazable, la bola de arrastre o un componente similar y la punta del brazo de grúa (o el bloque superior fijo o un componente similar). El dispositivo (o dispositivos) debe prevenir tales daños o fallas en todos los puntos en los que podría producirse contacto entre el bloque de carga y la punta del brazo de la grúa.</a:t>
            </a:r>
          </a:p>
          <a:p>
            <a:pPr rtl="0"/>
            <a:r>
              <a:rPr lang="es-US"/>
              <a:t>(C) Excepción. Los requisitos de los párrafos (d)(3)(ii)(A) y (B) de la presente sección no se aplican a esos equipos de brazo de celosía cuando se utilizan para trabajos de excavación por arrastre, con cucharón de almeja (grapa), imán, caída de bola, manipulación de contenedores, cubo de hormigón, operaciones marítimas en las que no intervenga personal de elevación, e hincado de pilotes.</a:t>
            </a:r>
          </a:p>
          <a:p>
            <a:pPr rtl="0"/>
            <a:r>
              <a:rPr lang="es-US"/>
              <a:t>(D) Medidas alternativas temporales: Marque el cable con claridad (de manera que el operador pueda verlo fácilmente) en un punto que le dé al operador tiempo suficiente para detener el izador y así prevenir el contacto entre el bloque de carga y la punta del brazo, o utilice un observador.</a:t>
            </a:r>
          </a:p>
          <a:p>
            <a:pPr rtl="0"/>
            <a:r>
              <a:rPr lang="es-US"/>
              <a:t>(iii) Las grúas articuladas fabricadas después del 31 de diciembre de 1999 que estén equipadas con un izador de carga deben estar equipadas con un dispositivo que impida automáticamente que se produzcan daños por el contacto entre el cuadernal desplazable, la bola de arrastre o un componente similar y la punta del brazo de grúa (o el bloque superior fijo o un componente similar). El dispositivo debe prevenir tales daños en todos los puntos en los que podría producirse contacto entre el bloque de carga y la punta del brazo. Medidas alternativas temporales: Cuando el contacto entre el cuadernal desplazable y la punta del brazo solo pueda ocurrir con el movimiento del izador de carga, marque el cable con claridad (de manera que el operador pueda verlo fácilmente) en un punto que le dé al operador tiempo suficiente para detener el izador y así prevenir el contacto entre el cuadernal desplazable y la punta del brazo, o utilice un observador. Cuando pueda producirse contacto entre el cuadernal desplazable y la punta del brazo sin movimiento del izador de carga, marque el cable con claridad (de manera que el operador pueda verlo fácilmente) en un punto que le dé al operador tiempo suficiente para detener el izador y así prevenir el contacto entre el cuadernal desplazable y la punta del brazo, y utilice un observador cuando extienda el brazo de la grúa.</a:t>
            </a:r>
          </a:p>
          <a:p>
            <a:pPr rtl="0"/>
            <a:endParaRPr lang="en-US" altLang="en-US" sz="1200" b="1"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19</a:t>
            </a:fld>
            <a:endParaRPr lang="en-US"/>
          </a:p>
        </p:txBody>
      </p:sp>
    </p:spTree>
    <p:extLst>
      <p:ext uri="{BB962C8B-B14F-4D97-AF65-F5344CB8AC3E}">
        <p14:creationId xmlns:p14="http://schemas.microsoft.com/office/powerpoint/2010/main" val="2260533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(d) Ayudas operativas y medidas alternativas Categoría II. Las ayudas operativas enumeradas en el presente párrafo que no funcionen correctamente deben repararse a más tardar 30 días calendario después de que se produzca la deficiencia. Excepción: Si el empleador documenta que ha pedido las piezas necesarias dentro de los 7 días calendario siguientes a la fecha de aparición de la deficiencia y la pieza no se recibe a tiempo para completar la reparación en 30 días calendario, la reparación debe completarse en un plazo de 7 días calendario a partir de la fecha de recepción de las piezas. Consulte § 1926.1417(j) para conocer los requisitos adicionales.</a:t>
            </a:r>
          </a:p>
          <a:p>
            <a:pPr rtl="0"/>
            <a:r>
              <a:rPr lang="es-US"/>
              <a:t>(1) Indicador del ángulo o el radio del brazo de grúa. El equipo debe tener indicador del ángulo o el radio del brazo de la grúa legible desde la estación del operador. Medidas alternativas temporales: Para determinar los radios o el ángulo del brazo de la grúa, deben medirse los radios o el ángulo del brazo de la grúa con un dispositivo de medición.</a:t>
            </a:r>
          </a:p>
          <a:p>
            <a:pPr rtl="0"/>
            <a:r>
              <a:rPr lang="es-US"/>
              <a:t>(2) Indicador del ángulo del aguilón amantillable si el equipo tiene un aguilón de este tipo. Medidas alternativas temporales: Para determinar los radios o el ángulo del aguilón, debe determinarse el ángulo principal del brazo de la grúa y luego medir los radios o el ángulo del aguilón con un dispositivo de medición.</a:t>
            </a:r>
          </a:p>
          <a:p>
            <a:pPr rtl="0"/>
            <a:r>
              <a:rPr lang="es-US"/>
              <a:t>(3) Indicador de la longitud del brazo de la grúa si el equipo tiene un brazo telescópico, excepto cuando la capacidad nominal sea independiente de la longitud del brazo. Medidas alternativas temporales. Se deben utilizar uno o más de los siguientes métodos:</a:t>
            </a:r>
          </a:p>
          <a:p>
            <a:pPr rtl="0"/>
            <a:r>
              <a:rPr lang="es-US"/>
              <a:t>(i) Marque el brazo de grúa con marcas medidas para calcular su longitud.</a:t>
            </a:r>
          </a:p>
          <a:p>
            <a:pPr rtl="0"/>
            <a:r>
              <a:rPr lang="es-US"/>
              <a:t>(ii) Calcule la longitud del brazo de grúa a partir de las mediciones del ángulo y el radio del brazo de grúa.</a:t>
            </a:r>
          </a:p>
          <a:p>
            <a:pPr rtl="0"/>
            <a:r>
              <a:rPr lang="es-US"/>
              <a:t>(iii) Mida el brazo de grúa con un dispositivo de medición.</a:t>
            </a:r>
          </a:p>
          <a:p>
            <a:pPr rtl="0"/>
            <a:r>
              <a:rPr lang="es-US"/>
              <a:t>(4) Dispositivo medidor del peso de la carga y similares. </a:t>
            </a:r>
          </a:p>
          <a:p>
            <a:pPr rtl="0"/>
            <a:r>
              <a:rPr lang="es-US"/>
              <a:t>(i) Los equipos (que no sean cabrias o grúas articuladas) fabricados después del 29 de marzo de 2003 con una capacidad nominal de más de 6,000 libras deben tener al menos uno de los siguientes elementos: dispositivo medidor del peso de la carga, indicador del momento de carga (o la capacidad nominal) o limitador del momento de carga (o de la capacidad nominal). Medidas alternativas temporales: El peso de la carga debe determinarse a partir de una fuente reconocida por la industria (como el fabricante de la carga) o mediante un método de cálculo reconocido por la industria (como el cálculo de una viga de acero a partir de las dimensiones medidas y un peso por pie conocido). Esta información debe ser proporcionada al operador antes de la elevación.</a:t>
            </a:r>
          </a:p>
          <a:p>
            <a:pPr rtl="0"/>
            <a:r>
              <a:rPr lang="es-US"/>
              <a:t>(ii) Las grúas articuladas fabricadas después del 8 de noviembre de 2011 deben tener al menos uno de los siguientes elementos: dispositivo automático de prevención de sobrecargas, dispositivo medidor del peso de la carga, indicador del momento de carga (o la capacidad nominal) o limitador del momento de carga (capacidad nominal). Medidas alternativas temporales: El peso de la carga debe determinarse a partir de una fuente reconocida por la industria (como el fabricante de la carga) o mediante un método de cálculo reconocido por la industria (como el cálculo de una viga de acero a partir de las dimensiones medidas y un peso por pie conocido). Esta información debe ser proporcionada al operador antes de la elevación.</a:t>
            </a:r>
          </a:p>
          <a:p>
            <a:pPr rtl="0"/>
            <a:r>
              <a:rPr lang="es-US"/>
              <a:t>(5) Los siguientes dispositivos son necesarios en los equipos fabricados después del 8 de noviembre de 2011:</a:t>
            </a:r>
          </a:p>
          <a:p>
            <a:pPr rtl="0"/>
            <a:r>
              <a:rPr lang="es-US"/>
              <a:t>(i) Sensor/monitor de posición del estabilizador (extensión del haz horizontal) si el equipo tiene estabilizadores. Medidas alternativas temporales: El operador debe verificar que la posición de los estabilizadores sea correcta (de acuerdo con los procedimientos del fabricante) antes de iniciar operaciones que requieran el despliegue de los estabilizadores.</a:t>
            </a:r>
          </a:p>
          <a:p>
            <a:pPr rtl="0"/>
            <a:r>
              <a:rPr lang="es-US"/>
              <a:t>(ii) Indicador de rotación del tambor para elevar si el equipo tiene un tambor para elevar no visible desde el puesto del operador. Medidas alternativas temporales: Marque el tambor para indicar su rotación. Además, instale espejos o cámaras de vídeo remotas y pantallas si es necesario para que el operador vea la marca.</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21</a:t>
            </a:fld>
            <a:endParaRPr lang="en-US"/>
          </a:p>
        </p:txBody>
      </p:sp>
    </p:spTree>
    <p:extLst>
      <p:ext uri="{BB962C8B-B14F-4D97-AF65-F5344CB8AC3E}">
        <p14:creationId xmlns:p14="http://schemas.microsoft.com/office/powerpoint/2010/main" val="19057919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1926.1417 Operación.</a:t>
            </a:r>
          </a:p>
          <a:p>
            <a:pPr rtl="0"/>
            <a:r>
              <a:rPr lang="es-US"/>
              <a:t>(a) El empleador debe cumplir todos los procedimientos del fabricante aplicables a las funciones operativas del equipo, incluido su uso con accesorios.</a:t>
            </a:r>
          </a:p>
          <a:p>
            <a:pPr rtl="0"/>
            <a:r>
              <a:rPr lang="es-US"/>
              <a:t>(b) Procedimientos de operación no disponibles. </a:t>
            </a:r>
          </a:p>
          <a:p>
            <a:pPr rtl="0"/>
            <a:r>
              <a:rPr lang="es-US"/>
              <a:t>(1) Cuando los procedimientos del fabricante no se encuentren disponibles, el empleador deberá desarrollar y garantizar el cumplimiento de todos los procedimientos necesarios para el funcionamiento seguro del equipo y sus accesorios.</a:t>
            </a:r>
          </a:p>
          <a:p>
            <a:pPr rtl="0"/>
            <a:r>
              <a:rPr lang="es-US"/>
              <a:t>(2) Los procedimientos para los controles operativos deben ser desarrollados por una persona calificada.</a:t>
            </a:r>
          </a:p>
          <a:p>
            <a:pPr rtl="0"/>
            <a:r>
              <a:rPr lang="es-US"/>
              <a:t>(3) Los procedimientos relacionados con la capacidad del equipo deben ser desarrollados y firmados por un ingeniero profesional registrado que esté familiarizado con el equipo.</a:t>
            </a:r>
          </a:p>
          <a:p>
            <a:pPr rtl="0"/>
            <a:r>
              <a:rPr lang="es-US"/>
              <a:t>(c) Accesibilidad de los procedimientos. </a:t>
            </a:r>
          </a:p>
          <a:p>
            <a:pPr rtl="0"/>
            <a:r>
              <a:rPr lang="es-US"/>
              <a:t>(1) Los procedimientos aplicables a la operación del equipo, incluidas las capacidades nominales (gráficos de carga), las velocidades de funcionamiento recomendadas, las advertencias especiales de peligro, las instrucciones y el manual del operador, deben estar en todo momento en un lugar de fácil acceso de la cabina para que los use el operador. </a:t>
            </a:r>
          </a:p>
          <a:p>
            <a:pPr rtl="0"/>
            <a:r>
              <a:rPr lang="es-US"/>
              <a:t>(2) Cuando las capacidades nominales están disponibles en la cabina solo de forma electrónica: En caso de que se produzca una falla que impida acceder a las capacidades, el operador deberá cesar inmediatamente las operaciones o seguir procedimientos seguros de apagado hasta que se disponga de las capacidades nominales (de forma electrónica o de otro tipo).</a:t>
            </a:r>
          </a:p>
          <a:p>
            <a:pPr rtl="0"/>
            <a:r>
              <a:rPr lang="es-US"/>
              <a:t>(d) El operador no debe realizar ninguna actividad que desvíe su atención mientras se dedica realmente a operar el equipo, como usar teléfonos celulares (salvo cuando se utilizan para la comunicación de señales).</a:t>
            </a:r>
          </a:p>
          <a:p>
            <a:pPr rtl="0"/>
            <a:r>
              <a:rPr lang="es-US"/>
              <a:t>(e) Dejar el equipo sin supervisión. </a:t>
            </a:r>
          </a:p>
          <a:p>
            <a:pPr rtl="0"/>
            <a:r>
              <a:rPr lang="es-US"/>
              <a:t>(1) El operador no debe dejar los controles mientras la carga esté suspendida, excepto cuando se cumplan todas las condiciones siguientes:</a:t>
            </a:r>
          </a:p>
          <a:p>
            <a:pPr rtl="0"/>
            <a:r>
              <a:rPr lang="es-US"/>
              <a:t>(i) El operador permanece junto al equipo y no se dedica a ninguna otra tarea.</a:t>
            </a:r>
          </a:p>
          <a:p>
            <a:pPr rtl="0"/>
            <a:r>
              <a:rPr lang="es-US"/>
              <a:t>(ii) La carga debe mantenerse suspendida durante un período que excede el de las operaciones normales de elevación.</a:t>
            </a:r>
          </a:p>
          <a:p>
            <a:pPr rtl="0"/>
            <a:r>
              <a:rPr lang="es-US"/>
              <a:t>(iii) La persona competente determina que es seguro hacerlo y pone en práctica las medidas necesarias para restringir la elevación del izador del brazo de grúa y las funciones telescópicas, de carga, de giro y de estabilizador.</a:t>
            </a:r>
          </a:p>
          <a:p>
            <a:pPr rtl="0"/>
            <a:r>
              <a:rPr lang="es-US"/>
              <a:t>(iv) Se erigen barreras o líneas de precaución, y avisos, para evitar que los empleados entren en la zona de caída. No se permite la presencia de empleados, incluidos los enumerados en §§ 1926.1425(b)(1) a (3), en § 1926.1425(d) o en § 1926.1425(e), en la zona de caída.</a:t>
            </a:r>
          </a:p>
          <a:p>
            <a:pPr rtl="0"/>
            <a:r>
              <a:rPr lang="es-US"/>
              <a:t>(2) Las disposiciones de § 1926.1417(e)(1) no se aplican a los equipos de trabajo (como eslingas, barras separadoras, escaleras y máquinas de soldar) cuando el peso del equipo de trabajo es despreciable en relación con la capacidad de elevación del equipo tal como está colocado, y el equipo de trabajo está suspendido sobre una zona que no sea una entrada o una salida.</a:t>
            </a:r>
          </a:p>
          <a:p>
            <a:pPr rtl="0"/>
            <a:r>
              <a:rPr lang="es-US"/>
              <a:t>(f) Etiquetado. </a:t>
            </a:r>
          </a:p>
          <a:p>
            <a:pPr rtl="0"/>
            <a:r>
              <a:rPr lang="es-US"/>
              <a:t>(1) Etiquetado de equipo o funciones fuera de servicio. Cuando el empleador haya puesto el equipo fuera de servicio, deberá colocarse en la cabina una etiqueta que indique que el equipo está fuera de servicio y no se lo debe utilizar. Cuando el empleador haya puesto fuera de servicio una o varias funciones, deberá colocar una etiqueta en un lugar visible en la que se indique que la función está fuera de servicio y no se la debe utilizar.</a:t>
            </a:r>
          </a:p>
          <a:p>
            <a:pPr rtl="0"/>
            <a:r>
              <a:rPr lang="es-US"/>
              <a:t>(2) Respuesta a las señales de "no poner en funcionamiento"/etiquetado. </a:t>
            </a:r>
          </a:p>
          <a:p>
            <a:pPr rtl="0"/>
            <a:r>
              <a:rPr lang="es-US"/>
              <a:t>(i) Si hay un letrero de advertencia (etiquetado o mantenimiento/no poner en funcionamiento) en el equipo o en el control de arranque, el operador no debe activar el interruptor o poner en marcha el equipo hasta que una persona autorizada haya retirado el letrero o hasta que el operador haya verificado que:</a:t>
            </a:r>
          </a:p>
          <a:p>
            <a:pPr rtl="0"/>
            <a:r>
              <a:rPr lang="es-US"/>
              <a:t>(A) Nadie está reparando la máquina, trabajando en la máquina o en alguna otra posición peligrosa en ella.</a:t>
            </a:r>
          </a:p>
          <a:p>
            <a:pPr rtl="0"/>
            <a:r>
              <a:rPr lang="es-US"/>
              <a:t>(B) El equipo ha sido reparado y funciona correctamente.</a:t>
            </a:r>
          </a:p>
          <a:p>
            <a:pPr rtl="0"/>
            <a:r>
              <a:rPr lang="es-US"/>
              <a:t>(ii) Si hay un letrero de advertencia (etiquetado o mantenimiento/no poner en funcionamiento) en cualquier otro interruptor o control, el operador no debe activar ese interruptor o control hasta que una persona autorizada haya retirado el letrero, o hasta que el operador haya verificado que se han cumplido los requisitos de los párrafos (f)(2)(i)(A) y (B) de esta sección.</a:t>
            </a:r>
          </a:p>
          <a:p>
            <a:pPr rtl="0"/>
            <a:r>
              <a:rPr lang="es-US"/>
              <a:t>(g) Antes de poner en marcha el motor, el operador debe verificar que todos los controles estén en la posición de arranque adecuada y que todo el personal esté en una posición autorizada.</a:t>
            </a:r>
          </a:p>
          <a:p>
            <a:pPr rtl="0"/>
            <a:r>
              <a:rPr lang="es-US"/>
              <a:t>(h) Advertencia de tormenta. Cuando se haya emitido un aviso local de tormenta, la persona competente deberá determinar si es necesario poner en práctica las recomendaciones del fabricante para asegurar el equipo.</a:t>
            </a:r>
          </a:p>
          <a:p>
            <a:pPr rtl="0"/>
            <a:r>
              <a:rPr lang="es-US"/>
              <a:t>(i) [Reservado].</a:t>
            </a:r>
          </a:p>
          <a:p>
            <a:pPr rtl="0"/>
            <a:r>
              <a:rPr lang="es-US"/>
              <a:t>(j) Si es necesario hacer ajustes o reparaciones en el equipo:</a:t>
            </a:r>
          </a:p>
          <a:p>
            <a:pPr rtl="0"/>
            <a:r>
              <a:rPr lang="es-US"/>
              <a:t>(1) el operador debe, por escrito, informar con prontitud a la persona designada por el empleador para recibir esa información y, en caso de que haya turnos sucesivos, al siguiente operador; y</a:t>
            </a:r>
          </a:p>
          <a:p>
            <a:pPr rtl="0"/>
            <a:r>
              <a:rPr lang="es-US"/>
              <a:t>(2) el empleador debe notificar a todos los trabajadores afectados, al comienzo de cada turno, los ajustes o reparaciones necesarios y todas las medidas alternativas.</a:t>
            </a:r>
          </a:p>
          <a:p>
            <a:pPr rtl="0"/>
            <a:r>
              <a:rPr lang="es-US"/>
              <a:t>(k) Los dispositivos de seguridad y las ayudas operativas no deben utilizarse como sustituto del ejercicio de criterio profesional por parte del operador.</a:t>
            </a:r>
          </a:p>
          <a:p>
            <a:pPr rtl="0"/>
            <a:r>
              <a:rPr lang="es-US"/>
              <a:t>(l) [Reservado].</a:t>
            </a:r>
          </a:p>
          <a:p>
            <a:pPr rtl="0"/>
            <a:r>
              <a:rPr lang="es-US"/>
              <a:t>(m) Si la persona competente determina que hay un cable flojo que y es necesario volver a enrollarlo, se debe verificar (antes de comenzar con la elevación) que el cable se asiente en el tambor y en las poleas acanaladas a medida que se elimina la holgura.</a:t>
            </a:r>
          </a:p>
          <a:p>
            <a:pPr rtl="0"/>
            <a:r>
              <a:rPr lang="es-US"/>
              <a:t>(n) La persona competente debe ajustar el equipo o las operaciones para tomar en consideración el efecto del viento, el hielo y la nieve en la estabilidad del equipo y la capacidad nominal.</a:t>
            </a:r>
          </a:p>
          <a:p>
            <a:pPr rtl="0"/>
            <a:r>
              <a:rPr lang="es-US"/>
              <a:t>(o) Cumplimiento de la capacidad nominal. </a:t>
            </a:r>
          </a:p>
          <a:p>
            <a:pPr rtl="0"/>
            <a:r>
              <a:rPr lang="es-US"/>
              <a:t>(1) No debe operarse el equipo por encima de su capacidad nominal.</a:t>
            </a:r>
          </a:p>
          <a:p>
            <a:pPr rtl="0"/>
            <a:r>
              <a:rPr lang="es-US"/>
              <a:t>(2) No se le debe exigir al operador que opere el equipo de manera que se infrinja el párrafo (o)(1) de la presente sección.</a:t>
            </a:r>
          </a:p>
          <a:p>
            <a:pPr rtl="0"/>
            <a:r>
              <a:rPr lang="es-US"/>
              <a:t>(3) Peso de la carga. El operador debe verificar que la carga está dentro de la capacidad nominal del equipo, por al menos uno de los siguientes métodos:</a:t>
            </a:r>
          </a:p>
          <a:p>
            <a:pPr rtl="0"/>
            <a:r>
              <a:rPr lang="es-US"/>
              <a:t>(i) El peso de la carga debe determinarse a partir de una fuente reconocida por la industria (como el fabricante de la carga), mediante un método de cálculo reconocido por la industria (como el cálculo de una viga de acero a partir de las dimensiones medidas y un peso por pie conocido) o por otros medios igualmente confiables. Además, cuando el operador lo solicite, esta información deberá proporcionarse al operador antes de la elevación.</a:t>
            </a:r>
          </a:p>
          <a:p>
            <a:pPr rtl="0"/>
            <a:r>
              <a:rPr lang="es-US"/>
              <a:t>(ii) El operador debe comenzar a elevar la carga para determinar, mediante un dispositivo medidor del peso de la carga, un indicador de momento de carga, un indicador de capacidad nominal o un limitador de capacidad nominal, si la carga supera el 75 % de la capacidad nominal máxima en el radio más largo que se utilizará durante la operación de elevación. Si lo supera, el operador no debe continuar con la elevación hasta que verifique el peso de la carga de acuerdo con el párrafo (o)(3)(i) de esta sección.</a:t>
            </a:r>
          </a:p>
          <a:p>
            <a:pPr rtl="0"/>
            <a:r>
              <a:rPr lang="es-US"/>
              <a:t>(p) El brazo de la grúa u otras partes del equipo no deben entrar en contacto con ninguna obstrucción.</a:t>
            </a:r>
          </a:p>
          <a:p>
            <a:pPr rtl="0"/>
            <a:r>
              <a:rPr lang="es-US"/>
              <a:t>(q) El equipo no debe utilizarse para arrastrar o tirar de las cargas hacia los lados.</a:t>
            </a:r>
          </a:p>
          <a:p>
            <a:pPr rtl="0"/>
            <a:r>
              <a:rPr lang="es-US"/>
              <a:t>(r) En los equipos montados en ruedas, no se debe levantar ninguna carga sobre la zona delantera, excepto las permitidas por el fabricante.</a:t>
            </a:r>
          </a:p>
          <a:p>
            <a:pPr rtl="0"/>
            <a:r>
              <a:rPr lang="es-US"/>
              <a:t>(s) El operador debe probar los frenos cada vez que se maneje una carga que pese el 90 % o más de la capacidad máxima de la línea; para ello deberá levantar la carga unas pocas pulgadas y aplicar los frenos. En las elevaciones de ciclo de trabajo y repetitivas en las que cada elevador está al 90 % o más de la capacidad máxima de la línea, este requisito se aplica a la primera elevación, pero no a las sucesivas.</a:t>
            </a:r>
          </a:p>
          <a:p>
            <a:pPr rtl="0"/>
            <a:r>
              <a:rPr lang="es-US"/>
              <a:t>(t) Ni el cuadernal desplazable ni el brazo de la grúa deben ser bajados más allá del punto donde queden menos de dos vueltas completas de cable en sus respectivos tambores.</a:t>
            </a:r>
          </a:p>
          <a:p>
            <a:pPr rtl="0"/>
            <a:r>
              <a:rPr lang="es-US"/>
              <a:t>(u) Viajar con una carga. </a:t>
            </a:r>
          </a:p>
          <a:p>
            <a:pPr rtl="0"/>
            <a:r>
              <a:rPr lang="es-US"/>
              <a:t>(1) Viajar con una carga está prohibido si lo prohíbe el fabricante.</a:t>
            </a:r>
          </a:p>
          <a:p>
            <a:pPr rtl="0"/>
            <a:r>
              <a:rPr lang="es-US"/>
              <a:t>(2) Cuando se viaja con una carga, el empleador debe asegurarse de que:</a:t>
            </a:r>
          </a:p>
          <a:p>
            <a:pPr rtl="0"/>
            <a:r>
              <a:rPr lang="es-US"/>
              <a:t>(i) Una persona competente supervise la operación, determine si es necesario reducir la capacidad nominal y llegue a determinaciones con respecto a la posición de la carga, la ubicación del brazo de la grúa, el apoyo en el suelo, la ruta de desplazamiento, las obstrucciones aéreas y la velocidad de movimiento necesaria para garantizar la seguridad.</a:t>
            </a:r>
          </a:p>
          <a:p>
            <a:pPr rtl="0"/>
            <a:r>
              <a:rPr lang="es-US"/>
              <a:t>(ii) Se pongan en práctica las determinaciones de la persona competente que se requieren en el párrafo (u)(2)(i) de la presente sección.</a:t>
            </a:r>
          </a:p>
          <a:p>
            <a:pPr rtl="0"/>
            <a:r>
              <a:rPr lang="es-US"/>
              <a:t>(iii) En el caso de los equipos con neumáticos, se mantiene la presión de los neumáticos especificada por el fabricante.</a:t>
            </a:r>
          </a:p>
          <a:p>
            <a:pPr rtl="0"/>
            <a:r>
              <a:rPr lang="es-US"/>
              <a:t>(v) La velocidad de rotación del equipo debe ser tal que la carga no se balancee más allá del radio en el que pueda ser controlada.</a:t>
            </a:r>
          </a:p>
          <a:p>
            <a:pPr rtl="0"/>
            <a:r>
              <a:rPr lang="es-US"/>
              <a:t>(w) Si es necesario, se debe utilizar una etiqueta o una línea de restricción para prevenir la rotación de la carga que pueda ser peligrosa. </a:t>
            </a:r>
          </a:p>
          <a:p>
            <a:pPr rtl="0"/>
            <a:r>
              <a:rPr lang="es-US"/>
              <a:t>(x) Los frenos deben ser ajustados de acuerdo con los procedimientos del fabricante para prevenir movimientos involuntarios.</a:t>
            </a:r>
          </a:p>
          <a:p>
            <a:pPr rtl="0"/>
            <a:r>
              <a:rPr lang="es-US"/>
              <a:t>(y) El operador debe obedecer una las señales de parada (o de emergencia), independientemente de quién las dé.</a:t>
            </a:r>
          </a:p>
          <a:p>
            <a:pPr rtl="0"/>
            <a:r>
              <a:rPr lang="es-US"/>
              <a:t>(z) Grúas locomotoras giratorias. La grúa locomotora no se debe girar a una posición en la cual los vagones de una vía adyacente puedan golpearla, hasta que se determine que los vagones no se estén moviendo en la vía adyacente y que se haya establecido una protección adecuada con bandera.</a:t>
            </a:r>
          </a:p>
          <a:p>
            <a:pPr rtl="0"/>
            <a:r>
              <a:rPr lang="es-US"/>
              <a:t>(aa) Contrapeso o balasto. </a:t>
            </a:r>
          </a:p>
          <a:p>
            <a:pPr rtl="0"/>
            <a:r>
              <a:rPr lang="es-US"/>
              <a:t>(1) Lo siguiente se aplica a los equipos que no sean grúas torre:</a:t>
            </a:r>
          </a:p>
          <a:p>
            <a:pPr rtl="0"/>
            <a:r>
              <a:rPr lang="es-US"/>
              <a:t>(i) El equipo no debe ser operado sin el contrapeso o el balasto en su lugar, según lo especificado por el fabricante.</a:t>
            </a:r>
          </a:p>
          <a:p>
            <a:pPr rtl="0"/>
            <a:r>
              <a:rPr lang="es-US"/>
              <a:t>(ii) No debe superarse el contrapeso o balasto máximo especificado por el fabricante para el equipo.</a:t>
            </a:r>
          </a:p>
          <a:p>
            <a:pPr rtl="0"/>
            <a:r>
              <a:rPr lang="es-US"/>
              <a:t>(2) Los requisitos de contrapeso o balasto para las grúas torre se especifican en § 1926.1435(b)(8).</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23</a:t>
            </a:fld>
            <a:endParaRPr lang="en-US"/>
          </a:p>
        </p:txBody>
      </p:sp>
    </p:spTree>
    <p:extLst>
      <p:ext uri="{BB962C8B-B14F-4D97-AF65-F5344CB8AC3E}">
        <p14:creationId xmlns:p14="http://schemas.microsoft.com/office/powerpoint/2010/main" val="3312390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 Muy utilizada en lugares donde la grúa cambia de sitio de trabajo con frecuencia.</a:t>
            </a:r>
          </a:p>
          <a:p>
            <a:pPr rtl="0"/>
            <a:r>
              <a:rPr lang="es-US"/>
              <a:t>- Los modelos antiguos carecían de parte frontal o no podían trabajar con ángulo de 360 grados.</a:t>
            </a:r>
          </a:p>
          <a:p>
            <a:pPr rtl="0"/>
            <a:r>
              <a:rPr lang="es-US"/>
              <a:t>- Con un largo brazo de grúa difícil de mover en un terreno accidentado e inclinado.</a:t>
            </a:r>
          </a:p>
          <a:p>
            <a:pPr rtl="0"/>
            <a:r>
              <a:rPr lang="es-US"/>
              <a:t>- Normalmente tiene un gráfico de elevaciones "sobre la goma".</a:t>
            </a:r>
          </a:p>
          <a:p>
            <a:pPr marL="164784" indent="-164784" rtl="0">
              <a:buFontTx/>
              <a:buChar char="-"/>
            </a:pPr>
            <a:r>
              <a:rPr lang="es-US"/>
              <a:t>No todas estas máquinas tienen un gráfico de "recoger y llevar".</a:t>
            </a:r>
          </a:p>
          <a:p>
            <a:pPr marL="164784" indent="-164784" rtl="0">
              <a:buFontTx/>
              <a:buChar char="-"/>
            </a:pPr>
            <a:endParaRPr lang="en-US" altLang="en-US" dirty="0"/>
          </a:p>
          <a:p>
            <a:pPr rtl="0"/>
            <a:r>
              <a:rPr lang="es-US"/>
              <a:t>Imagen: Jim Goss, usada con permiso</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4</a:t>
            </a:fld>
            <a:endParaRPr lang="en-US"/>
          </a:p>
        </p:txBody>
      </p:sp>
    </p:spTree>
    <p:extLst>
      <p:ext uri="{BB962C8B-B14F-4D97-AF65-F5344CB8AC3E}">
        <p14:creationId xmlns:p14="http://schemas.microsoft.com/office/powerpoint/2010/main" val="17704131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defTabSz="878975" rtl="0">
              <a:defRPr/>
            </a:pPr>
            <a:r>
              <a:rPr lang="es-US"/>
              <a:t>Todos los objetos tienen un centro de gravedad. El efecto subibaja describe la necesidad de poder equilibrar las cargas.</a:t>
            </a:r>
          </a:p>
          <a:p>
            <a:pPr defTabSz="878975" rtl="0">
              <a:defRPr/>
            </a:pPr>
            <a:endParaRPr lang="en-US" altLang="en-US" dirty="0"/>
          </a:p>
          <a:p>
            <a:pPr rtl="0" eaLnBrk="1" hangingPunct="1"/>
            <a:r>
              <a:rPr lang="es-US"/>
              <a:t>Centro de gravedad (CG) = el punto alrededor del cual el peso se distribuye uniformemente</a:t>
            </a:r>
          </a:p>
          <a:p>
            <a:pPr defTabSz="878975" rtl="0">
              <a:defRPr/>
            </a:pPr>
            <a:endParaRPr lang="en-US" altLang="en-US" dirty="0"/>
          </a:p>
          <a:p>
            <a:pPr rtl="0" eaLnBrk="1" hangingPunct="1"/>
            <a:r>
              <a:rPr lang="es-US"/>
              <a:t>Centro de gravedad de una grúa = suma de todas las partes individuales</a:t>
            </a:r>
          </a:p>
          <a:p>
            <a:pPr rtl="0" eaLnBrk="1" hangingPunct="1"/>
            <a:r>
              <a:rPr lang="es-US"/>
              <a:t>La ubicación típica es en algún lugar cerca del contrapeso. </a:t>
            </a:r>
          </a:p>
          <a:p>
            <a:pPr rtl="0" eaLnBrk="1" hangingPunct="1"/>
            <a:endParaRPr lang="en-US" altLang="en-US" dirty="0"/>
          </a:p>
          <a:p>
            <a:pPr rtl="0" eaLnBrk="1" hangingPunct="1"/>
            <a:r>
              <a:rPr lang="es-US"/>
              <a:t>Una grúa es solo una palanca grande y costosa.</a:t>
            </a:r>
          </a:p>
          <a:p>
            <a:pPr rtl="0" eaLnBrk="1" hangingPunct="1"/>
            <a:r>
              <a:rPr lang="es-US"/>
              <a:t>3 partes de una palanca: punto de apoyo y 2 brazos</a:t>
            </a:r>
          </a:p>
          <a:p>
            <a:pPr rtl="0" eaLnBrk="1" hangingPunct="1"/>
            <a:endParaRPr lang="en-US" altLang="en-US" dirty="0"/>
          </a:p>
          <a:p>
            <a:pPr defTabSz="911895" rtl="0">
              <a:defRPr/>
            </a:pPr>
            <a:r>
              <a:rPr lang="es-US"/>
              <a:t>El centro de gravedad de la grúa se mueve con cada movimiento de la grúa.</a:t>
            </a:r>
          </a:p>
          <a:p>
            <a:pPr rtl="0" eaLnBrk="1" hangingPunct="1"/>
            <a:endParaRPr lang="en-US" altLang="en-US" dirty="0"/>
          </a:p>
          <a:p>
            <a:pPr rtl="0" eaLnBrk="1" hangingPunct="1"/>
            <a:r>
              <a:rPr lang="es-US"/>
              <a:t>Imagen: TEEX</a:t>
            </a:r>
            <a:endParaRPr lang="en-US" alt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24</a:t>
            </a:fld>
            <a:endParaRPr lang="en-US"/>
          </a:p>
        </p:txBody>
      </p:sp>
    </p:spTree>
    <p:extLst>
      <p:ext uri="{BB962C8B-B14F-4D97-AF65-F5344CB8AC3E}">
        <p14:creationId xmlns:p14="http://schemas.microsoft.com/office/powerpoint/2010/main" val="1858737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spcBef>
                <a:spcPct val="20000"/>
              </a:spcBef>
              <a:buFontTx/>
              <a:buChar char="•"/>
            </a:pPr>
            <a:r>
              <a:rPr lang="es-US" sz="2100"/>
              <a:t> </a:t>
            </a:r>
            <a:r>
              <a:rPr lang="es-US"/>
              <a:t>Una palanca simple tiene 3 partes:</a:t>
            </a:r>
          </a:p>
          <a:p>
            <a:pPr rtl="0">
              <a:spcBef>
                <a:spcPct val="20000"/>
              </a:spcBef>
              <a:buFontTx/>
              <a:buNone/>
            </a:pPr>
            <a:r>
              <a:rPr lang="es-US"/>
              <a:t> - un brazo de resistencia:</a:t>
            </a:r>
          </a:p>
          <a:p>
            <a:pPr rtl="0">
              <a:spcBef>
                <a:spcPct val="20000"/>
              </a:spcBef>
              <a:buFontTx/>
              <a:buNone/>
            </a:pPr>
            <a:r>
              <a:rPr lang="es-US"/>
              <a:t> - un brazo de producción; y</a:t>
            </a:r>
          </a:p>
          <a:p>
            <a:pPr rtl="0">
              <a:spcBef>
                <a:spcPct val="20000"/>
              </a:spcBef>
              <a:buFontTx/>
              <a:buNone/>
            </a:pPr>
            <a:r>
              <a:rPr lang="es-US"/>
              <a:t> - un punto de apoyo.</a:t>
            </a:r>
          </a:p>
          <a:p>
            <a:pPr rtl="0">
              <a:spcBef>
                <a:spcPct val="20000"/>
              </a:spcBef>
              <a:buFontTx/>
              <a:buNone/>
            </a:pPr>
            <a:r>
              <a:rPr lang="es-US" b="1"/>
              <a:t>Si hace cambios en uno, los cambiará todos.</a:t>
            </a:r>
          </a:p>
          <a:p>
            <a:pPr rtl="0">
              <a:spcBef>
                <a:spcPct val="20000"/>
              </a:spcBef>
              <a:buFontTx/>
              <a:buChar char="•"/>
            </a:pPr>
            <a:endParaRPr lang="en-US" dirty="0"/>
          </a:p>
          <a:p>
            <a:pPr rtl="0">
              <a:spcBef>
                <a:spcPct val="20000"/>
              </a:spcBef>
              <a:buFontTx/>
              <a:buNone/>
            </a:pPr>
            <a:r>
              <a:rPr lang="es-US"/>
              <a:t>Gráfico: TEEX</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25</a:t>
            </a:fld>
            <a:endParaRPr lang="en-US"/>
          </a:p>
        </p:txBody>
      </p:sp>
    </p:spTree>
    <p:extLst>
      <p:ext uri="{BB962C8B-B14F-4D97-AF65-F5344CB8AC3E}">
        <p14:creationId xmlns:p14="http://schemas.microsoft.com/office/powerpoint/2010/main" val="40245729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eaLnBrk="1" hangingPunct="1"/>
            <a:r>
              <a:rPr lang="es-US"/>
              <a:t>Palanca = peso × distancia</a:t>
            </a:r>
          </a:p>
          <a:p>
            <a:pPr rtl="0" eaLnBrk="1" hangingPunct="1"/>
            <a:r>
              <a:rPr lang="es-US"/>
              <a:t>Peso = peso de la grúa y peso de la carga</a:t>
            </a:r>
          </a:p>
          <a:p>
            <a:pPr rtl="0" eaLnBrk="1" hangingPunct="1"/>
            <a:r>
              <a:rPr lang="es-US"/>
              <a:t>Distancia = cantidad de pies desde el punto de apoyo, no el centro de rotación</a:t>
            </a:r>
          </a:p>
          <a:p>
            <a:pPr rtl="0" eaLnBrk="1" hangingPunct="1"/>
            <a:r>
              <a:rPr lang="es-US"/>
              <a:t>La grúa se inclina cuando la palanca de carga es mayor que la de la grúa.</a:t>
            </a:r>
          </a:p>
          <a:p>
            <a:pPr rtl="0" eaLnBrk="1" hangingPunct="1"/>
            <a:endParaRPr lang="en-US" altLang="en-US" dirty="0"/>
          </a:p>
          <a:p>
            <a:pPr defTabSz="878975" rtl="0">
              <a:defRPr/>
            </a:pPr>
            <a:r>
              <a:rPr lang="es-US"/>
              <a:t>Imagen: TEEX</a:t>
            </a:r>
            <a:endParaRPr lang="en-US" alt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26</a:t>
            </a:fld>
            <a:endParaRPr lang="en-US"/>
          </a:p>
        </p:txBody>
      </p:sp>
    </p:spTree>
    <p:extLst>
      <p:ext uri="{BB962C8B-B14F-4D97-AF65-F5344CB8AC3E}">
        <p14:creationId xmlns:p14="http://schemas.microsoft.com/office/powerpoint/2010/main" val="25200464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eaLnBrk="1" hangingPunct="1"/>
            <a:r>
              <a:rPr lang="es-US"/>
              <a:t>La configuración de la base determina el punto de apoyo o el eje de inclinación.</a:t>
            </a:r>
          </a:p>
          <a:p>
            <a:pPr rtl="0" eaLnBrk="1" hangingPunct="1"/>
            <a:endParaRPr lang="en-US" altLang="en-US" dirty="0"/>
          </a:p>
          <a:p>
            <a:pPr rtl="0" eaLnBrk="1" hangingPunct="1"/>
            <a:r>
              <a:rPr lang="es-US"/>
              <a:t>Imágenes: Bob Emmerich y Jim Goss</a:t>
            </a:r>
            <a:endParaRPr lang="en-US" alt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27</a:t>
            </a:fld>
            <a:endParaRPr lang="en-US"/>
          </a:p>
        </p:txBody>
      </p:sp>
    </p:spTree>
    <p:extLst>
      <p:ext uri="{BB962C8B-B14F-4D97-AF65-F5344CB8AC3E}">
        <p14:creationId xmlns:p14="http://schemas.microsoft.com/office/powerpoint/2010/main" val="1111652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lnSpc>
                <a:spcPct val="90000"/>
              </a:lnSpc>
              <a:spcBef>
                <a:spcPct val="20000"/>
              </a:spcBef>
              <a:buFontTx/>
              <a:buChar char="•"/>
            </a:pPr>
            <a:r>
              <a:rPr lang="es-US" sz="2000"/>
              <a:t> </a:t>
            </a:r>
            <a:r>
              <a:rPr lang="es-US"/>
              <a:t>Debido a que el centro de gravedad se mueve cuando la grúa se mueve, la capacidad puede cambiar mucho cuando el brazo de la grúa está en diferentes cuadrantes.</a:t>
            </a:r>
          </a:p>
          <a:p>
            <a:pPr rtl="0">
              <a:lnSpc>
                <a:spcPct val="90000"/>
              </a:lnSpc>
              <a:spcBef>
                <a:spcPct val="20000"/>
              </a:spcBef>
              <a:buFontTx/>
              <a:buNone/>
            </a:pPr>
            <a:r>
              <a:rPr lang="es-US"/>
              <a:t> - El tipo de base en la que se encuentra la grúa determina cuánto cambio hay de un cuadrante a otro.</a:t>
            </a:r>
          </a:p>
          <a:p>
            <a:pPr rtl="0">
              <a:lnSpc>
                <a:spcPct val="90000"/>
              </a:lnSpc>
              <a:spcBef>
                <a:spcPct val="20000"/>
              </a:spcBef>
              <a:buFontTx/>
              <a:buNone/>
            </a:pPr>
            <a:endParaRPr lang="en-US" dirty="0"/>
          </a:p>
          <a:p>
            <a:pPr rtl="0">
              <a:lnSpc>
                <a:spcPct val="90000"/>
              </a:lnSpc>
              <a:spcBef>
                <a:spcPct val="20000"/>
              </a:spcBef>
              <a:buFontTx/>
              <a:buChar char="•"/>
            </a:pPr>
            <a:r>
              <a:rPr lang="es-US"/>
              <a:t> Los remolques motorizados suelen tener el mayor cambio de un cuadrante a otro, siendo la parte trasera la que tiene mayor capacidad.</a:t>
            </a:r>
          </a:p>
          <a:p>
            <a:pPr rtl="0">
              <a:lnSpc>
                <a:spcPct val="90000"/>
              </a:lnSpc>
              <a:spcBef>
                <a:spcPct val="20000"/>
              </a:spcBef>
              <a:buFontTx/>
              <a:buNone/>
            </a:pPr>
            <a:endParaRPr lang="en-US" dirty="0"/>
          </a:p>
          <a:p>
            <a:pPr rtl="0">
              <a:lnSpc>
                <a:spcPct val="90000"/>
              </a:lnSpc>
              <a:spcBef>
                <a:spcPct val="20000"/>
              </a:spcBef>
              <a:buFontTx/>
              <a:buChar char="•"/>
            </a:pPr>
            <a:r>
              <a:rPr lang="es-US"/>
              <a:t> Las orugas suelen tener la menor diferencia de un cuadrante a otro, y las hidráulicas para terreno accidentado suelen estar en el medio.</a:t>
            </a:r>
          </a:p>
          <a:p>
            <a:pPr rtl="0">
              <a:lnSpc>
                <a:spcPct val="90000"/>
              </a:lnSpc>
              <a:spcBef>
                <a:spcPct val="20000"/>
              </a:spcBef>
              <a:buFontTx/>
              <a:buNone/>
            </a:pPr>
            <a:endParaRPr lang="en-US" dirty="0"/>
          </a:p>
          <a:p>
            <a:pPr rtl="0">
              <a:lnSpc>
                <a:spcPct val="90000"/>
              </a:lnSpc>
              <a:spcBef>
                <a:spcPct val="20000"/>
              </a:spcBef>
              <a:buFontTx/>
              <a:buNone/>
            </a:pPr>
            <a:r>
              <a:rPr lang="es-US"/>
              <a:t>Imagen – AGC</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28</a:t>
            </a:fld>
            <a:endParaRPr lang="en-US"/>
          </a:p>
        </p:txBody>
      </p:sp>
    </p:spTree>
    <p:extLst>
      <p:ext uri="{BB962C8B-B14F-4D97-AF65-F5344CB8AC3E}">
        <p14:creationId xmlns:p14="http://schemas.microsoft.com/office/powerpoint/2010/main" val="41606389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lnSpc>
                <a:spcPct val="90000"/>
              </a:lnSpc>
              <a:spcBef>
                <a:spcPct val="20000"/>
              </a:spcBef>
              <a:buFontTx/>
              <a:buNone/>
            </a:pPr>
            <a:r>
              <a:rPr lang="es-US"/>
              <a:t>1926.251(a)(5) </a:t>
            </a:r>
          </a:p>
          <a:p>
            <a:pPr rtl="0">
              <a:lnSpc>
                <a:spcPct val="90000"/>
              </a:lnSpc>
              <a:spcBef>
                <a:spcPct val="20000"/>
              </a:spcBef>
              <a:buFontTx/>
              <a:buNone/>
            </a:pPr>
            <a:endParaRPr lang="en-US" dirty="0"/>
          </a:p>
          <a:p>
            <a:pPr rtl="0">
              <a:lnSpc>
                <a:spcPct val="90000"/>
              </a:lnSpc>
              <a:spcBef>
                <a:spcPct val="20000"/>
              </a:spcBef>
              <a:buFontTx/>
              <a:buNone/>
            </a:pPr>
            <a:r>
              <a:rPr lang="es-US"/>
              <a:t>Referencia - Página de enlaces técnicos para la seguridad de eslingas www.osha.gov/doc/outreachtraining/htmlfiles/slings.html</a:t>
            </a:r>
          </a:p>
          <a:p>
            <a:pPr rtl="0">
              <a:lnSpc>
                <a:spcPct val="90000"/>
              </a:lnSpc>
              <a:spcBef>
                <a:spcPct val="20000"/>
              </a:spcBef>
              <a:buFontTx/>
              <a:buNone/>
            </a:pPr>
            <a:endParaRPr lang="en-US" dirty="0"/>
          </a:p>
          <a:p>
            <a:pPr rtl="0">
              <a:lnSpc>
                <a:spcPct val="90000"/>
              </a:lnSpc>
              <a:spcBef>
                <a:spcPct val="20000"/>
              </a:spcBef>
              <a:buFontTx/>
              <a:buNone/>
            </a:pPr>
            <a:r>
              <a:rPr lang="es-US"/>
              <a:t>Esta sección se aplica a las eslingas utilizadas junto con otros equipos de manipulación de materiales para el movimiento de material por elevación, en los empleos comprendidos en esta parte. </a:t>
            </a:r>
          </a:p>
          <a:p>
            <a:pPr rtl="0">
              <a:lnSpc>
                <a:spcPct val="90000"/>
              </a:lnSpc>
              <a:spcBef>
                <a:spcPct val="20000"/>
              </a:spcBef>
              <a:buFontTx/>
              <a:buNone/>
            </a:pPr>
            <a:endParaRPr lang="en-US" dirty="0"/>
          </a:p>
          <a:p>
            <a:pPr rtl="0">
              <a:lnSpc>
                <a:spcPct val="90000"/>
              </a:lnSpc>
              <a:spcBef>
                <a:spcPct val="20000"/>
              </a:spcBef>
              <a:buFontTx/>
              <a:buNone/>
            </a:pPr>
            <a:r>
              <a:rPr lang="es-US"/>
              <a:t>Los tipos de eslingas considerados son las de cadena de aleación de acero, cable de acero, malla metálica, cuerda de fibra natural o sintética (construcción convencional de tres hilos) y cincha sintética (nylon, poliéster y polipropileno).</a:t>
            </a:r>
          </a:p>
          <a:p>
            <a:pPr rtl="0">
              <a:lnSpc>
                <a:spcPct val="90000"/>
              </a:lnSpc>
              <a:spcBef>
                <a:spcPct val="20000"/>
              </a:spcBef>
              <a:buFontTx/>
              <a:buNone/>
            </a:pPr>
            <a:endParaRPr lang="en-US" dirty="0"/>
          </a:p>
          <a:p>
            <a:pPr rtl="0">
              <a:lnSpc>
                <a:spcPct val="90000"/>
              </a:lnSpc>
              <a:spcBef>
                <a:spcPct val="20000"/>
              </a:spcBef>
              <a:buFontTx/>
              <a:buNone/>
            </a:pPr>
            <a:r>
              <a:rPr lang="es-US"/>
              <a:t>Tres tipos de eslingas se analizan en detalle en esta presentación: de cadena de aleación de acero, de cable de acero y de cincha sintética. </a:t>
            </a:r>
          </a:p>
          <a:p>
            <a:pPr rtl="0">
              <a:lnSpc>
                <a:spcPct val="90000"/>
              </a:lnSpc>
              <a:spcBef>
                <a:spcPct val="20000"/>
              </a:spcBef>
              <a:buFontTx/>
              <a:buNone/>
            </a:pPr>
            <a:endParaRPr lang="en-US" dirty="0"/>
          </a:p>
          <a:p>
            <a:pPr rtl="0">
              <a:lnSpc>
                <a:spcPct val="90000"/>
              </a:lnSpc>
              <a:spcBef>
                <a:spcPct val="20000"/>
              </a:spcBef>
              <a:buFontTx/>
              <a:buNone/>
            </a:pPr>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29</a:t>
            </a:fld>
            <a:endParaRPr lang="en-US"/>
          </a:p>
        </p:txBody>
      </p:sp>
    </p:spTree>
    <p:extLst>
      <p:ext uri="{BB962C8B-B14F-4D97-AF65-F5344CB8AC3E}">
        <p14:creationId xmlns:p14="http://schemas.microsoft.com/office/powerpoint/2010/main" val="40508423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eaLnBrk="1" hangingPunct="1">
              <a:spcBef>
                <a:spcPct val="0"/>
              </a:spcBef>
              <a:buFontTx/>
              <a:buChar char="•"/>
            </a:pPr>
            <a:r>
              <a:rPr lang="es-US">
                <a:latin typeface="Arial" panose="020B0604020202020204" pitchFamily="34" charset="0"/>
                <a:cs typeface="Arial" panose="020B0604020202020204" pitchFamily="34" charset="0"/>
              </a:rPr>
              <a:t>Todas las eslingas de nailon y de cadena deben tener etiquetas legibles.</a:t>
            </a:r>
          </a:p>
          <a:p>
            <a:pPr rtl="0" eaLnBrk="1" hangingPunct="1">
              <a:spcBef>
                <a:spcPct val="0"/>
              </a:spcBef>
              <a:buFontTx/>
              <a:buChar char="•"/>
            </a:pPr>
            <a:r>
              <a:rPr lang="es-US">
                <a:latin typeface="Arial" panose="020B0604020202020204" pitchFamily="34" charset="0"/>
                <a:cs typeface="Arial" panose="020B0604020202020204" pitchFamily="34" charset="0"/>
              </a:rPr>
              <a:t>Los aparejadores deben entender las capacidades de las eslingas de cables de acero.</a:t>
            </a:r>
          </a:p>
          <a:p>
            <a:pPr rtl="0" eaLnBrk="1" hangingPunct="1">
              <a:spcBef>
                <a:spcPct val="0"/>
              </a:spcBef>
              <a:buFontTx/>
              <a:buChar char="•"/>
            </a:pPr>
            <a:r>
              <a:rPr lang="es-US">
                <a:latin typeface="Arial" panose="020B0604020202020204" pitchFamily="34" charset="0"/>
                <a:cs typeface="Arial" panose="020B0604020202020204" pitchFamily="34" charset="0"/>
              </a:rPr>
              <a:t>Todos los aparejadores deben saber inspeccionar las eslingas y las cargas adecuadamente aparejadas.</a:t>
            </a:r>
          </a:p>
          <a:p>
            <a:pPr rtl="0" eaLnBrk="1" hangingPunct="1">
              <a:spcBef>
                <a:spcPct val="0"/>
              </a:spcBef>
              <a:buFontTx/>
              <a:buChar char="•"/>
            </a:pPr>
            <a:r>
              <a:rPr lang="es-US">
                <a:latin typeface="Arial" panose="020B0604020202020204" pitchFamily="34" charset="0"/>
                <a:cs typeface="Arial" panose="020B0604020202020204" pitchFamily="34" charset="0"/>
              </a:rPr>
              <a:t>No sobrecargue las eslingas. </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30</a:t>
            </a:fld>
            <a:endParaRPr lang="en-US"/>
          </a:p>
        </p:txBody>
      </p:sp>
    </p:spTree>
    <p:extLst>
      <p:ext uri="{BB962C8B-B14F-4D97-AF65-F5344CB8AC3E}">
        <p14:creationId xmlns:p14="http://schemas.microsoft.com/office/powerpoint/2010/main" val="839231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No todas las orugas son como esta 999. Es una máquina enorme y ocupa mucho espacio en el trabajo.</a:t>
            </a:r>
          </a:p>
          <a:p>
            <a:pPr rtl="0"/>
            <a:r>
              <a:rPr lang="es-US"/>
              <a:t>- Aunque tiene mucha capacidad, cuando se pone el brazo de grúa y se lo extiende lejos de la grúa, la capacidad baja mucho.</a:t>
            </a:r>
          </a:p>
          <a:p>
            <a:pPr rtl="0"/>
            <a:endParaRPr lang="en-US" altLang="en-US" sz="800" dirty="0"/>
          </a:p>
          <a:p>
            <a:pPr rtl="0"/>
            <a:r>
              <a:rPr lang="es-US"/>
              <a:t>La alta capacidad es con una longitud de brazo mínima y un radio mínimo.</a:t>
            </a:r>
          </a:p>
          <a:p>
            <a:pPr rtl="0"/>
            <a:endParaRPr lang="en-US" altLang="en-US" dirty="0"/>
          </a:p>
          <a:p>
            <a:pPr rtl="0"/>
            <a:r>
              <a:rPr lang="es-US"/>
              <a:t>Los modelos más pequeños con aguilones pueden ser un gran problema.</a:t>
            </a:r>
          </a:p>
          <a:p>
            <a:pPr rtl="0"/>
            <a:endParaRPr lang="en-US" altLang="en-US" dirty="0"/>
          </a:p>
          <a:p>
            <a:pPr rtl="0"/>
            <a:r>
              <a:rPr lang="es-US"/>
              <a:t>Imagen: TEEX</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5</a:t>
            </a:fld>
            <a:endParaRPr lang="en-US"/>
          </a:p>
        </p:txBody>
      </p:sp>
    </p:spTree>
    <p:extLst>
      <p:ext uri="{BB962C8B-B14F-4D97-AF65-F5344CB8AC3E}">
        <p14:creationId xmlns:p14="http://schemas.microsoft.com/office/powerpoint/2010/main" val="1063817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¿Dónde ponemos a los operadores más inexpertos?</a:t>
            </a:r>
          </a:p>
          <a:p>
            <a:pPr rtl="0"/>
            <a:r>
              <a:rPr lang="es-US"/>
              <a:t>- Estas grúas son las que menos perdonan.</a:t>
            </a:r>
          </a:p>
          <a:p>
            <a:pPr rtl="0"/>
            <a:r>
              <a:rPr lang="es-US"/>
              <a:t>- Lo más probable es que los accidentes se produzcan con las líneas eléctricas.</a:t>
            </a:r>
          </a:p>
          <a:p>
            <a:pPr marL="164784" indent="-164784" rtl="0">
              <a:buFontTx/>
              <a:buChar char="-"/>
            </a:pPr>
            <a:r>
              <a:rPr lang="es-US"/>
              <a:t>Muchos subcontratistas tienen este tipo de máquinas.</a:t>
            </a:r>
          </a:p>
          <a:p>
            <a:pPr marL="164784" indent="-164784" rtl="0">
              <a:buFontTx/>
              <a:buChar char="-"/>
            </a:pPr>
            <a:endParaRPr lang="en-US" altLang="en-US" dirty="0"/>
          </a:p>
          <a:p>
            <a:pPr rtl="0"/>
            <a:r>
              <a:rPr lang="es-US"/>
              <a:t>Imagen: TEEX</a:t>
            </a:r>
            <a:endParaRPr lang="en-US" alt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6</a:t>
            </a:fld>
            <a:endParaRPr lang="en-US"/>
          </a:p>
        </p:txBody>
      </p:sp>
    </p:spTree>
    <p:extLst>
      <p:ext uri="{BB962C8B-B14F-4D97-AF65-F5344CB8AC3E}">
        <p14:creationId xmlns:p14="http://schemas.microsoft.com/office/powerpoint/2010/main" val="3402316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Las barcazas grúa están alcanzadas por otras reglas.</a:t>
            </a:r>
          </a:p>
          <a:p>
            <a:pPr rtl="0"/>
            <a:endParaRPr lang="en-US" dirty="0"/>
          </a:p>
          <a:p>
            <a:pPr rtl="0"/>
            <a:r>
              <a:rPr lang="es-US"/>
              <a:t>Imagen: TEEX</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7</a:t>
            </a:fld>
            <a:endParaRPr lang="en-US"/>
          </a:p>
        </p:txBody>
      </p:sp>
    </p:spTree>
    <p:extLst>
      <p:ext uri="{BB962C8B-B14F-4D97-AF65-F5344CB8AC3E}">
        <p14:creationId xmlns:p14="http://schemas.microsoft.com/office/powerpoint/2010/main" val="504306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Imagen: Bob Emmerich</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8</a:t>
            </a:fld>
            <a:endParaRPr lang="en-US"/>
          </a:p>
        </p:txBody>
      </p:sp>
    </p:spTree>
    <p:extLst>
      <p:ext uri="{BB962C8B-B14F-4D97-AF65-F5344CB8AC3E}">
        <p14:creationId xmlns:p14="http://schemas.microsoft.com/office/powerpoint/2010/main" val="2210233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Esto también se conoce como "Cubierta de lanzadera" o "Cubierta de carga".</a:t>
            </a:r>
          </a:p>
          <a:p>
            <a:pPr rtl="0"/>
            <a:endParaRPr lang="en-US" dirty="0"/>
          </a:p>
          <a:p>
            <a:pPr rtl="0"/>
            <a:r>
              <a:rPr lang="es-US"/>
              <a:t>Imagen: TEEX</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9</a:t>
            </a:fld>
            <a:endParaRPr lang="en-US"/>
          </a:p>
        </p:txBody>
      </p:sp>
    </p:spTree>
    <p:extLst>
      <p:ext uri="{BB962C8B-B14F-4D97-AF65-F5344CB8AC3E}">
        <p14:creationId xmlns:p14="http://schemas.microsoft.com/office/powerpoint/2010/main" val="4189744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b="1">
                <a:effectLst/>
              </a:rPr>
              <a:t>29 CFR 1926 Subparte CC: Grúas y Cabrias en la Construcción</a:t>
            </a:r>
            <a:r>
              <a:rPr lang="en-US" b="1" dirty="0">
                <a:effectLst/>
              </a:rPr>
              <a:t/>
            </a:r>
            <a:br>
              <a:rPr lang="en-US" b="1" dirty="0">
                <a:effectLst/>
              </a:rPr>
            </a:br>
            <a:r>
              <a:rPr lang="es-US" b="1">
                <a:effectLst/>
              </a:rPr>
              <a:t>Sr. Paul Bolon, Sr. Garvin Branch y Sr. Bruce Justh.</a:t>
            </a:r>
            <a:r>
              <a:rPr lang="en-US" b="1" dirty="0">
                <a:effectLst/>
              </a:rPr>
              <a:t/>
            </a:r>
            <a:br>
              <a:rPr lang="en-US" b="1" dirty="0">
                <a:effectLst/>
              </a:rPr>
            </a:br>
            <a:r>
              <a:rPr lang="es-US" b="1">
                <a:effectLst/>
              </a:rPr>
              <a:t>Dirección de Construcción</a:t>
            </a:r>
          </a:p>
          <a:p>
            <a:pPr rtl="0"/>
            <a:endParaRPr lang="en-US" dirty="0">
              <a:effectLst/>
            </a:endParaRPr>
          </a:p>
          <a:p>
            <a:pPr rtl="0"/>
            <a:r>
              <a:rPr lang="es-US">
                <a:effectLst/>
              </a:rPr>
              <a:t>El Presidente Stafford dirigió entonces la atención a la segunda cuestión de actualización de la reglamentación, que consistía en correcciones menores de la norma sobre grúas y cabrias. El Sr. Paul Bolon, el Sr. Garvin Branch y el Sr. Bruce Justh, de la Dirección de Construcción, se presentaron para facilitar el debate. El Sr. Bolon informó a los asistentes que no era raro que la OSHA publicara un aviso, que por lo general es solo una corrección técnica, de seis meses a dos años después de la publicación de una norma definitiva. Normalmente, corrige errores de gramática y ortográficos, referencias erróneas y cosas así. Esta vez hay algunas cosas más grandes que corregir, por lo que la OSHA está llamando a esto una "enmienda a la norma definitiva", en lugar de ser solo una corrección técnica. El Sr. Bolon hizo énfasis en que la OSHA probablemente no hará una regla definitiva directa, sino que hará una propuesta normal, tendrá un período de comentarios y luego tendrá una regla definitiva.</a:t>
            </a:r>
          </a:p>
          <a:p>
            <a:pPr rtl="0"/>
            <a:endParaRPr lang="en-US" b="1" dirty="0">
              <a:effectLst/>
            </a:endParaRPr>
          </a:p>
          <a:p>
            <a:pPr rtl="0"/>
            <a:r>
              <a:rPr lang="es-US" b="1">
                <a:effectLst/>
              </a:rPr>
              <a:t>Pregunta:</a:t>
            </a:r>
            <a:r>
              <a:rPr lang="es-US">
                <a:effectLst/>
              </a:rPr>
              <a:t> Presidente Stafford - Para que entienda claramente, ¿cuál es el siguiente paso una vez que la OSHA reciba la recomendación del ACCSH?</a:t>
            </a:r>
          </a:p>
          <a:p>
            <a:pPr rtl="0"/>
            <a:r>
              <a:rPr lang="es-US" b="1">
                <a:effectLst/>
              </a:rPr>
              <a:t>Respuesta:</a:t>
            </a:r>
            <a:r>
              <a:rPr lang="es-US">
                <a:effectLst/>
              </a:rPr>
              <a:t> Sr. Bolon - Publicar una propuesta con estas enmiendas. </a:t>
            </a:r>
          </a:p>
          <a:p>
            <a:pPr rtl="0"/>
            <a:r>
              <a:rPr lang="es-US">
                <a:effectLst/>
              </a:rPr>
              <a:t>El Sr. Bolon y su equipo continuaron facilitando el siguiente debate sobre las enmiendas propuestas: </a:t>
            </a:r>
          </a:p>
          <a:p>
            <a:pPr rtl="0"/>
            <a:r>
              <a:rPr lang="es-US">
                <a:effectLst/>
              </a:rPr>
              <a:t>1926 Subparte O - Vehículos de Motor, Equipo Mecanizado y Operaciones Marítimas</a:t>
            </a:r>
          </a:p>
          <a:p>
            <a:pPr lvl="1" rtl="0"/>
            <a:r>
              <a:rPr lang="es-US">
                <a:effectLst/>
              </a:rPr>
              <a:t>1926.600 - Equipo - Sustituimos la palabra "grúa" por "equipo". Intentamos utilizar la palabra "equipo" en lugar de grúa a lo largo del texto reglamentario, porque la norma cubre muchos más equipos además de las grúas.</a:t>
            </a:r>
          </a:p>
          <a:p>
            <a:pPr lvl="2" rtl="0"/>
            <a:r>
              <a:rPr lang="es-US">
                <a:effectLst/>
              </a:rPr>
              <a:t>(a)(6)(i) - Sustitución de "grúa o carga" por "equipo".</a:t>
            </a:r>
          </a:p>
          <a:p>
            <a:pPr lvl="2" rtl="0"/>
            <a:r>
              <a:rPr lang="es-US">
                <a:effectLst/>
              </a:rPr>
              <a:t>(a)(6)(ii) - Sustitución de "grúa o carga" por "equipo".</a:t>
            </a:r>
          </a:p>
          <a:p>
            <a:pPr lvl="2" rtl="0"/>
            <a:r>
              <a:rPr lang="es-US">
                <a:effectLst/>
              </a:rPr>
              <a:t>(a)(6)(v) - Sustitución de "grúas" por "equipos".</a:t>
            </a:r>
          </a:p>
          <a:p>
            <a:pPr lvl="2" rtl="0"/>
            <a:r>
              <a:rPr lang="es-US">
                <a:effectLst/>
              </a:rPr>
              <a:t>(a)(6)(vii) - Sustitución de "grúa" por "equipo".</a:t>
            </a:r>
          </a:p>
          <a:p>
            <a:pPr rtl="0"/>
            <a:endParaRPr lang="en-US" dirty="0">
              <a:effectLst/>
            </a:endParaRPr>
          </a:p>
          <a:p>
            <a:pPr rtl="0"/>
            <a:r>
              <a:rPr lang="es-US">
                <a:effectLst/>
              </a:rPr>
              <a:t>1926 Subparte CC: Grúas y Cabrias en la Construcción</a:t>
            </a:r>
          </a:p>
          <a:p>
            <a:pPr lvl="1" rtl="0"/>
            <a:r>
              <a:rPr lang="es-US">
                <a:effectLst/>
              </a:rPr>
              <a:t>1926.1400 - Alcance - La exclusión de entrega de material tiene por objeto aplicarse cuando cierto material se traslada desde un remolque motorizado directamente al edificio. No se aplica cuando el material del remolque motorizado se coloca directamente en el suelo porque, primero que todo, no se trata de una actividad de construcción. Sin embargo, tal como está escrita ahora, la exclusión podría interpretarse como que se aplica al material puesto en el suelo. La enmienda evitaría esa posible interpretación errónea.</a:t>
            </a:r>
          </a:p>
          <a:p>
            <a:pPr lvl="2" rtl="0"/>
            <a:r>
              <a:rPr lang="es-US">
                <a:effectLst/>
              </a:rPr>
              <a:t>(c)(8) - Modificación del párrafo para que se lea: Camiones industriales motorizados (montacargas), a menos que estén equipados con un brazo de grúa y un izador.</a:t>
            </a:r>
          </a:p>
          <a:p>
            <a:pPr lvl="2" rtl="0"/>
            <a:r>
              <a:rPr lang="es-US">
                <a:effectLst/>
              </a:rPr>
              <a:t>(c)(17)(iii) - Modificación del párrafo para que se lea: La exclusión del párrafo (c)(17)(ii) de la presente sección no se aplica cuando:</a:t>
            </a:r>
          </a:p>
          <a:p>
            <a:pPr lvl="2" rtl="0"/>
            <a:r>
              <a:rPr lang="es-US">
                <a:effectLst/>
              </a:rPr>
              <a:t>(c)(17)(iii)(D) -Modificación del párrafo para que se lea: La actividad no está específicamente excluida en virtud de § 1400(c)(17)(ii).</a:t>
            </a:r>
          </a:p>
          <a:p>
            <a:pPr rtl="0"/>
            <a:endParaRPr lang="en-US" b="1" dirty="0">
              <a:effectLst/>
            </a:endParaRPr>
          </a:p>
          <a:p>
            <a:pPr rtl="0"/>
            <a:r>
              <a:rPr lang="es-US" b="1">
                <a:effectLst/>
              </a:rPr>
              <a:t>Pregunta:</a:t>
            </a:r>
            <a:r>
              <a:rPr lang="es-US">
                <a:effectLst/>
              </a:rPr>
              <a:t> Sr. Pratt - ¿Por qué no excluimos los montacargas completamente de esta norma?</a:t>
            </a:r>
          </a:p>
          <a:p>
            <a:pPr rtl="0"/>
            <a:r>
              <a:rPr lang="es-US" b="1">
                <a:effectLst/>
              </a:rPr>
              <a:t>Respuesta:</a:t>
            </a:r>
            <a:r>
              <a:rPr lang="es-US">
                <a:effectLst/>
              </a:rPr>
              <a:t> Sr. Bolon - Eso es lo que se propuso, y ese fue el proyecto de texto que vino del Comité de Asesoramiento. Pero tuvimos comentarios en la elaboración de normas que persuadieron a la OSHA de que si los montacargas se modificaban con brazos de grúa y malacates y cables de acero, pasan a tener las características de las grúas.</a:t>
            </a:r>
          </a:p>
          <a:p>
            <a:pPr rtl="0"/>
            <a:endParaRPr lang="en-US" b="1" dirty="0">
              <a:effectLst/>
            </a:endParaRPr>
          </a:p>
          <a:p>
            <a:pPr rtl="0"/>
            <a:r>
              <a:rPr lang="es-US" b="1">
                <a:effectLst/>
              </a:rPr>
              <a:t>Pregunta:</a:t>
            </a:r>
            <a:r>
              <a:rPr lang="es-US">
                <a:effectLst/>
              </a:rPr>
              <a:t> Sr. Stafford - Así que este lenguaje fue adoptado a partir de los comentarios que recibió durante el proceso de elaboración de normas, y no está cambiando la intención. ¿Solo está tratando de aclarar lo que significa con respecto a los montacargas?</a:t>
            </a:r>
          </a:p>
          <a:p>
            <a:pPr rtl="0"/>
            <a:r>
              <a:rPr lang="es-US" b="1">
                <a:effectLst/>
              </a:rPr>
              <a:t>Respuesta:</a:t>
            </a:r>
            <a:r>
              <a:rPr lang="es-US">
                <a:effectLst/>
              </a:rPr>
              <a:t> Sr. Bolon - Estamos tratando de eliminar toda confusión. Si se usa un gancho debajo de las horquillas, una eslinga o una cadena, y esto es bastante común, la norma no se aplica. Solo si añade un brazo de grúa y un izador.</a:t>
            </a:r>
          </a:p>
          <a:p>
            <a:pPr rtl="0"/>
            <a:endParaRPr lang="en-US" b="1" dirty="0">
              <a:effectLst/>
            </a:endParaRPr>
          </a:p>
          <a:p>
            <a:pPr rtl="0"/>
            <a:r>
              <a:rPr lang="es-US" b="1">
                <a:effectLst/>
              </a:rPr>
              <a:t>Pregunta:</a:t>
            </a:r>
            <a:r>
              <a:rPr lang="es-US">
                <a:effectLst/>
              </a:rPr>
              <a:t> Sr. Stribling - A menos que esté equipado con un brazo de grúa y un izador ¿entonces ese montacargas necesita dos agregados específicos para que le sea aplicable la norma para grúas?</a:t>
            </a:r>
          </a:p>
          <a:p>
            <a:pPr rtl="0"/>
            <a:r>
              <a:rPr lang="es-US" b="1">
                <a:effectLst/>
              </a:rPr>
              <a:t>Respuesta:</a:t>
            </a:r>
            <a:r>
              <a:rPr lang="es-US">
                <a:effectLst/>
              </a:rPr>
              <a:t> Sr. Bolon - Así es. La "y" es muy importante, al igual que el malacate o el gancho nos atrapó, porque con solo un gancho de repente se tenía una grúa, y esa no era nuestra intención.</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10</a:t>
            </a:fld>
            <a:endParaRPr lang="en-US"/>
          </a:p>
        </p:txBody>
      </p:sp>
    </p:spTree>
    <p:extLst>
      <p:ext uri="{BB962C8B-B14F-4D97-AF65-F5344CB8AC3E}">
        <p14:creationId xmlns:p14="http://schemas.microsoft.com/office/powerpoint/2010/main" val="2913008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effectLst/>
            </a:endParaRP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11</a:t>
            </a:fld>
            <a:endParaRPr lang="en-US"/>
          </a:p>
        </p:txBody>
      </p:sp>
    </p:spTree>
    <p:extLst>
      <p:ext uri="{BB962C8B-B14F-4D97-AF65-F5344CB8AC3E}">
        <p14:creationId xmlns:p14="http://schemas.microsoft.com/office/powerpoint/2010/main" val="27613386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xmlns=""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xmlns=""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xmlns=""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0" name="TextBox 29">
            <a:extLst>
              <a:ext uri="{FF2B5EF4-FFF2-40B4-BE49-F238E27FC236}">
                <a16:creationId xmlns:a16="http://schemas.microsoft.com/office/drawing/2014/main" xmlns=""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chemeClr val="bg1"/>
                </a:solidFill>
                <a:latin typeface="Nunito" pitchFamily="2" charset="77"/>
                <a:ea typeface="Cambria" panose="02040503050406030204" pitchFamily="18" charset="0"/>
              </a:rPr>
              <a:t>©</a:t>
            </a:r>
            <a:r>
              <a:rPr lang="es-US" sz="100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endParaRPr lang="en-US" dirty="0"/>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xmlns=""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xmlns=""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2" name="TextBox 11">
            <a:extLst>
              <a:ext uri="{FF2B5EF4-FFF2-40B4-BE49-F238E27FC236}">
                <a16:creationId xmlns:a16="http://schemas.microsoft.com/office/drawing/2014/main" xmlns=""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xmlns=""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xmlns=""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xmlns=""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xmlns=""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xmlns=""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xmlns=""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dirty="0"/>
          </a:p>
          <a:p>
            <a:pPr rtl="0"/>
            <a:r>
              <a:rPr lang="es-US"/>
              <a:t>Insert or Drag and Drop Image Here</a:t>
            </a:r>
          </a:p>
          <a:p>
            <a:pPr rtl="0"/>
            <a:endParaRPr lang="en-US" dirty="0"/>
          </a:p>
        </p:txBody>
      </p:sp>
      <p:sp>
        <p:nvSpPr>
          <p:cNvPr id="17" name="Text Placeholder 4">
            <a:extLst>
              <a:ext uri="{FF2B5EF4-FFF2-40B4-BE49-F238E27FC236}">
                <a16:creationId xmlns:a16="http://schemas.microsoft.com/office/drawing/2014/main" xmlns=""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xmlns=""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xmlns=""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4" name="TextBox 33">
            <a:extLst>
              <a:ext uri="{FF2B5EF4-FFF2-40B4-BE49-F238E27FC236}">
                <a16:creationId xmlns:a16="http://schemas.microsoft.com/office/drawing/2014/main" xmlns=""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xmlns=""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xmlns=""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5.png"/><Relationship Id="rId4"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30.jpg"/></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E7D08FC9-76A8-D54F-BCF8-2C9F6BA10451}"/>
              </a:ext>
            </a:extLst>
          </p:cNvPr>
          <p:cNvSpPr>
            <a:spLocks noGrp="1"/>
          </p:cNvSpPr>
          <p:nvPr>
            <p:ph type="body" sz="quarter" idx="13"/>
          </p:nvPr>
        </p:nvSpPr>
        <p:spPr>
          <a:xfrm>
            <a:off x="476471" y="4875295"/>
            <a:ext cx="11239058" cy="914400"/>
          </a:xfrm>
        </p:spPr>
        <p:txBody>
          <a:bodyPr rtlCol="0">
            <a:normAutofit fontScale="62500" lnSpcReduction="20000"/>
          </a:bodyPr>
          <a:lstStyle/>
          <a:p>
            <a:pPr rtl="0"/>
            <a:r>
              <a:rPr lang="es-US" sz="6000">
                <a:latin typeface="Nunito Light" pitchFamily="2" charset="77"/>
              </a:rPr>
              <a:t>Tipos, Componentes y Funcionalidad de la Grúa</a:t>
            </a:r>
          </a:p>
        </p:txBody>
      </p:sp>
      <p:sp>
        <p:nvSpPr>
          <p:cNvPr id="3" name="Text Placeholder 2">
            <a:extLst>
              <a:ext uri="{FF2B5EF4-FFF2-40B4-BE49-F238E27FC236}">
                <a16:creationId xmlns:a16="http://schemas.microsoft.com/office/drawing/2014/main" xmlns="" id="{01700092-37DC-0D44-AD62-E34A154E92D6}"/>
              </a:ext>
            </a:extLst>
          </p:cNvPr>
          <p:cNvSpPr>
            <a:spLocks noGrp="1"/>
          </p:cNvSpPr>
          <p:nvPr>
            <p:ph type="body" sz="quarter" idx="10"/>
          </p:nvPr>
        </p:nvSpPr>
        <p:spPr>
          <a:xfrm>
            <a:off x="476471" y="2004769"/>
            <a:ext cx="3924079" cy="299646"/>
          </a:xfrm>
        </p:spPr>
        <p:txBody>
          <a:bodyPr rtlCol="0">
            <a:normAutofit fontScale="85000" lnSpcReduction="10000"/>
          </a:bodyPr>
          <a:lstStyle/>
          <a:p>
            <a:pPr rtl="0"/>
            <a:r>
              <a:rPr lang="es-US" dirty="0"/>
              <a:t>Octubre de 2019 – septiembre de 2020</a:t>
            </a:r>
          </a:p>
        </p:txBody>
      </p:sp>
      <p:sp>
        <p:nvSpPr>
          <p:cNvPr id="4" name="Text Placeholder 3">
            <a:extLst>
              <a:ext uri="{FF2B5EF4-FFF2-40B4-BE49-F238E27FC236}">
                <a16:creationId xmlns:a16="http://schemas.microsoft.com/office/drawing/2014/main" xmlns="" id="{25464C09-28DB-654A-9CBE-A18E47989EE6}"/>
              </a:ext>
            </a:extLst>
          </p:cNvPr>
          <p:cNvSpPr>
            <a:spLocks noGrp="1"/>
          </p:cNvSpPr>
          <p:nvPr>
            <p:ph type="body" sz="quarter" idx="11"/>
          </p:nvPr>
        </p:nvSpPr>
        <p:spPr>
          <a:xfrm>
            <a:off x="476471" y="2474843"/>
            <a:ext cx="10686829" cy="2400451"/>
          </a:xfrm>
        </p:spPr>
        <p:txBody>
          <a:bodyPr rtlCol="0">
            <a:normAutofit/>
          </a:bodyPr>
          <a:lstStyle/>
          <a:p>
            <a:pPr rtl="0"/>
            <a:r>
              <a:rPr lang="es-US" dirty="0"/>
              <a:t>Manejo de Grúas en la Construcción</a:t>
            </a:r>
          </a:p>
        </p:txBody>
      </p:sp>
      <p:sp>
        <p:nvSpPr>
          <p:cNvPr id="5" name="Text Placeholder 4">
            <a:extLst>
              <a:ext uri="{FF2B5EF4-FFF2-40B4-BE49-F238E27FC236}">
                <a16:creationId xmlns:a16="http://schemas.microsoft.com/office/drawing/2014/main" xmlns="" id="{BD2F0370-A462-EA47-A926-2777BBA4F2A5}"/>
              </a:ext>
            </a:extLst>
          </p:cNvPr>
          <p:cNvSpPr>
            <a:spLocks noGrp="1"/>
          </p:cNvSpPr>
          <p:nvPr>
            <p:ph type="body" sz="quarter" idx="12"/>
          </p:nvPr>
        </p:nvSpPr>
        <p:spPr/>
        <p:txBody>
          <a:bodyPr rtlCol="0"/>
          <a:lstStyle/>
          <a:p>
            <a:pPr rtl="0"/>
            <a:r>
              <a:rPr lang="es-US">
                <a:solidFill>
                  <a:schemeClr val="tx1"/>
                </a:solidFill>
              </a:rPr>
              <a:t>Becas de Capacitación Susan Harwood de AGC-OSHA</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dirty="0"/>
              <a:t>Máquina Multiusos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5" name="TextBox 14">
            <a:extLst>
              <a:ext uri="{FF2B5EF4-FFF2-40B4-BE49-F238E27FC236}">
                <a16:creationId xmlns:a16="http://schemas.microsoft.com/office/drawing/2014/main" xmlns="" id="{4AA65921-3B52-4CCA-B271-53A5AF08ECDF}"/>
              </a:ext>
            </a:extLst>
          </p:cNvPr>
          <p:cNvSpPr txBox="1"/>
          <p:nvPr/>
        </p:nvSpPr>
        <p:spPr>
          <a:xfrm>
            <a:off x="6553200" y="5752215"/>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grpSp>
        <p:nvGrpSpPr>
          <p:cNvPr id="12" name="Group 11">
            <a:extLst>
              <a:ext uri="{FF2B5EF4-FFF2-40B4-BE49-F238E27FC236}">
                <a16:creationId xmlns:a16="http://schemas.microsoft.com/office/drawing/2014/main" xmlns="" id="{25344352-B080-4893-96D6-7397C4D268E0}"/>
              </a:ext>
            </a:extLst>
          </p:cNvPr>
          <p:cNvGrpSpPr/>
          <p:nvPr/>
        </p:nvGrpSpPr>
        <p:grpSpPr>
          <a:xfrm>
            <a:off x="540900" y="1473331"/>
            <a:ext cx="5460050" cy="3187716"/>
            <a:chOff x="1611494" y="1630680"/>
            <a:chExt cx="5950756" cy="3960979"/>
          </a:xfrm>
        </p:grpSpPr>
        <p:pic>
          <p:nvPicPr>
            <p:cNvPr id="13" name="Picture 2">
              <a:extLst>
                <a:ext uri="{FF2B5EF4-FFF2-40B4-BE49-F238E27FC236}">
                  <a16:creationId xmlns:a16="http://schemas.microsoft.com/office/drawing/2014/main" xmlns="" id="{7144D458-E812-4C30-9FD5-5CD87C17DB6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611494" y="1630680"/>
              <a:ext cx="5921012" cy="3931920"/>
            </a:xfrm>
            <a:prstGeom prst="rect">
              <a:avLst/>
            </a:prstGeom>
            <a:noFill/>
            <a:ln>
              <a:solidFill>
                <a:schemeClr val="tx1"/>
              </a:solidFill>
            </a:ln>
            <a:effectLst>
              <a:outerShdw blurRad="292100" dist="139700" dir="2700000" algn="ctr" rotWithShape="0">
                <a:schemeClr val="tx1">
                  <a:alpha val="65000"/>
                </a:schemeClr>
              </a:outerShdw>
            </a:effectLst>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xmlns="" id="{6A4A2278-D9DE-441E-AA2C-52DF3B66F87F}"/>
                </a:ext>
              </a:extLst>
            </p:cNvPr>
            <p:cNvSpPr txBox="1"/>
            <p:nvPr/>
          </p:nvSpPr>
          <p:spPr>
            <a:xfrm>
              <a:off x="2408458" y="5250263"/>
              <a:ext cx="5153792" cy="341396"/>
            </a:xfrm>
            <a:prstGeom prst="rect">
              <a:avLst/>
            </a:prstGeom>
            <a:noFill/>
          </p:spPr>
          <p:txBody>
            <a:bodyPr wrap="square" rtlCol="0">
              <a:spAutoFit/>
            </a:bodyPr>
            <a:lstStyle/>
            <a:p>
              <a:pPr algn="r" rtl="0"/>
              <a:r>
                <a:rPr lang="es-US" sz="900" b="1">
                  <a:solidFill>
                    <a:schemeClr val="bg1"/>
                  </a:solidFill>
                </a:rPr>
                <a:t>Imagen cortesía de SP Holding Group, Reino Unido. Usada con permiso.</a:t>
              </a:r>
            </a:p>
          </p:txBody>
        </p:sp>
      </p:grpSp>
      <p:pic>
        <p:nvPicPr>
          <p:cNvPr id="17" name="Picture 2" descr="C:\Users\Jim Goss\Documents\OTI\#2055 Course\Cranes\Boom and Winch attachment.jpg">
            <a:extLst>
              <a:ext uri="{FF2B5EF4-FFF2-40B4-BE49-F238E27FC236}">
                <a16:creationId xmlns:a16="http://schemas.microsoft.com/office/drawing/2014/main" xmlns="" id="{D7981DA4-FC28-457B-A967-A2E9CAF4F7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3063" y="2495182"/>
            <a:ext cx="5424533" cy="3307641"/>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xmlns="" id="{FE22C6D8-602B-4FBE-97BC-EDBACE086237}"/>
              </a:ext>
            </a:extLst>
          </p:cNvPr>
          <p:cNvSpPr/>
          <p:nvPr/>
        </p:nvSpPr>
        <p:spPr>
          <a:xfrm>
            <a:off x="781888" y="4866511"/>
            <a:ext cx="5335075" cy="923330"/>
          </a:xfrm>
          <a:prstGeom prst="rect">
            <a:avLst/>
          </a:prstGeom>
        </p:spPr>
        <p:txBody>
          <a:bodyPr wrap="square" rtlCol="0">
            <a:spAutoFit/>
          </a:bodyPr>
          <a:lstStyle/>
          <a:p>
            <a:pPr rtl="0"/>
            <a:r>
              <a:rPr lang="es-US" dirty="0">
                <a:latin typeface="Nunito" panose="00000500000000000000" pitchFamily="2" charset="0"/>
              </a:rPr>
              <a:t>Puede funcionar como montacargas o también puede tener un malacate y un gancho para funcionar como grúa.  La máquina también tiene la capacidad de girar como una grúa.</a:t>
            </a:r>
            <a:endParaRPr lang="en-US" dirty="0">
              <a:latin typeface="Nunito" panose="00000500000000000000" pitchFamily="2" charset="0"/>
            </a:endParaRPr>
          </a:p>
        </p:txBody>
      </p:sp>
    </p:spTree>
    <p:extLst>
      <p:ext uri="{BB962C8B-B14F-4D97-AF65-F5344CB8AC3E}">
        <p14:creationId xmlns:p14="http://schemas.microsoft.com/office/powerpoint/2010/main" val="4519484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a:t>¿Qué Hay de Esta?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5" name="TextBox 14">
            <a:extLst>
              <a:ext uri="{FF2B5EF4-FFF2-40B4-BE49-F238E27FC236}">
                <a16:creationId xmlns:a16="http://schemas.microsoft.com/office/drawing/2014/main" xmlns="" id="{4AA65921-3B52-4CCA-B271-53A5AF08ECDF}"/>
              </a:ext>
            </a:extLst>
          </p:cNvPr>
          <p:cNvSpPr txBox="1"/>
          <p:nvPr/>
        </p:nvSpPr>
        <p:spPr>
          <a:xfrm>
            <a:off x="6553200" y="5752215"/>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pic>
        <p:nvPicPr>
          <p:cNvPr id="18" name="11290883_1607243979545786_1390844732_n">
            <a:hlinkClick r:id="" action="ppaction://media"/>
            <a:extLst>
              <a:ext uri="{FF2B5EF4-FFF2-40B4-BE49-F238E27FC236}">
                <a16:creationId xmlns:a16="http://schemas.microsoft.com/office/drawing/2014/main" xmlns="" id="{CB7F301F-C3B4-4336-868A-64F80C18EF9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30878" y="1298411"/>
            <a:ext cx="5215553" cy="3912008"/>
          </a:xfrm>
          <a:prstGeom prst="rect">
            <a:avLst/>
          </a:prstGeom>
        </p:spPr>
      </p:pic>
      <p:sp>
        <p:nvSpPr>
          <p:cNvPr id="10" name="Rectangle 9">
            <a:extLst>
              <a:ext uri="{FF2B5EF4-FFF2-40B4-BE49-F238E27FC236}">
                <a16:creationId xmlns:a16="http://schemas.microsoft.com/office/drawing/2014/main" xmlns="" id="{71668BC8-D223-4DA4-9502-496405B8F2BA}"/>
              </a:ext>
            </a:extLst>
          </p:cNvPr>
          <p:cNvSpPr/>
          <p:nvPr/>
        </p:nvSpPr>
        <p:spPr>
          <a:xfrm>
            <a:off x="2484274" y="5498299"/>
            <a:ext cx="7223452" cy="738664"/>
          </a:xfrm>
          <a:prstGeom prst="rect">
            <a:avLst/>
          </a:prstGeom>
        </p:spPr>
        <p:txBody>
          <a:bodyPr wrap="none" rtlCol="0">
            <a:spAutoFit/>
          </a:bodyPr>
          <a:lstStyle/>
          <a:p>
            <a:pPr rtl="0"/>
            <a:r>
              <a:rPr lang="es-US">
                <a:latin typeface="Nunito" panose="00000500000000000000" pitchFamily="2" charset="0"/>
              </a:rPr>
              <a:t>Video de un dispositivo de elevación móvil casero</a:t>
            </a:r>
          </a:p>
          <a:p>
            <a:pPr rtl="0"/>
            <a:r>
              <a:rPr lang="es-US" sz="2400" b="1">
                <a:latin typeface="Nunito" panose="00000500000000000000" pitchFamily="2" charset="0"/>
              </a:rPr>
              <a:t>Obviamente, esto es totalmente inaceptable como grúa.</a:t>
            </a:r>
          </a:p>
        </p:txBody>
      </p:sp>
    </p:spTree>
    <p:extLst>
      <p:ext uri="{BB962C8B-B14F-4D97-AF65-F5344CB8AC3E}">
        <p14:creationId xmlns:p14="http://schemas.microsoft.com/office/powerpoint/2010/main" val="123486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5704"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8"/>
                                        </p:tgtEl>
                                      </p:cBhvr>
                                    </p:cmd>
                                  </p:childTnLst>
                                </p:cTn>
                              </p:par>
                            </p:childTnLst>
                          </p:cTn>
                        </p:par>
                      </p:childTnLst>
                    </p:cTn>
                  </p:par>
                </p:childTnLst>
              </p:cTn>
              <p:nextCondLst>
                <p:cond evt="onClick" delay="0">
                  <p:tgtEl>
                    <p:spTgt spid="18"/>
                  </p:tgtEl>
                </p:cond>
              </p:nextCondLst>
            </p:seq>
            <p:video>
              <p:cMediaNode vol="80000">
                <p:cTn id="12" fill="hold" display="0">
                  <p:stCondLst>
                    <p:cond delay="indefinite"/>
                  </p:stCondLst>
                </p:cTn>
                <p:tgtEl>
                  <p:spTgt spid="18"/>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20000"/>
          </a:bodyPr>
          <a:lstStyle/>
          <a:p>
            <a:pPr rtl="0"/>
            <a:r>
              <a:rPr lang="es-US"/>
              <a:t>Grúa de Oruga con Brazo Reticulado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5" name="TextBox 14">
            <a:extLst>
              <a:ext uri="{FF2B5EF4-FFF2-40B4-BE49-F238E27FC236}">
                <a16:creationId xmlns:a16="http://schemas.microsoft.com/office/drawing/2014/main" xmlns="" id="{4AA65921-3B52-4CCA-B271-53A5AF08ECDF}"/>
              </a:ext>
            </a:extLst>
          </p:cNvPr>
          <p:cNvSpPr txBox="1"/>
          <p:nvPr/>
        </p:nvSpPr>
        <p:spPr>
          <a:xfrm>
            <a:off x="6553200" y="5752215"/>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pic>
        <p:nvPicPr>
          <p:cNvPr id="10" name="Picture 3">
            <a:extLst>
              <a:ext uri="{FF2B5EF4-FFF2-40B4-BE49-F238E27FC236}">
                <a16:creationId xmlns:a16="http://schemas.microsoft.com/office/drawing/2014/main" xmlns="" id="{F2BCA863-7C2B-42E2-BD4E-C6698EA927D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83577" y="1226233"/>
            <a:ext cx="5713974" cy="500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FFFF"/>
                </a:solidFill>
                <a:miter lim="800000"/>
                <a:headEnd/>
                <a:tailEnd/>
              </a14:hiddenLine>
            </a:ext>
          </a:extLst>
        </p:spPr>
      </p:pic>
      <p:sp>
        <p:nvSpPr>
          <p:cNvPr id="12" name="TextBox 11">
            <a:extLst>
              <a:ext uri="{FF2B5EF4-FFF2-40B4-BE49-F238E27FC236}">
                <a16:creationId xmlns:a16="http://schemas.microsoft.com/office/drawing/2014/main" xmlns="" id="{4559B825-C7E1-4204-ADAC-D086063E453C}"/>
              </a:ext>
            </a:extLst>
          </p:cNvPr>
          <p:cNvSpPr txBox="1"/>
          <p:nvPr/>
        </p:nvSpPr>
        <p:spPr>
          <a:xfrm>
            <a:off x="8415079" y="5822542"/>
            <a:ext cx="2587701" cy="230832"/>
          </a:xfrm>
          <a:prstGeom prst="rect">
            <a:avLst/>
          </a:prstGeom>
          <a:noFill/>
          <a:ln>
            <a:noFill/>
          </a:ln>
        </p:spPr>
        <p:txBody>
          <a:bodyPr wrap="square" rtlCol="0">
            <a:spAutoFit/>
          </a:bodyPr>
          <a:lstStyle/>
          <a:p>
            <a:pPr algn="r" rtl="0"/>
            <a:r>
              <a:rPr lang="es-US" sz="900" b="1"/>
              <a:t>Imagen cortesía de TEEX. Usada con permiso.</a:t>
            </a:r>
          </a:p>
        </p:txBody>
      </p:sp>
    </p:spTree>
    <p:extLst>
      <p:ext uri="{BB962C8B-B14F-4D97-AF65-F5344CB8AC3E}">
        <p14:creationId xmlns:p14="http://schemas.microsoft.com/office/powerpoint/2010/main" val="768750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20000"/>
          </a:bodyPr>
          <a:lstStyle/>
          <a:p>
            <a:pPr rtl="0"/>
            <a:r>
              <a:rPr lang="es-US"/>
              <a:t>Remolque Motorizado con Brazo de Grúa Reticulado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5" name="TextBox 14">
            <a:extLst>
              <a:ext uri="{FF2B5EF4-FFF2-40B4-BE49-F238E27FC236}">
                <a16:creationId xmlns:a16="http://schemas.microsoft.com/office/drawing/2014/main" xmlns="" id="{4AA65921-3B52-4CCA-B271-53A5AF08ECDF}"/>
              </a:ext>
            </a:extLst>
          </p:cNvPr>
          <p:cNvSpPr txBox="1"/>
          <p:nvPr/>
        </p:nvSpPr>
        <p:spPr>
          <a:xfrm>
            <a:off x="6553200" y="5752215"/>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pic>
        <p:nvPicPr>
          <p:cNvPr id="13" name="Content Placeholder 3">
            <a:extLst>
              <a:ext uri="{FF2B5EF4-FFF2-40B4-BE49-F238E27FC236}">
                <a16:creationId xmlns:a16="http://schemas.microsoft.com/office/drawing/2014/main" xmlns="" id="{FC9CA886-59AB-4B76-91D1-2F08EC9473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3408" y="1420192"/>
            <a:ext cx="9495977" cy="4321339"/>
          </a:xfrm>
          <a:prstGeom prst="rect">
            <a:avLst/>
          </a:prstGeom>
        </p:spPr>
      </p:pic>
      <p:sp>
        <p:nvSpPr>
          <p:cNvPr id="16" name="TextBox 15">
            <a:extLst>
              <a:ext uri="{FF2B5EF4-FFF2-40B4-BE49-F238E27FC236}">
                <a16:creationId xmlns:a16="http://schemas.microsoft.com/office/drawing/2014/main" xmlns="" id="{CD83AD42-E19D-4745-B517-7E4F79AFFB43}"/>
              </a:ext>
            </a:extLst>
          </p:cNvPr>
          <p:cNvSpPr txBox="1"/>
          <p:nvPr/>
        </p:nvSpPr>
        <p:spPr>
          <a:xfrm>
            <a:off x="8162027" y="5836836"/>
            <a:ext cx="2360187" cy="230832"/>
          </a:xfrm>
          <a:prstGeom prst="rect">
            <a:avLst/>
          </a:prstGeom>
          <a:noFill/>
          <a:ln>
            <a:noFill/>
          </a:ln>
        </p:spPr>
        <p:txBody>
          <a:bodyPr wrap="square" rtlCol="0">
            <a:spAutoFit/>
          </a:bodyPr>
          <a:lstStyle/>
          <a:p>
            <a:pPr algn="r" rtl="0"/>
            <a:r>
              <a:rPr lang="es-US" sz="900" b="1"/>
              <a:t>Imagen cortesía de TEEX. Usada con permiso.</a:t>
            </a:r>
          </a:p>
        </p:txBody>
      </p:sp>
    </p:spTree>
    <p:extLst>
      <p:ext uri="{BB962C8B-B14F-4D97-AF65-F5344CB8AC3E}">
        <p14:creationId xmlns:p14="http://schemas.microsoft.com/office/powerpoint/2010/main" val="21186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20000"/>
          </a:bodyPr>
          <a:lstStyle/>
          <a:p>
            <a:pPr rtl="0"/>
            <a:r>
              <a:rPr lang="es-US"/>
              <a:t>Remolque Motorizado con Brazo de Grúa Hidráulico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5" name="TextBox 14">
            <a:extLst>
              <a:ext uri="{FF2B5EF4-FFF2-40B4-BE49-F238E27FC236}">
                <a16:creationId xmlns:a16="http://schemas.microsoft.com/office/drawing/2014/main" xmlns="" id="{4AA65921-3B52-4CCA-B271-53A5AF08ECDF}"/>
              </a:ext>
            </a:extLst>
          </p:cNvPr>
          <p:cNvSpPr txBox="1"/>
          <p:nvPr/>
        </p:nvSpPr>
        <p:spPr>
          <a:xfrm>
            <a:off x="6553200" y="5752215"/>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pic>
        <p:nvPicPr>
          <p:cNvPr id="10" name="Content Placeholder 6">
            <a:extLst>
              <a:ext uri="{FF2B5EF4-FFF2-40B4-BE49-F238E27FC236}">
                <a16:creationId xmlns:a16="http://schemas.microsoft.com/office/drawing/2014/main" xmlns="" id="{30435051-CD90-4576-AAAA-6B58EB5FE7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9049" y="1289123"/>
            <a:ext cx="4444696" cy="4883077"/>
          </a:xfrm>
          <a:prstGeom prst="rect">
            <a:avLst/>
          </a:prstGeom>
        </p:spPr>
      </p:pic>
      <p:sp>
        <p:nvSpPr>
          <p:cNvPr id="12" name="TextBox 11">
            <a:extLst>
              <a:ext uri="{FF2B5EF4-FFF2-40B4-BE49-F238E27FC236}">
                <a16:creationId xmlns:a16="http://schemas.microsoft.com/office/drawing/2014/main" xmlns="" id="{3559905C-8425-4A12-B21D-6BEFDA358274}"/>
              </a:ext>
            </a:extLst>
          </p:cNvPr>
          <p:cNvSpPr txBox="1"/>
          <p:nvPr/>
        </p:nvSpPr>
        <p:spPr>
          <a:xfrm>
            <a:off x="8162027" y="5956756"/>
            <a:ext cx="2360187" cy="230832"/>
          </a:xfrm>
          <a:prstGeom prst="rect">
            <a:avLst/>
          </a:prstGeom>
          <a:noFill/>
          <a:ln>
            <a:noFill/>
          </a:ln>
        </p:spPr>
        <p:txBody>
          <a:bodyPr wrap="square" rtlCol="0">
            <a:spAutoFit/>
          </a:bodyPr>
          <a:lstStyle/>
          <a:p>
            <a:pPr algn="r" rtl="0"/>
            <a:r>
              <a:rPr lang="es-US" sz="900" b="1"/>
              <a:t>Imagen cortesía de TEEX. Usada con permiso.</a:t>
            </a:r>
          </a:p>
        </p:txBody>
      </p:sp>
    </p:spTree>
    <p:extLst>
      <p:ext uri="{BB962C8B-B14F-4D97-AF65-F5344CB8AC3E}">
        <p14:creationId xmlns:p14="http://schemas.microsoft.com/office/powerpoint/2010/main" val="23692264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a:t>Grúa Móvil</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5" name="TextBox 14">
            <a:extLst>
              <a:ext uri="{FF2B5EF4-FFF2-40B4-BE49-F238E27FC236}">
                <a16:creationId xmlns:a16="http://schemas.microsoft.com/office/drawing/2014/main" xmlns="" id="{4AA65921-3B52-4CCA-B271-53A5AF08ECDF}"/>
              </a:ext>
            </a:extLst>
          </p:cNvPr>
          <p:cNvSpPr txBox="1"/>
          <p:nvPr/>
        </p:nvSpPr>
        <p:spPr>
          <a:xfrm>
            <a:off x="6553200" y="5752215"/>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2" name="TextBox 11">
            <a:extLst>
              <a:ext uri="{FF2B5EF4-FFF2-40B4-BE49-F238E27FC236}">
                <a16:creationId xmlns:a16="http://schemas.microsoft.com/office/drawing/2014/main" xmlns="" id="{3559905C-8425-4A12-B21D-6BEFDA358274}"/>
              </a:ext>
            </a:extLst>
          </p:cNvPr>
          <p:cNvSpPr txBox="1"/>
          <p:nvPr/>
        </p:nvSpPr>
        <p:spPr>
          <a:xfrm>
            <a:off x="8686684" y="5956756"/>
            <a:ext cx="2360187" cy="230832"/>
          </a:xfrm>
          <a:prstGeom prst="rect">
            <a:avLst/>
          </a:prstGeom>
          <a:noFill/>
          <a:ln>
            <a:noFill/>
          </a:ln>
        </p:spPr>
        <p:txBody>
          <a:bodyPr wrap="square" rtlCol="0">
            <a:spAutoFit/>
          </a:bodyPr>
          <a:lstStyle/>
          <a:p>
            <a:pPr algn="r" rtl="0"/>
            <a:r>
              <a:rPr lang="es-US" sz="900" b="1"/>
              <a:t>Imagen cortesía de TEEX. Usada con permiso.</a:t>
            </a:r>
          </a:p>
        </p:txBody>
      </p:sp>
      <p:pic>
        <p:nvPicPr>
          <p:cNvPr id="13" name="Picture 12">
            <a:extLst>
              <a:ext uri="{FF2B5EF4-FFF2-40B4-BE49-F238E27FC236}">
                <a16:creationId xmlns:a16="http://schemas.microsoft.com/office/drawing/2014/main" xmlns="" id="{B55EC4C7-C547-4E3D-86B3-4F3BBC4EE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4243" y="1173428"/>
            <a:ext cx="6917645" cy="5109071"/>
          </a:xfrm>
          <a:prstGeom prst="rect">
            <a:avLst/>
          </a:prstGeom>
        </p:spPr>
      </p:pic>
    </p:spTree>
    <p:extLst>
      <p:ext uri="{BB962C8B-B14F-4D97-AF65-F5344CB8AC3E}">
        <p14:creationId xmlns:p14="http://schemas.microsoft.com/office/powerpoint/2010/main" val="3858085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a:t>Grúa Torre</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5" name="TextBox 14">
            <a:extLst>
              <a:ext uri="{FF2B5EF4-FFF2-40B4-BE49-F238E27FC236}">
                <a16:creationId xmlns:a16="http://schemas.microsoft.com/office/drawing/2014/main" xmlns="" id="{4AA65921-3B52-4CCA-B271-53A5AF08ECDF}"/>
              </a:ext>
            </a:extLst>
          </p:cNvPr>
          <p:cNvSpPr txBox="1"/>
          <p:nvPr/>
        </p:nvSpPr>
        <p:spPr>
          <a:xfrm>
            <a:off x="6553200" y="5752215"/>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pic>
        <p:nvPicPr>
          <p:cNvPr id="16" name="Picture 15">
            <a:extLst>
              <a:ext uri="{FF2B5EF4-FFF2-40B4-BE49-F238E27FC236}">
                <a16:creationId xmlns:a16="http://schemas.microsoft.com/office/drawing/2014/main" xmlns="" id="{2C126FB2-8F98-49AE-BA86-2AA4315895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6054" y="1201744"/>
            <a:ext cx="7159891" cy="5048921"/>
          </a:xfrm>
          <a:prstGeom prst="rect">
            <a:avLst/>
          </a:prstGeom>
        </p:spPr>
      </p:pic>
    </p:spTree>
    <p:extLst>
      <p:ext uri="{BB962C8B-B14F-4D97-AF65-F5344CB8AC3E}">
        <p14:creationId xmlns:p14="http://schemas.microsoft.com/office/powerpoint/2010/main" val="353865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a:t>Brazos de Grúa y Aguilones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5" name="TextBox 14">
            <a:extLst>
              <a:ext uri="{FF2B5EF4-FFF2-40B4-BE49-F238E27FC236}">
                <a16:creationId xmlns:a16="http://schemas.microsoft.com/office/drawing/2014/main" xmlns="" id="{4AA65921-3B52-4CCA-B271-53A5AF08ECDF}"/>
              </a:ext>
            </a:extLst>
          </p:cNvPr>
          <p:cNvSpPr txBox="1"/>
          <p:nvPr/>
        </p:nvSpPr>
        <p:spPr>
          <a:xfrm>
            <a:off x="6553200" y="5752215"/>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pic>
        <p:nvPicPr>
          <p:cNvPr id="10" name="Content Placeholder 6">
            <a:extLst>
              <a:ext uri="{FF2B5EF4-FFF2-40B4-BE49-F238E27FC236}">
                <a16:creationId xmlns:a16="http://schemas.microsoft.com/office/drawing/2014/main" xmlns="" id="{892DE462-5FCD-4CB1-97A2-B21852C895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0284" y="1446652"/>
            <a:ext cx="7031435" cy="4472334"/>
          </a:xfrm>
          <a:prstGeom prst="rect">
            <a:avLst/>
          </a:prstGeom>
        </p:spPr>
      </p:pic>
      <p:sp>
        <p:nvSpPr>
          <p:cNvPr id="12" name="TextBox 11">
            <a:extLst>
              <a:ext uri="{FF2B5EF4-FFF2-40B4-BE49-F238E27FC236}">
                <a16:creationId xmlns:a16="http://schemas.microsoft.com/office/drawing/2014/main" xmlns="" id="{D0835FE6-50DF-49C2-8CAB-D5AE6FE54B11}"/>
              </a:ext>
            </a:extLst>
          </p:cNvPr>
          <p:cNvSpPr txBox="1"/>
          <p:nvPr/>
        </p:nvSpPr>
        <p:spPr>
          <a:xfrm>
            <a:off x="8686684" y="5956756"/>
            <a:ext cx="2360187" cy="230832"/>
          </a:xfrm>
          <a:prstGeom prst="rect">
            <a:avLst/>
          </a:prstGeom>
          <a:noFill/>
          <a:ln>
            <a:noFill/>
          </a:ln>
        </p:spPr>
        <p:txBody>
          <a:bodyPr wrap="square" rtlCol="0">
            <a:spAutoFit/>
          </a:bodyPr>
          <a:lstStyle/>
          <a:p>
            <a:pPr algn="r" rtl="0"/>
            <a:r>
              <a:rPr lang="es-US" sz="900" b="1"/>
              <a:t>Imagen cortesía de TEEX. Usada con permiso.</a:t>
            </a:r>
          </a:p>
        </p:txBody>
      </p:sp>
    </p:spTree>
    <p:extLst>
      <p:ext uri="{BB962C8B-B14F-4D97-AF65-F5344CB8AC3E}">
        <p14:creationId xmlns:p14="http://schemas.microsoft.com/office/powerpoint/2010/main" val="19335809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rmAutofit lnSpcReduction="10000"/>
          </a:bodyPr>
          <a:lstStyle/>
          <a:p>
            <a:pPr rtl="0">
              <a:lnSpc>
                <a:spcPct val="100000"/>
              </a:lnSpc>
              <a:spcBef>
                <a:spcPts val="600"/>
              </a:spcBef>
            </a:pPr>
            <a:endParaRPr lang="en-US" altLang="en-US" sz="2400" dirty="0"/>
          </a:p>
          <a:p>
            <a:pPr rtl="0">
              <a:lnSpc>
                <a:spcPct val="100000"/>
              </a:lnSpc>
              <a:spcBef>
                <a:spcPts val="600"/>
              </a:spcBef>
            </a:pPr>
            <a:r>
              <a:rPr lang="es-US" sz="2400"/>
              <a:t>Las ayudas operativas que figuran en la lista, tales como el límite máximo de izado de gancho, son obligatorias para todos los equipos, salvo que se especifique lo contrario.</a:t>
            </a:r>
          </a:p>
          <a:p>
            <a:pPr rtl="0">
              <a:lnSpc>
                <a:spcPct val="100000"/>
              </a:lnSpc>
              <a:spcBef>
                <a:spcPts val="600"/>
              </a:spcBef>
            </a:pPr>
            <a:r>
              <a:rPr lang="es-US" sz="2400"/>
              <a:t>Las operaciones no comenzarán a menos que las ayudas operativas enumeradas se encuentren buen estado de funcionamiento, excepto cuando el empleador cumpla con las medidas temporales alternativas especificadas.</a:t>
            </a:r>
          </a:p>
          <a:p>
            <a:pPr rtl="0">
              <a:lnSpc>
                <a:spcPct val="100000"/>
              </a:lnSpc>
              <a:spcBef>
                <a:spcPts val="600"/>
              </a:spcBef>
            </a:pPr>
            <a:r>
              <a:rPr lang="es-US" sz="2400"/>
              <a:t>Si una de las ayudas operativas enumeradas deja de funcionar correctamente durante las operaciones, el operador debe detener las operaciones de manera segura hasta que se pongan en práctica las medidas alternativas temporales o el dispositivo vuelva a funcionar correctamente.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dirty="0"/>
              <a:t>1926.1416 Ayudas </a:t>
            </a:r>
            <a:r>
              <a:rPr lang="es-US" dirty="0" smtClean="0"/>
              <a:t>Operativas  </a:t>
            </a:r>
            <a:endParaRPr lang="es-US" dirty="0"/>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Tree>
    <p:extLst>
      <p:ext uri="{BB962C8B-B14F-4D97-AF65-F5344CB8AC3E}">
        <p14:creationId xmlns:p14="http://schemas.microsoft.com/office/powerpoint/2010/main" val="42549328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506583"/>
            <a:ext cx="6662530" cy="4519747"/>
          </a:xfrm>
        </p:spPr>
        <p:txBody>
          <a:bodyPr rtlCol="0">
            <a:normAutofit lnSpcReduction="10000"/>
          </a:bodyPr>
          <a:lstStyle/>
          <a:p>
            <a:pPr marL="1198563" indent="-284163" rtl="0">
              <a:lnSpc>
                <a:spcPct val="100000"/>
              </a:lnSpc>
              <a:spcBef>
                <a:spcPts val="600"/>
              </a:spcBef>
            </a:pPr>
            <a:r>
              <a:rPr lang="es-US" sz="2400"/>
              <a:t>Dispositivo limitador del izador del brazo de grúa. </a:t>
            </a:r>
          </a:p>
          <a:p>
            <a:pPr marL="1198563" indent="-284163" rtl="0">
              <a:lnSpc>
                <a:spcPct val="100000"/>
              </a:lnSpc>
              <a:spcBef>
                <a:spcPts val="600"/>
              </a:spcBef>
            </a:pPr>
            <a:r>
              <a:rPr lang="es-US" sz="2400"/>
              <a:t>Dispositivo limitador del aguilón amantillable</a:t>
            </a:r>
          </a:p>
          <a:p>
            <a:pPr marL="1198563" indent="-284163" rtl="0">
              <a:lnSpc>
                <a:spcPct val="100000"/>
              </a:lnSpc>
              <a:spcBef>
                <a:spcPts val="600"/>
              </a:spcBef>
            </a:pPr>
            <a:r>
              <a:rPr lang="es-US" sz="2400"/>
              <a:t>Dispositivo de límite máximo de izado de gancho.</a:t>
            </a:r>
          </a:p>
          <a:p>
            <a:pPr marL="914400" indent="0" rtl="0">
              <a:lnSpc>
                <a:spcPct val="100000"/>
              </a:lnSpc>
              <a:spcBef>
                <a:spcPts val="600"/>
              </a:spcBef>
              <a:buNone/>
            </a:pPr>
            <a:endParaRPr lang="en-US" altLang="en-US" sz="1200" dirty="0"/>
          </a:p>
          <a:p>
            <a:pPr rtl="0">
              <a:lnSpc>
                <a:spcPct val="100000"/>
              </a:lnSpc>
              <a:spcBef>
                <a:spcPts val="600"/>
              </a:spcBef>
            </a:pPr>
            <a:r>
              <a:rPr lang="es-US" sz="2800" b="1"/>
              <a:t>Tomar medidas alternativas está bien si estos no funcionan. </a:t>
            </a:r>
          </a:p>
          <a:p>
            <a:pPr marL="0" indent="0" rtl="0">
              <a:lnSpc>
                <a:spcPct val="100000"/>
              </a:lnSpc>
              <a:spcBef>
                <a:spcPts val="600"/>
              </a:spcBef>
              <a:buNone/>
            </a:pPr>
            <a:endParaRPr lang="en-US" altLang="en-US" sz="1200" b="1" dirty="0"/>
          </a:p>
          <a:p>
            <a:pPr rtl="0">
              <a:lnSpc>
                <a:spcPct val="100000"/>
              </a:lnSpc>
              <a:spcBef>
                <a:spcPts val="600"/>
              </a:spcBef>
            </a:pPr>
            <a:r>
              <a:rPr lang="es-US" sz="2800" b="1"/>
              <a:t>La reparación debe hacerse en 7 días calendario.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20000"/>
          </a:bodyPr>
          <a:lstStyle/>
          <a:p>
            <a:pPr rtl="0"/>
            <a:r>
              <a:rPr lang="es-US"/>
              <a:t>1926.1416 (d) Ayudas Operativas Categoría I</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pic>
        <p:nvPicPr>
          <p:cNvPr id="6" name="Picture 7" descr="100_2425">
            <a:extLst>
              <a:ext uri="{FF2B5EF4-FFF2-40B4-BE49-F238E27FC236}">
                <a16:creationId xmlns:a16="http://schemas.microsoft.com/office/drawing/2014/main" xmlns="" id="{9378E657-831E-4E7C-AF9C-BB6C06FC5B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3658" t="6505" r="19513" b="11382"/>
          <a:stretch>
            <a:fillRect/>
          </a:stretch>
        </p:blipFill>
        <p:spPr>
          <a:xfrm>
            <a:off x="7467600" y="1622188"/>
            <a:ext cx="4075985" cy="428853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8888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rmAutofit/>
          </a:bodyPr>
          <a:lstStyle/>
          <a:p>
            <a:pPr marL="0" indent="0" rtl="0">
              <a:lnSpc>
                <a:spcPct val="100000"/>
              </a:lnSpc>
              <a:spcBef>
                <a:spcPts val="600"/>
              </a:spcBef>
              <a:buNone/>
            </a:pPr>
            <a:r>
              <a:rPr lang="es-US" sz="2400" b="1"/>
              <a:t>Aprender sobre:</a:t>
            </a:r>
          </a:p>
          <a:p>
            <a:pPr rtl="0">
              <a:lnSpc>
                <a:spcPct val="100000"/>
              </a:lnSpc>
              <a:spcBef>
                <a:spcPts val="600"/>
              </a:spcBef>
            </a:pPr>
            <a:r>
              <a:rPr lang="es-US" sz="2400"/>
              <a:t>Diferentes tipos de grúas.</a:t>
            </a:r>
          </a:p>
          <a:p>
            <a:pPr rtl="0">
              <a:lnSpc>
                <a:spcPct val="100000"/>
              </a:lnSpc>
              <a:spcBef>
                <a:spcPts val="600"/>
              </a:spcBef>
            </a:pPr>
            <a:r>
              <a:rPr lang="es-US" sz="2400"/>
              <a:t>Tipos y configuraciones de brazos de grúa.</a:t>
            </a:r>
          </a:p>
          <a:p>
            <a:pPr rtl="0">
              <a:lnSpc>
                <a:spcPct val="100000"/>
              </a:lnSpc>
              <a:spcBef>
                <a:spcPts val="600"/>
              </a:spcBef>
            </a:pPr>
            <a:r>
              <a:rPr lang="es-US" sz="2400"/>
              <a:t>Ayudas operativas de la grúa.</a:t>
            </a:r>
          </a:p>
          <a:p>
            <a:pPr rtl="0">
              <a:lnSpc>
                <a:spcPct val="100000"/>
              </a:lnSpc>
              <a:spcBef>
                <a:spcPts val="600"/>
              </a:spcBef>
            </a:pPr>
            <a:r>
              <a:rPr lang="es-US" sz="2400"/>
              <a:t>Principios de palanca de grúa.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lstStyle/>
          <a:p>
            <a:pPr rtl="0"/>
            <a:r>
              <a:rPr lang="es-US"/>
              <a:t>Objetivos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rmAutofit/>
          </a:bodyPr>
          <a:lstStyle/>
          <a:p>
            <a:pPr rtl="0">
              <a:lnSpc>
                <a:spcPct val="100000"/>
              </a:lnSpc>
              <a:spcBef>
                <a:spcPts val="600"/>
              </a:spcBef>
            </a:pPr>
            <a:endParaRPr lang="en-US" altLang="en-US" sz="2400" dirty="0"/>
          </a:p>
          <a:p>
            <a:pPr rtl="0">
              <a:lnSpc>
                <a:spcPct val="100000"/>
              </a:lnSpc>
              <a:spcBef>
                <a:spcPts val="600"/>
              </a:spcBef>
            </a:pPr>
            <a:r>
              <a:rPr lang="es-US" sz="2400"/>
              <a:t>Ejemplos de medidas alternativas temporales para cuando no funciona el dispositivo de límite máximo de izado de gancho: </a:t>
            </a:r>
          </a:p>
          <a:p>
            <a:pPr lvl="2" rtl="0">
              <a:lnSpc>
                <a:spcPct val="100000"/>
              </a:lnSpc>
              <a:spcBef>
                <a:spcPts val="600"/>
              </a:spcBef>
            </a:pPr>
            <a:r>
              <a:rPr lang="es-US" sz="2400"/>
              <a:t>Marque claramente el cable (para que el operador pueda verlo fácilmente) en un punto que le dé al operador tiempo suficiente para detener el izador y prevenir el contacto entre el bloque de carga y la punta del brazo, </a:t>
            </a:r>
          </a:p>
          <a:p>
            <a:pPr lvl="2" rtl="0">
              <a:lnSpc>
                <a:spcPct val="100000"/>
              </a:lnSpc>
              <a:spcBef>
                <a:spcPts val="600"/>
              </a:spcBef>
            </a:pPr>
            <a:r>
              <a:rPr lang="es-US" sz="2400"/>
              <a:t>y use un observador cuando se extienda el brazo de la grúa.</a:t>
            </a:r>
          </a:p>
          <a:p>
            <a:pPr marL="0" indent="0" rtl="0">
              <a:lnSpc>
                <a:spcPct val="100000"/>
              </a:lnSpc>
              <a:spcBef>
                <a:spcPts val="600"/>
              </a:spcBef>
              <a:buNone/>
            </a:pPr>
            <a:endParaRPr lang="en-US" altLang="en-US" sz="2400" dirty="0"/>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a:t>Incluir Métodos Alternativos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Tree>
    <p:extLst>
      <p:ext uri="{BB962C8B-B14F-4D97-AF65-F5344CB8AC3E}">
        <p14:creationId xmlns:p14="http://schemas.microsoft.com/office/powerpoint/2010/main" val="520083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506583"/>
            <a:ext cx="6662530" cy="4519747"/>
          </a:xfrm>
        </p:spPr>
        <p:txBody>
          <a:bodyPr rtlCol="0">
            <a:normAutofit fontScale="77500" lnSpcReduction="20000"/>
          </a:bodyPr>
          <a:lstStyle/>
          <a:p>
            <a:pPr marL="284163" indent="-284163" rtl="0">
              <a:lnSpc>
                <a:spcPct val="100000"/>
              </a:lnSpc>
              <a:spcBef>
                <a:spcPts val="600"/>
              </a:spcBef>
            </a:pPr>
            <a:r>
              <a:rPr lang="es-US" sz="2400" i="1"/>
              <a:t>Indicador del ángulo o el radio del brazo de grúa.</a:t>
            </a:r>
          </a:p>
          <a:p>
            <a:pPr marL="284163" indent="-284163" rtl="0">
              <a:lnSpc>
                <a:spcPct val="100000"/>
              </a:lnSpc>
              <a:spcBef>
                <a:spcPts val="600"/>
              </a:spcBef>
            </a:pPr>
            <a:r>
              <a:rPr lang="es-US" sz="2400"/>
              <a:t>Indicador del ángulo del aguilón si el equipo tiene aguilón amantillable.</a:t>
            </a:r>
          </a:p>
          <a:p>
            <a:pPr marL="284163" indent="-284163" rtl="0">
              <a:lnSpc>
                <a:spcPct val="100000"/>
              </a:lnSpc>
              <a:spcBef>
                <a:spcPts val="600"/>
              </a:spcBef>
            </a:pPr>
            <a:r>
              <a:rPr lang="es-US" sz="2400"/>
              <a:t>Indicador de la longitud del brazo si el equipo tiene un brazo telescópico.</a:t>
            </a:r>
          </a:p>
          <a:p>
            <a:pPr marL="284163" indent="-284163" rtl="0">
              <a:lnSpc>
                <a:spcPct val="100000"/>
              </a:lnSpc>
              <a:spcBef>
                <a:spcPts val="600"/>
              </a:spcBef>
            </a:pPr>
            <a:r>
              <a:rPr lang="es-US" sz="2400" i="1"/>
              <a:t>Dispositivo medidor del peso de la carga y similares.</a:t>
            </a:r>
          </a:p>
          <a:p>
            <a:pPr marL="284163" indent="-284163" rtl="0">
              <a:lnSpc>
                <a:spcPct val="100000"/>
              </a:lnSpc>
              <a:spcBef>
                <a:spcPts val="600"/>
              </a:spcBef>
            </a:pPr>
            <a:r>
              <a:rPr lang="es-US" sz="2400"/>
              <a:t>Sensor/monitor de posición del estabilizador. </a:t>
            </a:r>
            <a:endParaRPr lang="en-US" altLang="en-US" sz="1200" dirty="0"/>
          </a:p>
          <a:p>
            <a:pPr marL="0" indent="0" rtl="0">
              <a:lnSpc>
                <a:spcPct val="100000"/>
              </a:lnSpc>
              <a:spcBef>
                <a:spcPts val="600"/>
              </a:spcBef>
              <a:buNone/>
            </a:pPr>
            <a:endParaRPr lang="en-US" altLang="en-US" sz="1300" dirty="0"/>
          </a:p>
          <a:p>
            <a:pPr marL="0" indent="0" rtl="0">
              <a:lnSpc>
                <a:spcPct val="120000"/>
              </a:lnSpc>
              <a:spcBef>
                <a:spcPts val="0"/>
              </a:spcBef>
              <a:buNone/>
            </a:pPr>
            <a:r>
              <a:rPr lang="es-US" sz="2800" b="1"/>
              <a:t>Tomar medidas alternativas está bien si estos no funcionan.</a:t>
            </a:r>
          </a:p>
          <a:p>
            <a:pPr marL="0" indent="0" rtl="0">
              <a:lnSpc>
                <a:spcPct val="120000"/>
              </a:lnSpc>
              <a:spcBef>
                <a:spcPts val="0"/>
              </a:spcBef>
              <a:buNone/>
            </a:pPr>
            <a:r>
              <a:rPr lang="es-US" sz="2800" b="1"/>
              <a:t>La reparación debe hacerse en 30 días calendario.</a:t>
            </a:r>
          </a:p>
          <a:p>
            <a:pPr marL="0" indent="0" rtl="0">
              <a:lnSpc>
                <a:spcPct val="120000"/>
              </a:lnSpc>
              <a:spcBef>
                <a:spcPts val="0"/>
              </a:spcBef>
              <a:buNone/>
            </a:pPr>
            <a:r>
              <a:rPr lang="es-US" sz="2600" b="1">
                <a:solidFill>
                  <a:srgbClr val="FF0000"/>
                </a:solidFill>
              </a:rPr>
              <a:t>Excepción: a menos que el empleador haya documentado que ordenó las piezas y luego las reparó dentro de los 7 días calendario de su recepción.</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20000"/>
          </a:bodyPr>
          <a:lstStyle/>
          <a:p>
            <a:pPr rtl="0"/>
            <a:r>
              <a:rPr lang="es-US"/>
              <a:t>1926.1416 (e) Ayudas Operativas Categoría II</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pic>
        <p:nvPicPr>
          <p:cNvPr id="7" name="Picture 4">
            <a:extLst>
              <a:ext uri="{FF2B5EF4-FFF2-40B4-BE49-F238E27FC236}">
                <a16:creationId xmlns:a16="http://schemas.microsoft.com/office/drawing/2014/main" xmlns="" id="{A68CAA41-D3A8-4CE6-A3CD-15FE9A5558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467599" y="2208509"/>
            <a:ext cx="3992707" cy="3142908"/>
          </a:xfrm>
          <a:prstGeom prst="rect">
            <a:avLst/>
          </a:prstGeom>
          <a:noFill/>
        </p:spPr>
      </p:pic>
    </p:spTree>
    <p:extLst>
      <p:ext uri="{BB962C8B-B14F-4D97-AF65-F5344CB8AC3E}">
        <p14:creationId xmlns:p14="http://schemas.microsoft.com/office/powerpoint/2010/main" val="6709744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rmAutofit fontScale="92500"/>
          </a:bodyPr>
          <a:lstStyle/>
          <a:p>
            <a:pPr rtl="0">
              <a:lnSpc>
                <a:spcPct val="100000"/>
              </a:lnSpc>
              <a:spcBef>
                <a:spcPts val="600"/>
              </a:spcBef>
            </a:pPr>
            <a:endParaRPr lang="en-US" altLang="en-US" sz="2400" dirty="0"/>
          </a:p>
          <a:p>
            <a:pPr rtl="0">
              <a:lnSpc>
                <a:spcPct val="100000"/>
              </a:lnSpc>
              <a:spcBef>
                <a:spcPts val="600"/>
              </a:spcBef>
            </a:pPr>
            <a:r>
              <a:rPr lang="es-US" sz="2400" b="1"/>
              <a:t>Medidas alternativas temporales para el indicador del ángulo del brazo de la grúa: </a:t>
            </a:r>
          </a:p>
          <a:p>
            <a:pPr lvl="2" rtl="0">
              <a:lnSpc>
                <a:spcPct val="100000"/>
              </a:lnSpc>
              <a:spcBef>
                <a:spcPts val="600"/>
              </a:spcBef>
            </a:pPr>
            <a:r>
              <a:rPr lang="es-US" sz="2400"/>
              <a:t>Para determinar los radios o el ángulo del brazo de la grúa, deben medirse los radios o el ángulo del brazo de la grúa con un dispositivo de medición.</a:t>
            </a:r>
          </a:p>
          <a:p>
            <a:pPr marL="914400" lvl="2" indent="0" rtl="0">
              <a:lnSpc>
                <a:spcPct val="100000"/>
              </a:lnSpc>
              <a:spcBef>
                <a:spcPts val="600"/>
              </a:spcBef>
              <a:buNone/>
            </a:pPr>
            <a:endParaRPr lang="en-US" altLang="en-US" sz="2400" dirty="0"/>
          </a:p>
          <a:p>
            <a:pPr rtl="0">
              <a:lnSpc>
                <a:spcPct val="100000"/>
              </a:lnSpc>
              <a:spcBef>
                <a:spcPts val="600"/>
              </a:spcBef>
            </a:pPr>
            <a:r>
              <a:rPr lang="es-US" sz="2400" b="1"/>
              <a:t>Medidas alternativas temporales del indicador del ángulo del aguilón: </a:t>
            </a:r>
          </a:p>
          <a:p>
            <a:pPr lvl="2" rtl="0">
              <a:lnSpc>
                <a:spcPct val="100000"/>
              </a:lnSpc>
              <a:spcBef>
                <a:spcPts val="600"/>
              </a:spcBef>
            </a:pPr>
            <a:r>
              <a:rPr lang="es-US" sz="2400"/>
              <a:t>Para determinar los radios o el ángulo del aguilón, debe determinarse el ángulo principal del brazo de la grúa y luego medir los radios o el ángulo del aguilón con un dispositivo de medición.</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0"/>
              </a:spcBef>
            </a:pPr>
            <a:r>
              <a:rPr lang="es-US"/>
              <a:t>Medidas Alternativas Temporales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Tree>
    <p:extLst>
      <p:ext uri="{BB962C8B-B14F-4D97-AF65-F5344CB8AC3E}">
        <p14:creationId xmlns:p14="http://schemas.microsoft.com/office/powerpoint/2010/main" val="18956823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506583"/>
            <a:ext cx="6135376" cy="4519747"/>
          </a:xfrm>
        </p:spPr>
        <p:txBody>
          <a:bodyPr rtlCol="0">
            <a:normAutofit lnSpcReduction="10000"/>
          </a:bodyPr>
          <a:lstStyle/>
          <a:p>
            <a:pPr rtl="0">
              <a:lnSpc>
                <a:spcPct val="110000"/>
              </a:lnSpc>
              <a:spcBef>
                <a:spcPts val="600"/>
              </a:spcBef>
            </a:pPr>
            <a:r>
              <a:rPr lang="es-US" sz="2400"/>
              <a:t>Deben cumplir con todos los procedimientos del fabricante aplicables a la operación, incluido el uso con accesorios.</a:t>
            </a:r>
          </a:p>
          <a:p>
            <a:pPr marL="0" indent="0" rtl="0">
              <a:lnSpc>
                <a:spcPct val="110000"/>
              </a:lnSpc>
              <a:spcBef>
                <a:spcPts val="600"/>
              </a:spcBef>
              <a:buNone/>
            </a:pPr>
            <a:endParaRPr lang="en-US" sz="1200" dirty="0"/>
          </a:p>
          <a:p>
            <a:pPr rtl="0">
              <a:lnSpc>
                <a:spcPct val="110000"/>
              </a:lnSpc>
              <a:spcBef>
                <a:spcPts val="600"/>
              </a:spcBef>
            </a:pPr>
            <a:r>
              <a:rPr lang="es-US" sz="2400"/>
              <a:t>Cuando los procedimientos del fabricante no se encuentren disponibles, el empleador deberá desarrollar y garantizar el cumplimiento de todos los procedimientos necesarios para el funcionamiento seguro del equipo y sus accesorios.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0"/>
              </a:spcBef>
            </a:pPr>
            <a:r>
              <a:rPr lang="es-US" dirty="0"/>
              <a:t>1926.1417 (a) y (b) Operaciones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pic>
        <p:nvPicPr>
          <p:cNvPr id="6" name="Picture 4">
            <a:extLst>
              <a:ext uri="{FF2B5EF4-FFF2-40B4-BE49-F238E27FC236}">
                <a16:creationId xmlns:a16="http://schemas.microsoft.com/office/drawing/2014/main" xmlns="" id="{9DF916CB-CFE4-417A-AFAD-212C2FC8E3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667"/>
          <a:stretch>
            <a:fillRect/>
          </a:stretch>
        </p:blipFill>
        <p:spPr>
          <a:xfrm>
            <a:off x="7137936" y="1717543"/>
            <a:ext cx="4764254" cy="4097826"/>
          </a:xfrm>
          <a:prstGeom prst="rect">
            <a:avLst/>
          </a:prstGeom>
          <a:noFill/>
        </p:spPr>
      </p:pic>
    </p:spTree>
    <p:extLst>
      <p:ext uri="{BB962C8B-B14F-4D97-AF65-F5344CB8AC3E}">
        <p14:creationId xmlns:p14="http://schemas.microsoft.com/office/powerpoint/2010/main" val="3811583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a:t>Principio de Palanca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5" name="TextBox 14">
            <a:extLst>
              <a:ext uri="{FF2B5EF4-FFF2-40B4-BE49-F238E27FC236}">
                <a16:creationId xmlns:a16="http://schemas.microsoft.com/office/drawing/2014/main" xmlns="" id="{4AA65921-3B52-4CCA-B271-53A5AF08ECDF}"/>
              </a:ext>
            </a:extLst>
          </p:cNvPr>
          <p:cNvSpPr txBox="1"/>
          <p:nvPr/>
        </p:nvSpPr>
        <p:spPr>
          <a:xfrm>
            <a:off x="6553200" y="5752215"/>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2" name="TextBox 11">
            <a:extLst>
              <a:ext uri="{FF2B5EF4-FFF2-40B4-BE49-F238E27FC236}">
                <a16:creationId xmlns:a16="http://schemas.microsoft.com/office/drawing/2014/main" xmlns="" id="{D0835FE6-50DF-49C2-8CAB-D5AE6FE54B11}"/>
              </a:ext>
            </a:extLst>
          </p:cNvPr>
          <p:cNvSpPr txBox="1"/>
          <p:nvPr/>
        </p:nvSpPr>
        <p:spPr>
          <a:xfrm>
            <a:off x="9646052" y="5956756"/>
            <a:ext cx="2360187" cy="230832"/>
          </a:xfrm>
          <a:prstGeom prst="rect">
            <a:avLst/>
          </a:prstGeom>
          <a:noFill/>
          <a:ln>
            <a:noFill/>
          </a:ln>
        </p:spPr>
        <p:txBody>
          <a:bodyPr wrap="square" rtlCol="0">
            <a:spAutoFit/>
          </a:bodyPr>
          <a:lstStyle/>
          <a:p>
            <a:pPr algn="r" rtl="0"/>
            <a:r>
              <a:rPr lang="es-US" sz="900" b="1"/>
              <a:t>Imagen cortesía de TEEX. Usada con permiso.</a:t>
            </a:r>
          </a:p>
        </p:txBody>
      </p:sp>
      <p:pic>
        <p:nvPicPr>
          <p:cNvPr id="13" name="Picture 2">
            <a:extLst>
              <a:ext uri="{FF2B5EF4-FFF2-40B4-BE49-F238E27FC236}">
                <a16:creationId xmlns:a16="http://schemas.microsoft.com/office/drawing/2014/main" xmlns="" id="{2107D517-DCDB-4896-859C-579443FAE3B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97597" y="1551738"/>
            <a:ext cx="7682115" cy="3578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3">
            <a:extLst>
              <a:ext uri="{FF2B5EF4-FFF2-40B4-BE49-F238E27FC236}">
                <a16:creationId xmlns:a16="http://schemas.microsoft.com/office/drawing/2014/main" xmlns="" id="{BEA8C891-BC00-4483-B2AF-15742CD94F30}"/>
              </a:ext>
            </a:extLst>
          </p:cNvPr>
          <p:cNvSpPr txBox="1">
            <a:spLocks noChangeArrowheads="1"/>
          </p:cNvSpPr>
          <p:nvPr/>
        </p:nvSpPr>
        <p:spPr bwMode="auto">
          <a:xfrm>
            <a:off x="3262539" y="5280298"/>
            <a:ext cx="566533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rtl="0" eaLnBrk="1" hangingPunct="1"/>
            <a:r>
              <a:rPr lang="es-US" sz="3200" b="0">
                <a:latin typeface="Nunito" panose="020B0604020202020204" charset="0"/>
              </a:rPr>
              <a:t>Grúa = Subibaja = Palanca</a:t>
            </a:r>
          </a:p>
        </p:txBody>
      </p:sp>
    </p:spTree>
    <p:extLst>
      <p:ext uri="{BB962C8B-B14F-4D97-AF65-F5344CB8AC3E}">
        <p14:creationId xmlns:p14="http://schemas.microsoft.com/office/powerpoint/2010/main" val="12994070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a:t>Principios de Operación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5" name="TextBox 14">
            <a:extLst>
              <a:ext uri="{FF2B5EF4-FFF2-40B4-BE49-F238E27FC236}">
                <a16:creationId xmlns:a16="http://schemas.microsoft.com/office/drawing/2014/main" xmlns="" id="{4AA65921-3B52-4CCA-B271-53A5AF08ECDF}"/>
              </a:ext>
            </a:extLst>
          </p:cNvPr>
          <p:cNvSpPr txBox="1"/>
          <p:nvPr/>
        </p:nvSpPr>
        <p:spPr>
          <a:xfrm>
            <a:off x="6553200" y="5752215"/>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2" name="TextBox 11">
            <a:extLst>
              <a:ext uri="{FF2B5EF4-FFF2-40B4-BE49-F238E27FC236}">
                <a16:creationId xmlns:a16="http://schemas.microsoft.com/office/drawing/2014/main" xmlns="" id="{D0835FE6-50DF-49C2-8CAB-D5AE6FE54B11}"/>
              </a:ext>
            </a:extLst>
          </p:cNvPr>
          <p:cNvSpPr txBox="1"/>
          <p:nvPr/>
        </p:nvSpPr>
        <p:spPr>
          <a:xfrm>
            <a:off x="9646052" y="5956756"/>
            <a:ext cx="2360187" cy="230832"/>
          </a:xfrm>
          <a:prstGeom prst="rect">
            <a:avLst/>
          </a:prstGeom>
          <a:noFill/>
          <a:ln>
            <a:noFill/>
          </a:ln>
        </p:spPr>
        <p:txBody>
          <a:bodyPr wrap="square" rtlCol="0">
            <a:spAutoFit/>
          </a:bodyPr>
          <a:lstStyle/>
          <a:p>
            <a:pPr algn="r" rtl="0"/>
            <a:r>
              <a:rPr lang="es-US" sz="900" b="1"/>
              <a:t>Imagen cortesía de TEEX. Usada con permiso.</a:t>
            </a:r>
          </a:p>
        </p:txBody>
      </p:sp>
      <p:pic>
        <p:nvPicPr>
          <p:cNvPr id="17" name="Picture 16">
            <a:extLst>
              <a:ext uri="{FF2B5EF4-FFF2-40B4-BE49-F238E27FC236}">
                <a16:creationId xmlns:a16="http://schemas.microsoft.com/office/drawing/2014/main" xmlns="" id="{245583E1-353E-44A5-8563-B6B2B468A4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966" y="2214966"/>
            <a:ext cx="6375377" cy="3890990"/>
          </a:xfrm>
          <a:prstGeom prst="rect">
            <a:avLst/>
          </a:prstGeom>
        </p:spPr>
      </p:pic>
      <p:sp>
        <p:nvSpPr>
          <p:cNvPr id="18" name="Text Box 3">
            <a:extLst>
              <a:ext uri="{FF2B5EF4-FFF2-40B4-BE49-F238E27FC236}">
                <a16:creationId xmlns:a16="http://schemas.microsoft.com/office/drawing/2014/main" xmlns="" id="{5C2A5D27-3380-47E5-A3C6-390D21938B59}"/>
              </a:ext>
            </a:extLst>
          </p:cNvPr>
          <p:cNvSpPr txBox="1">
            <a:spLocks noChangeArrowheads="1"/>
          </p:cNvSpPr>
          <p:nvPr/>
        </p:nvSpPr>
        <p:spPr bwMode="auto">
          <a:xfrm>
            <a:off x="3103364" y="1533630"/>
            <a:ext cx="383791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rtl="0" eaLnBrk="1" hangingPunct="1"/>
            <a:r>
              <a:rPr lang="es-US" sz="2800" dirty="0">
                <a:latin typeface="Nunito" panose="020B0604020202020204" charset="0"/>
              </a:rPr>
              <a:t>Las Tres Partes de una Palanca</a:t>
            </a:r>
          </a:p>
        </p:txBody>
      </p:sp>
    </p:spTree>
    <p:extLst>
      <p:ext uri="{BB962C8B-B14F-4D97-AF65-F5344CB8AC3E}">
        <p14:creationId xmlns:p14="http://schemas.microsoft.com/office/powerpoint/2010/main" val="16627959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5" name="TextBox 14">
            <a:extLst>
              <a:ext uri="{FF2B5EF4-FFF2-40B4-BE49-F238E27FC236}">
                <a16:creationId xmlns:a16="http://schemas.microsoft.com/office/drawing/2014/main" xmlns="" id="{4AA65921-3B52-4CCA-B271-53A5AF08ECDF}"/>
              </a:ext>
            </a:extLst>
          </p:cNvPr>
          <p:cNvSpPr txBox="1"/>
          <p:nvPr/>
        </p:nvSpPr>
        <p:spPr>
          <a:xfrm>
            <a:off x="6553200" y="5752215"/>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2" name="TextBox 11">
            <a:extLst>
              <a:ext uri="{FF2B5EF4-FFF2-40B4-BE49-F238E27FC236}">
                <a16:creationId xmlns:a16="http://schemas.microsoft.com/office/drawing/2014/main" xmlns="" id="{D0835FE6-50DF-49C2-8CAB-D5AE6FE54B11}"/>
              </a:ext>
            </a:extLst>
          </p:cNvPr>
          <p:cNvSpPr txBox="1"/>
          <p:nvPr/>
        </p:nvSpPr>
        <p:spPr>
          <a:xfrm>
            <a:off x="9646052" y="5956756"/>
            <a:ext cx="2360187" cy="230832"/>
          </a:xfrm>
          <a:prstGeom prst="rect">
            <a:avLst/>
          </a:prstGeom>
          <a:noFill/>
          <a:ln>
            <a:noFill/>
          </a:ln>
        </p:spPr>
        <p:txBody>
          <a:bodyPr wrap="square" rtlCol="0">
            <a:spAutoFit/>
          </a:bodyPr>
          <a:lstStyle/>
          <a:p>
            <a:pPr algn="r" rtl="0"/>
            <a:r>
              <a:rPr lang="es-US" sz="900" b="1"/>
              <a:t>Imagen cortesía de TEEX. Usada con permiso.</a:t>
            </a:r>
          </a:p>
        </p:txBody>
      </p:sp>
      <p:grpSp>
        <p:nvGrpSpPr>
          <p:cNvPr id="13" name="Group 12">
            <a:extLst>
              <a:ext uri="{FF2B5EF4-FFF2-40B4-BE49-F238E27FC236}">
                <a16:creationId xmlns:a16="http://schemas.microsoft.com/office/drawing/2014/main" xmlns="" id="{B2669D8E-0F2F-45A1-91FB-ABAD0A1E6244}"/>
              </a:ext>
            </a:extLst>
          </p:cNvPr>
          <p:cNvGrpSpPr/>
          <p:nvPr/>
        </p:nvGrpSpPr>
        <p:grpSpPr>
          <a:xfrm>
            <a:off x="3108149" y="306589"/>
            <a:ext cx="5583787" cy="1809417"/>
            <a:chOff x="1600200" y="152400"/>
            <a:chExt cx="6248400" cy="2163763"/>
          </a:xfrm>
        </p:grpSpPr>
        <p:sp>
          <p:nvSpPr>
            <p:cNvPr id="16" name="Line 2">
              <a:extLst>
                <a:ext uri="{FF2B5EF4-FFF2-40B4-BE49-F238E27FC236}">
                  <a16:creationId xmlns:a16="http://schemas.microsoft.com/office/drawing/2014/main" xmlns="" id="{7DD5FEF1-54A7-4B1F-904A-6EA1D590CEB2}"/>
                </a:ext>
              </a:extLst>
            </p:cNvPr>
            <p:cNvSpPr>
              <a:spLocks noChangeShapeType="1"/>
            </p:cNvSpPr>
            <p:nvPr/>
          </p:nvSpPr>
          <p:spPr bwMode="auto">
            <a:xfrm>
              <a:off x="1600200" y="1828800"/>
              <a:ext cx="624840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a:endParaRPr lang="en-US" dirty="0"/>
            </a:p>
          </p:txBody>
        </p:sp>
        <p:sp>
          <p:nvSpPr>
            <p:cNvPr id="19" name="Rectangle 5">
              <a:extLst>
                <a:ext uri="{FF2B5EF4-FFF2-40B4-BE49-F238E27FC236}">
                  <a16:creationId xmlns:a16="http://schemas.microsoft.com/office/drawing/2014/main" xmlns="" id="{D03475FB-C11D-4CB1-AA72-6AD91C1A54A7}"/>
                </a:ext>
              </a:extLst>
            </p:cNvPr>
            <p:cNvSpPr>
              <a:spLocks noChangeArrowheads="1"/>
            </p:cNvSpPr>
            <p:nvPr/>
          </p:nvSpPr>
          <p:spPr bwMode="auto">
            <a:xfrm>
              <a:off x="1600200" y="152400"/>
              <a:ext cx="1295400" cy="1600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rtl="0" eaLnBrk="1" hangingPunct="1"/>
              <a:endParaRPr lang="en-US" altLang="en-US" dirty="0"/>
            </a:p>
          </p:txBody>
        </p:sp>
        <p:sp>
          <p:nvSpPr>
            <p:cNvPr id="20" name="Rectangle 6">
              <a:extLst>
                <a:ext uri="{FF2B5EF4-FFF2-40B4-BE49-F238E27FC236}">
                  <a16:creationId xmlns:a16="http://schemas.microsoft.com/office/drawing/2014/main" xmlns="" id="{9F632B4F-7F81-4615-974B-54329818C04F}"/>
                </a:ext>
              </a:extLst>
            </p:cNvPr>
            <p:cNvSpPr>
              <a:spLocks noChangeArrowheads="1"/>
            </p:cNvSpPr>
            <p:nvPr/>
          </p:nvSpPr>
          <p:spPr bwMode="auto">
            <a:xfrm>
              <a:off x="7467600" y="1143000"/>
              <a:ext cx="381000" cy="609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rtl="0" eaLnBrk="1" hangingPunct="1"/>
              <a:endParaRPr lang="en-US" altLang="en-US" dirty="0"/>
            </a:p>
          </p:txBody>
        </p:sp>
        <p:pic>
          <p:nvPicPr>
            <p:cNvPr id="21" name="Picture 8" descr="Center of Gravity">
              <a:extLst>
                <a:ext uri="{FF2B5EF4-FFF2-40B4-BE49-F238E27FC236}">
                  <a16:creationId xmlns:a16="http://schemas.microsoft.com/office/drawing/2014/main" xmlns="" id="{98B33ED4-91DA-449A-8DCD-D1348202567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762000"/>
              <a:ext cx="40322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 descr="Center of Gravity">
              <a:extLst>
                <a:ext uri="{FF2B5EF4-FFF2-40B4-BE49-F238E27FC236}">
                  <a16:creationId xmlns:a16="http://schemas.microsoft.com/office/drawing/2014/main" xmlns="" id="{30CA5AC7-89D5-46B9-B256-89B8AE16C60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7247" y="1371600"/>
              <a:ext cx="174625"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AutoShape 10">
              <a:extLst>
                <a:ext uri="{FF2B5EF4-FFF2-40B4-BE49-F238E27FC236}">
                  <a16:creationId xmlns:a16="http://schemas.microsoft.com/office/drawing/2014/main" xmlns="" id="{363D7E6B-3834-4C42-B394-FF651E42021B}"/>
                </a:ext>
              </a:extLst>
            </p:cNvPr>
            <p:cNvSpPr>
              <a:spLocks noChangeArrowheads="1"/>
            </p:cNvSpPr>
            <p:nvPr/>
          </p:nvSpPr>
          <p:spPr bwMode="auto">
            <a:xfrm>
              <a:off x="3200400" y="1858963"/>
              <a:ext cx="381000" cy="457200"/>
            </a:xfrm>
            <a:prstGeom prst="flowChartExtra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rtl="0" eaLnBrk="1" hangingPunct="1"/>
              <a:endParaRPr lang="en-US" altLang="en-US" dirty="0"/>
            </a:p>
          </p:txBody>
        </p:sp>
        <p:sp>
          <p:nvSpPr>
            <p:cNvPr id="24" name="Text Box 24">
              <a:extLst>
                <a:ext uri="{FF2B5EF4-FFF2-40B4-BE49-F238E27FC236}">
                  <a16:creationId xmlns:a16="http://schemas.microsoft.com/office/drawing/2014/main" xmlns="" id="{AC388BC1-FB4C-458E-B844-53F973208444}"/>
                </a:ext>
              </a:extLst>
            </p:cNvPr>
            <p:cNvSpPr txBox="1">
              <a:spLocks noChangeArrowheads="1"/>
            </p:cNvSpPr>
            <p:nvPr/>
          </p:nvSpPr>
          <p:spPr bwMode="auto">
            <a:xfrm>
              <a:off x="3717926" y="803275"/>
              <a:ext cx="1907914" cy="5520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algn="ctr" rtl="0" eaLnBrk="1" hangingPunct="1"/>
              <a:r>
                <a:rPr lang="es-US" sz="2400" b="0" dirty="0"/>
                <a:t>Equilibrado</a:t>
              </a:r>
            </a:p>
          </p:txBody>
        </p:sp>
      </p:grpSp>
      <p:grpSp>
        <p:nvGrpSpPr>
          <p:cNvPr id="25" name="Group 24">
            <a:extLst>
              <a:ext uri="{FF2B5EF4-FFF2-40B4-BE49-F238E27FC236}">
                <a16:creationId xmlns:a16="http://schemas.microsoft.com/office/drawing/2014/main" xmlns="" id="{5747C6C2-0322-48EC-A54B-CC9DF4BFE777}"/>
              </a:ext>
            </a:extLst>
          </p:cNvPr>
          <p:cNvGrpSpPr/>
          <p:nvPr/>
        </p:nvGrpSpPr>
        <p:grpSpPr>
          <a:xfrm>
            <a:off x="3108149" y="2034893"/>
            <a:ext cx="7064188" cy="584775"/>
            <a:chOff x="555812" y="2312894"/>
            <a:chExt cx="7064188" cy="584775"/>
          </a:xfrm>
        </p:grpSpPr>
        <p:sp>
          <p:nvSpPr>
            <p:cNvPr id="26" name="Text Box 11">
              <a:extLst>
                <a:ext uri="{FF2B5EF4-FFF2-40B4-BE49-F238E27FC236}">
                  <a16:creationId xmlns:a16="http://schemas.microsoft.com/office/drawing/2014/main" xmlns="" id="{1A526C1A-EF9F-4AD9-BD7E-C9CA9E1B67B0}"/>
                </a:ext>
              </a:extLst>
            </p:cNvPr>
            <p:cNvSpPr txBox="1">
              <a:spLocks noChangeArrowheads="1"/>
            </p:cNvSpPr>
            <p:nvPr/>
          </p:nvSpPr>
          <p:spPr bwMode="auto">
            <a:xfrm>
              <a:off x="3572550" y="2312894"/>
              <a:ext cx="3898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rtl="0" eaLnBrk="1" hangingPunct="1"/>
              <a:r>
                <a:rPr lang="es-US" sz="3200" b="0" i="1">
                  <a:latin typeface="+mn-lt"/>
                </a:rPr>
                <a:t>=</a:t>
              </a:r>
              <a:endParaRPr lang="en-US" altLang="en-US" sz="1800" b="0" i="1" dirty="0">
                <a:latin typeface="+mn-lt"/>
              </a:endParaRPr>
            </a:p>
          </p:txBody>
        </p:sp>
        <p:sp>
          <p:nvSpPr>
            <p:cNvPr id="27" name="TextBox 26">
              <a:extLst>
                <a:ext uri="{FF2B5EF4-FFF2-40B4-BE49-F238E27FC236}">
                  <a16:creationId xmlns:a16="http://schemas.microsoft.com/office/drawing/2014/main" xmlns="" id="{4F987D55-291D-48E1-858A-01FF8BB87747}"/>
                </a:ext>
              </a:extLst>
            </p:cNvPr>
            <p:cNvSpPr txBox="1"/>
            <p:nvPr/>
          </p:nvSpPr>
          <p:spPr>
            <a:xfrm>
              <a:off x="555812" y="2398059"/>
              <a:ext cx="3168836" cy="369332"/>
            </a:xfrm>
            <a:prstGeom prst="rect">
              <a:avLst/>
            </a:prstGeom>
            <a:noFill/>
          </p:spPr>
          <p:txBody>
            <a:bodyPr wrap="square" rtlCol="0">
              <a:spAutoFit/>
            </a:bodyPr>
            <a:lstStyle/>
            <a:p>
              <a:pPr rtl="0"/>
              <a:r>
                <a:rPr lang="es-US" i="1" dirty="0">
                  <a:latin typeface="Times New Roman" panose="02020603050405020304" pitchFamily="18" charset="0"/>
                  <a:cs typeface="Times New Roman" panose="02020603050405020304" pitchFamily="18" charset="0"/>
                </a:rPr>
                <a:t>Carga pesada  ×  distancia corta</a:t>
              </a:r>
              <a:endParaRPr lang="en-US" i="1" dirty="0">
                <a:latin typeface="Times New Roman" panose="02020603050405020304" pitchFamily="18" charset="0"/>
                <a:cs typeface="Times New Roman" panose="02020603050405020304" pitchFamily="18" charset="0"/>
              </a:endParaRPr>
            </a:p>
          </p:txBody>
        </p:sp>
        <p:sp>
          <p:nvSpPr>
            <p:cNvPr id="28" name="TextBox 27">
              <a:extLst>
                <a:ext uri="{FF2B5EF4-FFF2-40B4-BE49-F238E27FC236}">
                  <a16:creationId xmlns:a16="http://schemas.microsoft.com/office/drawing/2014/main" xmlns="" id="{04792C5D-0BBB-41F5-951B-1CC92571AB30}"/>
                </a:ext>
              </a:extLst>
            </p:cNvPr>
            <p:cNvSpPr txBox="1"/>
            <p:nvPr/>
          </p:nvSpPr>
          <p:spPr>
            <a:xfrm>
              <a:off x="3933150" y="2417525"/>
              <a:ext cx="3686850" cy="369332"/>
            </a:xfrm>
            <a:prstGeom prst="rect">
              <a:avLst/>
            </a:prstGeom>
            <a:noFill/>
          </p:spPr>
          <p:txBody>
            <a:bodyPr wrap="square" rtlCol="0">
              <a:spAutoFit/>
            </a:bodyPr>
            <a:lstStyle/>
            <a:p>
              <a:pPr rtl="0"/>
              <a:r>
                <a:rPr lang="es-US" i="1">
                  <a:latin typeface="Times New Roman" panose="02020603050405020304" pitchFamily="18" charset="0"/>
                  <a:cs typeface="Times New Roman" panose="02020603050405020304" pitchFamily="18" charset="0"/>
                </a:rPr>
                <a:t>Carga liviana  ×  distancia larga</a:t>
              </a:r>
              <a:endParaRPr lang="en-US" i="1" dirty="0">
                <a:latin typeface="Times New Roman" panose="02020603050405020304" pitchFamily="18" charset="0"/>
                <a:cs typeface="Times New Roman" panose="02020603050405020304" pitchFamily="18" charset="0"/>
              </a:endParaRPr>
            </a:p>
          </p:txBody>
        </p:sp>
      </p:grpSp>
      <p:grpSp>
        <p:nvGrpSpPr>
          <p:cNvPr id="29" name="Group 28">
            <a:extLst>
              <a:ext uri="{FF2B5EF4-FFF2-40B4-BE49-F238E27FC236}">
                <a16:creationId xmlns:a16="http://schemas.microsoft.com/office/drawing/2014/main" xmlns="" id="{0CA19501-4000-4DDE-9927-1664B1E68A9B}"/>
              </a:ext>
            </a:extLst>
          </p:cNvPr>
          <p:cNvGrpSpPr>
            <a:grpSpLocks noChangeAspect="1"/>
          </p:cNvGrpSpPr>
          <p:nvPr/>
        </p:nvGrpSpPr>
        <p:grpSpPr>
          <a:xfrm>
            <a:off x="3877055" y="2619668"/>
            <a:ext cx="3562461" cy="3435228"/>
            <a:chOff x="3261262" y="2630696"/>
            <a:chExt cx="3708742" cy="3576284"/>
          </a:xfrm>
        </p:grpSpPr>
        <p:pic>
          <p:nvPicPr>
            <p:cNvPr id="30" name="Picture 29">
              <a:extLst>
                <a:ext uri="{FF2B5EF4-FFF2-40B4-BE49-F238E27FC236}">
                  <a16:creationId xmlns:a16="http://schemas.microsoft.com/office/drawing/2014/main" xmlns="" id="{C9F5D075-FCE9-4F4C-AF75-4AACA8555A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1262" y="2630696"/>
              <a:ext cx="3708742" cy="3576284"/>
            </a:xfrm>
            <a:prstGeom prst="rect">
              <a:avLst/>
            </a:prstGeom>
          </p:spPr>
        </p:pic>
        <p:sp>
          <p:nvSpPr>
            <p:cNvPr id="31" name="Text Box 23">
              <a:extLst>
                <a:ext uri="{FF2B5EF4-FFF2-40B4-BE49-F238E27FC236}">
                  <a16:creationId xmlns:a16="http://schemas.microsoft.com/office/drawing/2014/main" xmlns="" id="{B9C51A2B-FB23-4EF0-A63D-29010C394F5E}"/>
                </a:ext>
              </a:extLst>
            </p:cNvPr>
            <p:cNvSpPr txBox="1">
              <a:spLocks noChangeArrowheads="1"/>
            </p:cNvSpPr>
            <p:nvPr/>
          </p:nvSpPr>
          <p:spPr bwMode="auto">
            <a:xfrm>
              <a:off x="6036900" y="4495800"/>
              <a:ext cx="901500" cy="272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rtl="0" eaLnBrk="1" hangingPunct="1"/>
              <a:r>
                <a:rPr lang="es-US" sz="1100" b="0" dirty="0">
                  <a:latin typeface="+mn-lt"/>
                </a:rPr>
                <a:t>Eje basculante</a:t>
              </a:r>
            </a:p>
          </p:txBody>
        </p:sp>
        <p:sp>
          <p:nvSpPr>
            <p:cNvPr id="32" name="Line 22">
              <a:extLst>
                <a:ext uri="{FF2B5EF4-FFF2-40B4-BE49-F238E27FC236}">
                  <a16:creationId xmlns:a16="http://schemas.microsoft.com/office/drawing/2014/main" xmlns="" id="{0DB25F13-1070-4E29-A0DD-C311C5F9F115}"/>
                </a:ext>
              </a:extLst>
            </p:cNvPr>
            <p:cNvSpPr>
              <a:spLocks noChangeShapeType="1"/>
            </p:cNvSpPr>
            <p:nvPr/>
          </p:nvSpPr>
          <p:spPr bwMode="auto">
            <a:xfrm flipH="1">
              <a:off x="4366489" y="4709088"/>
              <a:ext cx="1622943" cy="67095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a:endParaRPr lang="en-US" dirty="0"/>
            </a:p>
          </p:txBody>
        </p:sp>
      </p:grpSp>
      <p:sp>
        <p:nvSpPr>
          <p:cNvPr id="33" name="Text Box 25">
            <a:extLst>
              <a:ext uri="{FF2B5EF4-FFF2-40B4-BE49-F238E27FC236}">
                <a16:creationId xmlns:a16="http://schemas.microsoft.com/office/drawing/2014/main" xmlns="" id="{14284A0B-ACB4-4602-80A4-FF91E0027BA5}"/>
              </a:ext>
            </a:extLst>
          </p:cNvPr>
          <p:cNvSpPr txBox="1">
            <a:spLocks noChangeArrowheads="1"/>
          </p:cNvSpPr>
          <p:nvPr/>
        </p:nvSpPr>
        <p:spPr bwMode="auto">
          <a:xfrm>
            <a:off x="7540866" y="3758239"/>
            <a:ext cx="2105186" cy="46166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algn="ctr" rtl="0" eaLnBrk="1" hangingPunct="1"/>
            <a:r>
              <a:rPr lang="es-US" sz="2400" b="0"/>
              <a:t>No equilibrado</a:t>
            </a:r>
          </a:p>
        </p:txBody>
      </p:sp>
    </p:spTree>
    <p:extLst>
      <p:ext uri="{BB962C8B-B14F-4D97-AF65-F5344CB8AC3E}">
        <p14:creationId xmlns:p14="http://schemas.microsoft.com/office/powerpoint/2010/main" val="32211535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9050799" cy="914400"/>
          </a:xfrm>
        </p:spPr>
        <p:txBody>
          <a:bodyPr rtlCol="0">
            <a:normAutofit fontScale="85000" lnSpcReduction="10000"/>
          </a:bodyPr>
          <a:lstStyle/>
          <a:p>
            <a:pPr rtl="0"/>
            <a:r>
              <a:rPr lang="es-US" dirty="0"/>
              <a:t>Configuración de la Base de la Grúa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dirty="0">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5" name="TextBox 14">
            <a:extLst>
              <a:ext uri="{FF2B5EF4-FFF2-40B4-BE49-F238E27FC236}">
                <a16:creationId xmlns:a16="http://schemas.microsoft.com/office/drawing/2014/main" xmlns="" id="{4AA65921-3B52-4CCA-B271-53A5AF08ECDF}"/>
              </a:ext>
            </a:extLst>
          </p:cNvPr>
          <p:cNvSpPr txBox="1"/>
          <p:nvPr/>
        </p:nvSpPr>
        <p:spPr>
          <a:xfrm>
            <a:off x="6553200" y="5752215"/>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3" name="Text Box 8">
            <a:extLst>
              <a:ext uri="{FF2B5EF4-FFF2-40B4-BE49-F238E27FC236}">
                <a16:creationId xmlns:a16="http://schemas.microsoft.com/office/drawing/2014/main" xmlns="" id="{BCBFCB0A-BDE2-4E3D-9BCC-0FCA93A5000C}"/>
              </a:ext>
            </a:extLst>
          </p:cNvPr>
          <p:cNvSpPr txBox="1">
            <a:spLocks noChangeArrowheads="1"/>
          </p:cNvSpPr>
          <p:nvPr/>
        </p:nvSpPr>
        <p:spPr bwMode="auto">
          <a:xfrm>
            <a:off x="2347679" y="4518548"/>
            <a:ext cx="1601721" cy="400110"/>
          </a:xfrm>
          <a:prstGeom prst="rect">
            <a:avLst/>
          </a:prstGeom>
          <a:solidFill>
            <a:srgbClr val="FFFF99"/>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algn="ctr" rtl="0" eaLnBrk="1" hangingPunct="1"/>
            <a:r>
              <a:rPr lang="es-US" sz="2000"/>
              <a:t>Sobre orugas</a:t>
            </a:r>
          </a:p>
        </p:txBody>
      </p:sp>
      <p:sp>
        <p:nvSpPr>
          <p:cNvPr id="16" name="Text Box 10">
            <a:extLst>
              <a:ext uri="{FF2B5EF4-FFF2-40B4-BE49-F238E27FC236}">
                <a16:creationId xmlns:a16="http://schemas.microsoft.com/office/drawing/2014/main" xmlns="" id="{D8E940C9-7101-4F64-A940-5155F324039D}"/>
              </a:ext>
            </a:extLst>
          </p:cNvPr>
          <p:cNvSpPr txBox="1">
            <a:spLocks noChangeArrowheads="1"/>
          </p:cNvSpPr>
          <p:nvPr/>
        </p:nvSpPr>
        <p:spPr bwMode="auto">
          <a:xfrm>
            <a:off x="4839771" y="5615985"/>
            <a:ext cx="2583210" cy="400110"/>
          </a:xfrm>
          <a:prstGeom prst="rect">
            <a:avLst/>
          </a:prstGeom>
          <a:solidFill>
            <a:srgbClr val="FFFF99"/>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algn="ctr" rtl="0" eaLnBrk="1" hangingPunct="1"/>
            <a:r>
              <a:rPr lang="es-US" sz="2000" dirty="0"/>
              <a:t>Sobre estabilizadores</a:t>
            </a:r>
          </a:p>
        </p:txBody>
      </p:sp>
      <p:sp>
        <p:nvSpPr>
          <p:cNvPr id="19" name="Text Box 11">
            <a:extLst>
              <a:ext uri="{FF2B5EF4-FFF2-40B4-BE49-F238E27FC236}">
                <a16:creationId xmlns:a16="http://schemas.microsoft.com/office/drawing/2014/main" xmlns="" id="{BC639B08-E451-481F-A7C2-F00016A70F50}"/>
              </a:ext>
            </a:extLst>
          </p:cNvPr>
          <p:cNvSpPr txBox="1">
            <a:spLocks noChangeArrowheads="1"/>
          </p:cNvSpPr>
          <p:nvPr/>
        </p:nvSpPr>
        <p:spPr bwMode="auto">
          <a:xfrm>
            <a:off x="7968128" y="4536789"/>
            <a:ext cx="2109422" cy="400110"/>
          </a:xfrm>
          <a:prstGeom prst="rect">
            <a:avLst/>
          </a:prstGeom>
          <a:solidFill>
            <a:srgbClr val="FFFF99"/>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algn="ctr" rtl="0" eaLnBrk="1" hangingPunct="1"/>
            <a:r>
              <a:rPr lang="es-US" sz="2000"/>
              <a:t>Sobre neumáticos</a:t>
            </a:r>
          </a:p>
        </p:txBody>
      </p:sp>
      <p:pic>
        <p:nvPicPr>
          <p:cNvPr id="20" name="Picture 19">
            <a:extLst>
              <a:ext uri="{FF2B5EF4-FFF2-40B4-BE49-F238E27FC236}">
                <a16:creationId xmlns:a16="http://schemas.microsoft.com/office/drawing/2014/main" xmlns="" id="{70C5D6D6-3892-40E5-8690-EC592AFCEA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1837" y="1882937"/>
            <a:ext cx="3348389" cy="2511292"/>
          </a:xfrm>
          <a:prstGeom prst="rect">
            <a:avLst/>
          </a:prstGeom>
        </p:spPr>
      </p:pic>
      <p:pic>
        <p:nvPicPr>
          <p:cNvPr id="21" name="Picture 20">
            <a:extLst>
              <a:ext uri="{FF2B5EF4-FFF2-40B4-BE49-F238E27FC236}">
                <a16:creationId xmlns:a16="http://schemas.microsoft.com/office/drawing/2014/main" xmlns="" id="{91C4554F-D6E3-4D08-83EF-BEFDBF57BF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4815" y="1652978"/>
            <a:ext cx="3536101" cy="2652076"/>
          </a:xfrm>
          <a:prstGeom prst="rect">
            <a:avLst/>
          </a:prstGeom>
        </p:spPr>
      </p:pic>
      <p:pic>
        <p:nvPicPr>
          <p:cNvPr id="22" name="Picture 21">
            <a:extLst>
              <a:ext uri="{FF2B5EF4-FFF2-40B4-BE49-F238E27FC236}">
                <a16:creationId xmlns:a16="http://schemas.microsoft.com/office/drawing/2014/main" xmlns="" id="{28CD4A8B-3458-4D66-80D9-754ADDA3DB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2264" y="3138584"/>
            <a:ext cx="3198225" cy="2398669"/>
          </a:xfrm>
          <a:prstGeom prst="rect">
            <a:avLst/>
          </a:prstGeom>
        </p:spPr>
      </p:pic>
      <p:sp>
        <p:nvSpPr>
          <p:cNvPr id="23" name="TextBox 22">
            <a:extLst>
              <a:ext uri="{FF2B5EF4-FFF2-40B4-BE49-F238E27FC236}">
                <a16:creationId xmlns:a16="http://schemas.microsoft.com/office/drawing/2014/main" xmlns="" id="{7DA9FAB4-B99A-4D2E-9406-0A98A1036FC5}"/>
              </a:ext>
            </a:extLst>
          </p:cNvPr>
          <p:cNvSpPr txBox="1"/>
          <p:nvPr/>
        </p:nvSpPr>
        <p:spPr>
          <a:xfrm>
            <a:off x="7467600" y="4156764"/>
            <a:ext cx="2743200" cy="230832"/>
          </a:xfrm>
          <a:prstGeom prst="rect">
            <a:avLst/>
          </a:prstGeom>
          <a:noFill/>
        </p:spPr>
        <p:txBody>
          <a:bodyPr wrap="square" rtlCol="0">
            <a:spAutoFit/>
          </a:bodyPr>
          <a:lstStyle/>
          <a:p>
            <a:pPr algn="r" rtl="0"/>
            <a:r>
              <a:rPr lang="es-US" sz="900" b="1"/>
              <a:t>Imagen cortesía de Jim Goss. Usada con permiso.</a:t>
            </a:r>
          </a:p>
        </p:txBody>
      </p:sp>
      <p:sp>
        <p:nvSpPr>
          <p:cNvPr id="24" name="TextBox 23">
            <a:extLst>
              <a:ext uri="{FF2B5EF4-FFF2-40B4-BE49-F238E27FC236}">
                <a16:creationId xmlns:a16="http://schemas.microsoft.com/office/drawing/2014/main" xmlns="" id="{7F6D64EC-36E3-45B1-B24C-D044E1FAAF0D}"/>
              </a:ext>
            </a:extLst>
          </p:cNvPr>
          <p:cNvSpPr txBox="1"/>
          <p:nvPr/>
        </p:nvSpPr>
        <p:spPr>
          <a:xfrm>
            <a:off x="4679781" y="5282667"/>
            <a:ext cx="2743200" cy="230832"/>
          </a:xfrm>
          <a:prstGeom prst="rect">
            <a:avLst/>
          </a:prstGeom>
          <a:noFill/>
        </p:spPr>
        <p:txBody>
          <a:bodyPr wrap="square" rtlCol="0">
            <a:spAutoFit/>
          </a:bodyPr>
          <a:lstStyle/>
          <a:p>
            <a:pPr algn="r" rtl="0"/>
            <a:r>
              <a:rPr lang="es-US" sz="900" b="1" dirty="0">
                <a:solidFill>
                  <a:schemeClr val="bg1"/>
                </a:solidFill>
              </a:rPr>
              <a:t>Imagen cortesía de </a:t>
            </a:r>
            <a:r>
              <a:rPr lang="es-US" sz="900" b="1" dirty="0" err="1">
                <a:solidFill>
                  <a:schemeClr val="bg1"/>
                </a:solidFill>
              </a:rPr>
              <a:t>Jim</a:t>
            </a:r>
            <a:r>
              <a:rPr lang="es-US" sz="900" b="1" dirty="0">
                <a:solidFill>
                  <a:schemeClr val="bg1"/>
                </a:solidFill>
              </a:rPr>
              <a:t> </a:t>
            </a:r>
            <a:r>
              <a:rPr lang="es-US" sz="900" b="1" dirty="0" err="1">
                <a:solidFill>
                  <a:schemeClr val="bg1"/>
                </a:solidFill>
              </a:rPr>
              <a:t>Goss</a:t>
            </a:r>
            <a:r>
              <a:rPr lang="es-US" sz="900" b="1" dirty="0">
                <a:solidFill>
                  <a:schemeClr val="bg1"/>
                </a:solidFill>
              </a:rPr>
              <a:t>. Usada con permiso.</a:t>
            </a:r>
          </a:p>
        </p:txBody>
      </p:sp>
      <p:sp>
        <p:nvSpPr>
          <p:cNvPr id="25" name="TextBox 24">
            <a:extLst>
              <a:ext uri="{FF2B5EF4-FFF2-40B4-BE49-F238E27FC236}">
                <a16:creationId xmlns:a16="http://schemas.microsoft.com/office/drawing/2014/main" xmlns="" id="{79D684E5-4652-4B3D-9ED3-FEF33E595CB9}"/>
              </a:ext>
            </a:extLst>
          </p:cNvPr>
          <p:cNvSpPr txBox="1"/>
          <p:nvPr/>
        </p:nvSpPr>
        <p:spPr>
          <a:xfrm>
            <a:off x="1801995" y="4099943"/>
            <a:ext cx="2743200" cy="230832"/>
          </a:xfrm>
          <a:prstGeom prst="rect">
            <a:avLst/>
          </a:prstGeom>
          <a:noFill/>
        </p:spPr>
        <p:txBody>
          <a:bodyPr wrap="square" rtlCol="0">
            <a:spAutoFit/>
          </a:bodyPr>
          <a:lstStyle/>
          <a:p>
            <a:pPr algn="r" rtl="0"/>
            <a:r>
              <a:rPr lang="es-US" sz="900" b="1">
                <a:solidFill>
                  <a:schemeClr val="bg1"/>
                </a:solidFill>
              </a:rPr>
              <a:t>Imagen cortesía de Bob Emmrich. Usada con permiso.</a:t>
            </a:r>
          </a:p>
        </p:txBody>
      </p:sp>
    </p:spTree>
    <p:extLst>
      <p:ext uri="{BB962C8B-B14F-4D97-AF65-F5344CB8AC3E}">
        <p14:creationId xmlns:p14="http://schemas.microsoft.com/office/powerpoint/2010/main" val="17586075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506583"/>
            <a:ext cx="6989815" cy="4519747"/>
          </a:xfrm>
        </p:spPr>
        <p:txBody>
          <a:bodyPr rtlCol="0">
            <a:normAutofit/>
          </a:bodyPr>
          <a:lstStyle/>
          <a:p>
            <a:pPr marL="0" indent="0" rtl="0">
              <a:lnSpc>
                <a:spcPct val="110000"/>
              </a:lnSpc>
              <a:spcBef>
                <a:spcPts val="600"/>
              </a:spcBef>
              <a:buNone/>
            </a:pPr>
            <a:r>
              <a:rPr lang="es-US" sz="3200" b="1" dirty="0"/>
              <a:t>Base y Capacidad</a:t>
            </a:r>
          </a:p>
          <a:p>
            <a:pPr marL="0" indent="0" rtl="0">
              <a:lnSpc>
                <a:spcPct val="110000"/>
              </a:lnSpc>
              <a:spcBef>
                <a:spcPts val="600"/>
              </a:spcBef>
              <a:buNone/>
            </a:pPr>
            <a:endParaRPr lang="en-US" sz="1200" b="1" dirty="0"/>
          </a:p>
          <a:p>
            <a:pPr rtl="0">
              <a:lnSpc>
                <a:spcPct val="110000"/>
              </a:lnSpc>
              <a:spcBef>
                <a:spcPts val="600"/>
              </a:spcBef>
            </a:pPr>
            <a:r>
              <a:rPr lang="es-US" sz="2400" b="1" dirty="0"/>
              <a:t>Remolques motorizados</a:t>
            </a:r>
          </a:p>
          <a:p>
            <a:pPr lvl="2" rtl="0">
              <a:lnSpc>
                <a:spcPct val="110000"/>
              </a:lnSpc>
              <a:spcBef>
                <a:spcPts val="600"/>
              </a:spcBef>
            </a:pPr>
            <a:r>
              <a:rPr lang="es-US" sz="2400" dirty="0"/>
              <a:t>El mayor cambio de un cuadrante a otro.</a:t>
            </a:r>
          </a:p>
          <a:p>
            <a:pPr lvl="2" rtl="0">
              <a:lnSpc>
                <a:spcPct val="110000"/>
              </a:lnSpc>
              <a:spcBef>
                <a:spcPts val="600"/>
              </a:spcBef>
            </a:pPr>
            <a:r>
              <a:rPr lang="es-US" sz="2400" dirty="0"/>
              <a:t>La mayor capacidad en la parte trasera.</a:t>
            </a:r>
          </a:p>
          <a:p>
            <a:pPr rtl="0">
              <a:lnSpc>
                <a:spcPct val="110000"/>
              </a:lnSpc>
              <a:spcBef>
                <a:spcPts val="600"/>
              </a:spcBef>
            </a:pPr>
            <a:r>
              <a:rPr lang="es-US" sz="2400" b="1" dirty="0"/>
              <a:t>Orugas</a:t>
            </a:r>
          </a:p>
          <a:p>
            <a:pPr lvl="2" rtl="0">
              <a:lnSpc>
                <a:spcPct val="110000"/>
              </a:lnSpc>
              <a:spcBef>
                <a:spcPts val="600"/>
              </a:spcBef>
            </a:pPr>
            <a:r>
              <a:rPr lang="es-US" sz="2400" dirty="0"/>
              <a:t>El menor cambio de un cuadrante a otro.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dirty="0"/>
              <a:t>Principios de Operación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pic>
        <p:nvPicPr>
          <p:cNvPr id="6" name="Picture 4" descr="52_crawler">
            <a:extLst>
              <a:ext uri="{FF2B5EF4-FFF2-40B4-BE49-F238E27FC236}">
                <a16:creationId xmlns:a16="http://schemas.microsoft.com/office/drawing/2014/main" xmlns="" id="{6B90088C-1A41-4329-ACA4-D0DC25C54AE7}"/>
              </a:ext>
            </a:extLst>
          </p:cNvPr>
          <p:cNvPicPr>
            <a:picLocks noChangeAspect="1" noChangeArrowheads="1"/>
          </p:cNvPicPr>
          <p:nvPr/>
        </p:nvPicPr>
        <p:blipFill>
          <a:blip r:embed="rId3" cstate="print"/>
          <a:srcRect/>
          <a:stretch>
            <a:fillRect/>
          </a:stretch>
        </p:blipFill>
        <p:spPr>
          <a:xfrm>
            <a:off x="8004748" y="3808582"/>
            <a:ext cx="3245689" cy="1945298"/>
          </a:xfrm>
          <a:prstGeom prst="rect">
            <a:avLst/>
          </a:prstGeom>
          <a:noFill/>
          <a:ln>
            <a:solidFill>
              <a:schemeClr val="tx1"/>
            </a:solidFill>
          </a:ln>
          <a:effectLst>
            <a:outerShdw blurRad="292100" dist="139700" dir="2700000" algn="ctr" rotWithShape="0">
              <a:schemeClr val="tx1">
                <a:alpha val="65000"/>
              </a:schemeClr>
            </a:outerShdw>
          </a:effectLst>
        </p:spPr>
      </p:pic>
      <p:pic>
        <p:nvPicPr>
          <p:cNvPr id="7" name="Picture 5" descr="52_truck">
            <a:extLst>
              <a:ext uri="{FF2B5EF4-FFF2-40B4-BE49-F238E27FC236}">
                <a16:creationId xmlns:a16="http://schemas.microsoft.com/office/drawing/2014/main" xmlns="" id="{6546D2DF-CE49-490C-AB98-6C9DE897E2F0}"/>
              </a:ext>
            </a:extLst>
          </p:cNvPr>
          <p:cNvPicPr>
            <a:picLocks noChangeAspect="1" noChangeArrowheads="1"/>
          </p:cNvPicPr>
          <p:nvPr/>
        </p:nvPicPr>
        <p:blipFill>
          <a:blip r:embed="rId4" cstate="print"/>
          <a:srcRect/>
          <a:stretch>
            <a:fillRect/>
          </a:stretch>
        </p:blipFill>
        <p:spPr bwMode="auto">
          <a:xfrm>
            <a:off x="8168007" y="1428980"/>
            <a:ext cx="2898749" cy="2225161"/>
          </a:xfrm>
          <a:prstGeom prst="rect">
            <a:avLst/>
          </a:prstGeom>
          <a:noFill/>
          <a:ln w="9525">
            <a:solidFill>
              <a:schemeClr val="tx1"/>
            </a:solidFill>
            <a:miter lim="800000"/>
            <a:headEnd/>
            <a:tailEnd/>
          </a:ln>
          <a:effectLst>
            <a:outerShdw blurRad="292100" dist="139700" dir="2700000" algn="ctr" rotWithShape="0">
              <a:schemeClr val="tx1">
                <a:alpha val="65000"/>
              </a:schemeClr>
            </a:outerShdw>
          </a:effectLst>
        </p:spPr>
      </p:pic>
      <p:sp>
        <p:nvSpPr>
          <p:cNvPr id="8" name="TextBox 7">
            <a:extLst>
              <a:ext uri="{FF2B5EF4-FFF2-40B4-BE49-F238E27FC236}">
                <a16:creationId xmlns:a16="http://schemas.microsoft.com/office/drawing/2014/main" xmlns="" id="{CB1EEEB8-E37B-4AA2-B1A0-F10F29B767E7}"/>
              </a:ext>
            </a:extLst>
          </p:cNvPr>
          <p:cNvSpPr txBox="1"/>
          <p:nvPr/>
        </p:nvSpPr>
        <p:spPr>
          <a:xfrm>
            <a:off x="8255992" y="5888489"/>
            <a:ext cx="2743200" cy="230832"/>
          </a:xfrm>
          <a:prstGeom prst="rect">
            <a:avLst/>
          </a:prstGeom>
          <a:noFill/>
        </p:spPr>
        <p:txBody>
          <a:bodyPr wrap="square" rtlCol="0">
            <a:spAutoFit/>
          </a:bodyPr>
          <a:lstStyle/>
          <a:p>
            <a:pPr algn="ctr" rtl="0"/>
            <a:r>
              <a:rPr lang="es-US" sz="900" b="1"/>
              <a:t>Imágenes cortesía de AGC. Usadas con permiso.</a:t>
            </a:r>
          </a:p>
        </p:txBody>
      </p:sp>
    </p:spTree>
    <p:extLst>
      <p:ext uri="{BB962C8B-B14F-4D97-AF65-F5344CB8AC3E}">
        <p14:creationId xmlns:p14="http://schemas.microsoft.com/office/powerpoint/2010/main" val="15926589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881333"/>
            <a:ext cx="10617435" cy="1922417"/>
          </a:xfrm>
        </p:spPr>
        <p:txBody>
          <a:bodyPr rtlCol="0">
            <a:normAutofit/>
          </a:bodyPr>
          <a:lstStyle/>
          <a:p>
            <a:pPr marL="0" indent="0" rtl="0">
              <a:lnSpc>
                <a:spcPct val="110000"/>
              </a:lnSpc>
              <a:spcBef>
                <a:spcPts val="600"/>
              </a:spcBef>
              <a:buNone/>
            </a:pPr>
            <a:r>
              <a:rPr lang="es-US" sz="3200" b="1" dirty="0"/>
              <a:t>Los tipos de eslingas considerados son las de cadena de aleación de acero, cable de acero, malla metálica, cuerda de fibra natural o sintética y cincha sintética.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0"/>
              </a:spcBef>
            </a:pPr>
            <a:r>
              <a:rPr lang="es-US"/>
              <a:t>Eslingas del Equipo de Aparejo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9" name="Text Box 4">
            <a:extLst>
              <a:ext uri="{FF2B5EF4-FFF2-40B4-BE49-F238E27FC236}">
                <a16:creationId xmlns:a16="http://schemas.microsoft.com/office/drawing/2014/main" xmlns="" id="{29B737D9-38E0-49A0-A44A-8FD73F87E797}"/>
              </a:ext>
            </a:extLst>
          </p:cNvPr>
          <p:cNvSpPr txBox="1">
            <a:spLocks noChangeArrowheads="1"/>
          </p:cNvSpPr>
          <p:nvPr/>
        </p:nvSpPr>
        <p:spPr bwMode="auto">
          <a:xfrm>
            <a:off x="2057400" y="5554945"/>
            <a:ext cx="1030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rtl="0">
              <a:spcBef>
                <a:spcPct val="0"/>
              </a:spcBef>
              <a:buClrTx/>
              <a:buSzTx/>
              <a:buFontTx/>
              <a:buNone/>
            </a:pPr>
            <a:r>
              <a:rPr lang="es-US" sz="2400" b="1" dirty="0">
                <a:latin typeface="Nunito" panose="020B0604020202020204" charset="0"/>
              </a:rPr>
              <a:t>Cadena</a:t>
            </a:r>
          </a:p>
        </p:txBody>
      </p:sp>
      <p:sp>
        <p:nvSpPr>
          <p:cNvPr id="10" name="Text Box 5">
            <a:extLst>
              <a:ext uri="{FF2B5EF4-FFF2-40B4-BE49-F238E27FC236}">
                <a16:creationId xmlns:a16="http://schemas.microsoft.com/office/drawing/2014/main" xmlns="" id="{10647F54-810E-4103-9731-E046842807D9}"/>
              </a:ext>
            </a:extLst>
          </p:cNvPr>
          <p:cNvSpPr txBox="1">
            <a:spLocks noChangeArrowheads="1"/>
          </p:cNvSpPr>
          <p:nvPr/>
        </p:nvSpPr>
        <p:spPr bwMode="auto">
          <a:xfrm>
            <a:off x="3776601" y="5554945"/>
            <a:ext cx="161294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rtl="0">
              <a:spcBef>
                <a:spcPct val="0"/>
              </a:spcBef>
              <a:buClrTx/>
              <a:buSzTx/>
              <a:buFontTx/>
              <a:buNone/>
            </a:pPr>
            <a:r>
              <a:rPr lang="es-US" sz="2400" b="1" dirty="0">
                <a:latin typeface="Nunito" panose="020B0604020202020204" charset="0"/>
              </a:rPr>
              <a:t>Cable de acero</a:t>
            </a:r>
          </a:p>
        </p:txBody>
      </p:sp>
      <p:sp>
        <p:nvSpPr>
          <p:cNvPr id="11" name="Text Box 6">
            <a:extLst>
              <a:ext uri="{FF2B5EF4-FFF2-40B4-BE49-F238E27FC236}">
                <a16:creationId xmlns:a16="http://schemas.microsoft.com/office/drawing/2014/main" xmlns="" id="{A8CD3749-2A7C-49E6-A355-8103FB76B4A5}"/>
              </a:ext>
            </a:extLst>
          </p:cNvPr>
          <p:cNvSpPr txBox="1">
            <a:spLocks noChangeArrowheads="1"/>
          </p:cNvSpPr>
          <p:nvPr/>
        </p:nvSpPr>
        <p:spPr bwMode="auto">
          <a:xfrm>
            <a:off x="6123771" y="5542897"/>
            <a:ext cx="1844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rtl="0">
              <a:spcBef>
                <a:spcPct val="0"/>
              </a:spcBef>
              <a:buClrTx/>
              <a:buSzTx/>
              <a:buFontTx/>
              <a:buNone/>
            </a:pPr>
            <a:r>
              <a:rPr lang="es-US" sz="2400" b="1" dirty="0">
                <a:latin typeface="Nunito" panose="020B0604020202020204" charset="0"/>
              </a:rPr>
              <a:t>Malla metálica</a:t>
            </a:r>
          </a:p>
        </p:txBody>
      </p:sp>
      <p:sp>
        <p:nvSpPr>
          <p:cNvPr id="12" name="Text Box 7">
            <a:extLst>
              <a:ext uri="{FF2B5EF4-FFF2-40B4-BE49-F238E27FC236}">
                <a16:creationId xmlns:a16="http://schemas.microsoft.com/office/drawing/2014/main" xmlns="" id="{D07749FD-2382-4127-B7A4-EF4D47457D40}"/>
              </a:ext>
            </a:extLst>
          </p:cNvPr>
          <p:cNvSpPr txBox="1">
            <a:spLocks noChangeArrowheads="1"/>
          </p:cNvSpPr>
          <p:nvPr/>
        </p:nvSpPr>
        <p:spPr bwMode="auto">
          <a:xfrm>
            <a:off x="8696091" y="5526370"/>
            <a:ext cx="1555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rtl="0">
              <a:spcBef>
                <a:spcPct val="0"/>
              </a:spcBef>
              <a:buClrTx/>
              <a:buSzTx/>
              <a:buFontTx/>
              <a:buNone/>
            </a:pPr>
            <a:r>
              <a:rPr lang="es-US" sz="2400" b="1" dirty="0">
                <a:latin typeface="Nunito" panose="020B0604020202020204" charset="0"/>
              </a:rPr>
              <a:t>Sintética</a:t>
            </a:r>
          </a:p>
        </p:txBody>
      </p:sp>
      <p:pic>
        <p:nvPicPr>
          <p:cNvPr id="13" name="Picture 8" descr="Slide10">
            <a:extLst>
              <a:ext uri="{FF2B5EF4-FFF2-40B4-BE49-F238E27FC236}">
                <a16:creationId xmlns:a16="http://schemas.microsoft.com/office/drawing/2014/main" xmlns="" id="{5C9DD29D-F892-42F6-8692-826D7804DA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334" t="54445" r="3334" b="23334"/>
          <a:stretch>
            <a:fillRect/>
          </a:stretch>
        </p:blipFill>
        <p:spPr bwMode="auto">
          <a:xfrm>
            <a:off x="1828800" y="4002370"/>
            <a:ext cx="85344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9960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lstStyle/>
          <a:p>
            <a:pPr rtl="0"/>
            <a:r>
              <a:rPr lang="es-US"/>
              <a:t>Terreno Accidentado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grpSp>
        <p:nvGrpSpPr>
          <p:cNvPr id="7" name="Group 6">
            <a:extLst>
              <a:ext uri="{FF2B5EF4-FFF2-40B4-BE49-F238E27FC236}">
                <a16:creationId xmlns:a16="http://schemas.microsoft.com/office/drawing/2014/main" xmlns="" id="{6EA94ACD-2BBD-4819-AE0D-EC1ED189636C}"/>
              </a:ext>
            </a:extLst>
          </p:cNvPr>
          <p:cNvGrpSpPr/>
          <p:nvPr/>
        </p:nvGrpSpPr>
        <p:grpSpPr>
          <a:xfrm>
            <a:off x="744227" y="1768838"/>
            <a:ext cx="4594658" cy="4062523"/>
            <a:chOff x="455815" y="2286000"/>
            <a:chExt cx="3567545" cy="3575931"/>
          </a:xfrm>
        </p:grpSpPr>
        <p:pic>
          <p:nvPicPr>
            <p:cNvPr id="8" name="Picture 2">
              <a:extLst>
                <a:ext uri="{FF2B5EF4-FFF2-40B4-BE49-F238E27FC236}">
                  <a16:creationId xmlns:a16="http://schemas.microsoft.com/office/drawing/2014/main" xmlns="" id="{89565B00-C68A-4812-9A82-7B55EB11E55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2286000"/>
              <a:ext cx="3566160" cy="2669047"/>
            </a:xfrm>
            <a:prstGeom prst="rect">
              <a:avLst/>
            </a:prstGeom>
            <a:noFill/>
            <a:ln>
              <a:solidFill>
                <a:schemeClr val="tx1"/>
              </a:solidFill>
            </a:ln>
            <a:effectLst>
              <a:outerShdw blurRad="292100" dist="139700" dir="2700000" algn="ctr" rotWithShape="0">
                <a:schemeClr val="tx1">
                  <a:alpha val="65000"/>
                </a:schemeClr>
              </a:outerShdw>
            </a:effectLst>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xmlns="" id="{D5D6E96E-E74D-44E2-ABED-3ED7E3EF31FF}"/>
                </a:ext>
              </a:extLst>
            </p:cNvPr>
            <p:cNvSpPr txBox="1"/>
            <p:nvPr/>
          </p:nvSpPr>
          <p:spPr>
            <a:xfrm>
              <a:off x="455815" y="5238833"/>
              <a:ext cx="3530137" cy="623098"/>
            </a:xfrm>
            <a:prstGeom prst="rect">
              <a:avLst/>
            </a:prstGeom>
            <a:noFill/>
          </p:spPr>
          <p:txBody>
            <a:bodyPr wrap="square" rtlCol="0">
              <a:spAutoFit/>
            </a:bodyPr>
            <a:lstStyle/>
            <a:p>
              <a:pPr rtl="0"/>
              <a:r>
                <a:rPr lang="es-US" sz="2000" dirty="0">
                  <a:latin typeface="Nunito" panose="00000500000000000000" pitchFamily="2" charset="0"/>
                </a:rPr>
                <a:t>Grúa para terreno accidentado - fija</a:t>
              </a:r>
            </a:p>
            <a:p>
              <a:pPr rtl="0"/>
              <a:r>
                <a:rPr lang="es-US" sz="2000" dirty="0">
                  <a:latin typeface="Nunito" panose="00000500000000000000" pitchFamily="2" charset="0"/>
                </a:rPr>
                <a:t>La cabina no se balancea con el brazo de la grúa.</a:t>
              </a:r>
            </a:p>
          </p:txBody>
        </p:sp>
      </p:grpSp>
      <p:grpSp>
        <p:nvGrpSpPr>
          <p:cNvPr id="10" name="Group 9">
            <a:extLst>
              <a:ext uri="{FF2B5EF4-FFF2-40B4-BE49-F238E27FC236}">
                <a16:creationId xmlns:a16="http://schemas.microsoft.com/office/drawing/2014/main" xmlns="" id="{892E890E-3BEB-42BD-ACD2-404304F1BF08}"/>
              </a:ext>
            </a:extLst>
          </p:cNvPr>
          <p:cNvGrpSpPr/>
          <p:nvPr/>
        </p:nvGrpSpPr>
        <p:grpSpPr>
          <a:xfrm>
            <a:off x="6293613" y="1766088"/>
            <a:ext cx="5898387" cy="4065272"/>
            <a:chOff x="4708878" y="2466578"/>
            <a:chExt cx="4579832" cy="3578351"/>
          </a:xfrm>
        </p:grpSpPr>
        <p:pic>
          <p:nvPicPr>
            <p:cNvPr id="11" name="Picture 5">
              <a:extLst>
                <a:ext uri="{FF2B5EF4-FFF2-40B4-BE49-F238E27FC236}">
                  <a16:creationId xmlns:a16="http://schemas.microsoft.com/office/drawing/2014/main" xmlns="" id="{0ED54645-FA54-4B13-8D7C-36B460E646B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725785" y="2466578"/>
              <a:ext cx="3979026" cy="2286000"/>
            </a:xfrm>
            <a:prstGeom prst="rect">
              <a:avLst/>
            </a:prstGeom>
            <a:noFill/>
            <a:ln>
              <a:solidFill>
                <a:schemeClr val="tx1"/>
              </a:solidFill>
            </a:ln>
            <a:effectLst>
              <a:outerShdw blurRad="292100" dist="139700" dir="2700000" algn="ctr" rotWithShape="0">
                <a:schemeClr val="tx1">
                  <a:alpha val="65000"/>
                </a:schemeClr>
              </a:outerShdw>
            </a:effectLst>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xmlns="" id="{057B6710-C6D0-4934-8D8C-A4D913569EED}"/>
                </a:ext>
              </a:extLst>
            </p:cNvPr>
            <p:cNvSpPr txBox="1"/>
            <p:nvPr/>
          </p:nvSpPr>
          <p:spPr>
            <a:xfrm>
              <a:off x="4708878" y="5421831"/>
              <a:ext cx="4579832" cy="623098"/>
            </a:xfrm>
            <a:prstGeom prst="rect">
              <a:avLst/>
            </a:prstGeom>
            <a:noFill/>
          </p:spPr>
          <p:txBody>
            <a:bodyPr wrap="square" rtlCol="0">
              <a:spAutoFit/>
            </a:bodyPr>
            <a:lstStyle/>
            <a:p>
              <a:pPr rtl="0"/>
              <a:r>
                <a:rPr lang="es-US" sz="2000" dirty="0">
                  <a:latin typeface="Nunito" panose="00000500000000000000" pitchFamily="2" charset="0"/>
                </a:rPr>
                <a:t>Grúa para terreno accidentado - cabina </a:t>
              </a:r>
              <a:r>
                <a:rPr lang="es-US" sz="2000" dirty="0" smtClean="0">
                  <a:latin typeface="Nunito" panose="00000500000000000000" pitchFamily="2" charset="0"/>
                </a:rPr>
                <a:t>giratoria</a:t>
              </a:r>
              <a:endParaRPr lang="es-US" sz="2000" dirty="0">
                <a:latin typeface="Nunito" panose="00000500000000000000" pitchFamily="2" charset="0"/>
              </a:endParaRPr>
            </a:p>
            <a:p>
              <a:pPr rtl="0"/>
              <a:r>
                <a:rPr lang="es-US" sz="2000" dirty="0">
                  <a:latin typeface="Nunito" panose="00000500000000000000" pitchFamily="2" charset="0"/>
                </a:rPr>
                <a:t>La cabina se balancea con el brazo de la grúa.</a:t>
              </a:r>
            </a:p>
          </p:txBody>
        </p:sp>
      </p:grpSp>
    </p:spTree>
    <p:extLst>
      <p:ext uri="{BB962C8B-B14F-4D97-AF65-F5344CB8AC3E}">
        <p14:creationId xmlns:p14="http://schemas.microsoft.com/office/powerpoint/2010/main" val="34937741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96198"/>
            <a:ext cx="7170530" cy="4519747"/>
          </a:xfrm>
        </p:spPr>
        <p:txBody>
          <a:bodyPr rtlCol="0">
            <a:normAutofit/>
          </a:bodyPr>
          <a:lstStyle/>
          <a:p>
            <a:pPr rtl="0">
              <a:lnSpc>
                <a:spcPct val="110000"/>
              </a:lnSpc>
              <a:spcBef>
                <a:spcPts val="600"/>
              </a:spcBef>
            </a:pPr>
            <a:r>
              <a:rPr lang="es-US" sz="2400" b="1" dirty="0"/>
              <a:t>Las eslingas deben tener etiquetas que indiquen la capacidad.</a:t>
            </a:r>
          </a:p>
          <a:p>
            <a:pPr rtl="0">
              <a:lnSpc>
                <a:spcPct val="110000"/>
              </a:lnSpc>
              <a:spcBef>
                <a:spcPts val="600"/>
              </a:spcBef>
            </a:pPr>
            <a:r>
              <a:rPr lang="es-US" sz="2400" b="1" dirty="0"/>
              <a:t>Solo las entidades calificadas pueden "</a:t>
            </a:r>
            <a:r>
              <a:rPr lang="es-US" sz="2400" b="1" dirty="0" err="1"/>
              <a:t>reetiquetar</a:t>
            </a:r>
            <a:r>
              <a:rPr lang="es-US" sz="2400" b="1" dirty="0"/>
              <a:t>" </a:t>
            </a:r>
            <a:r>
              <a:rPr lang="es-US" sz="2400" b="1" dirty="0" smtClean="0"/>
              <a:t>las</a:t>
            </a:r>
            <a:br>
              <a:rPr lang="es-US" sz="2400" b="1" dirty="0" smtClean="0"/>
            </a:br>
            <a:r>
              <a:rPr lang="es-US" sz="2400" b="1" dirty="0" smtClean="0"/>
              <a:t>eslingas</a:t>
            </a:r>
            <a:r>
              <a:rPr lang="es-US" sz="2400" b="1" dirty="0"/>
              <a:t>.</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0"/>
              </a:spcBef>
            </a:pPr>
            <a:r>
              <a:rPr lang="es-US" dirty="0"/>
              <a:t>Etiquetas de las Eslingas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pic>
        <p:nvPicPr>
          <p:cNvPr id="9" name="Picture 4" descr="sling tag">
            <a:extLst>
              <a:ext uri="{FF2B5EF4-FFF2-40B4-BE49-F238E27FC236}">
                <a16:creationId xmlns:a16="http://schemas.microsoft.com/office/drawing/2014/main" xmlns="" id="{0E5D4910-48E2-484B-9D89-F8CC4C5EA298}"/>
              </a:ext>
            </a:extLst>
          </p:cNvPr>
          <p:cNvPicPr>
            <a:picLocks noChangeArrowheads="1"/>
          </p:cNvPicPr>
          <p:nvPr/>
        </p:nvPicPr>
        <p:blipFill>
          <a:blip r:embed="rId3">
            <a:extLst>
              <a:ext uri="{28A0092B-C50C-407E-A947-70E740481C1C}">
                <a14:useLocalDpi xmlns:a14="http://schemas.microsoft.com/office/drawing/2010/main" val="0"/>
              </a:ext>
            </a:extLst>
          </a:blip>
          <a:srcRect b="18001"/>
          <a:stretch>
            <a:fillRect/>
          </a:stretch>
        </p:blipFill>
        <p:spPr>
          <a:xfrm>
            <a:off x="8113183" y="1646156"/>
            <a:ext cx="3708400" cy="4572000"/>
          </a:xfrm>
          <a:prstGeom prst="rect">
            <a:avLst/>
          </a:prstGeom>
          <a:noFill/>
        </p:spPr>
      </p:pic>
      <p:pic>
        <p:nvPicPr>
          <p:cNvPr id="10" name="Picture 5" descr="100_1532">
            <a:extLst>
              <a:ext uri="{FF2B5EF4-FFF2-40B4-BE49-F238E27FC236}">
                <a16:creationId xmlns:a16="http://schemas.microsoft.com/office/drawing/2014/main" xmlns="" id="{E9508956-E19A-4795-9305-92B8E1D3D5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5916" r="36937"/>
          <a:stretch>
            <a:fillRect/>
          </a:stretch>
        </p:blipFill>
        <p:spPr bwMode="auto">
          <a:xfrm>
            <a:off x="4219632" y="2742142"/>
            <a:ext cx="3453284" cy="3453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Slide13">
            <a:extLst>
              <a:ext uri="{FF2B5EF4-FFF2-40B4-BE49-F238E27FC236}">
                <a16:creationId xmlns:a16="http://schemas.microsoft.com/office/drawing/2014/main" xmlns="" id="{B17E6BAC-98D0-411C-B4AB-56B3CF653F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6666" t="29259" r="11111" b="29259"/>
          <a:stretch>
            <a:fillRect/>
          </a:stretch>
        </p:blipFill>
        <p:spPr bwMode="auto">
          <a:xfrm>
            <a:off x="486772" y="3780838"/>
            <a:ext cx="3276600" cy="241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19507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9D64B2DA-3A24-C042-8BFA-60B9BB135D1C}"/>
              </a:ext>
            </a:extLst>
          </p:cNvPr>
          <p:cNvSpPr>
            <a:spLocks noGrp="1"/>
          </p:cNvSpPr>
          <p:nvPr>
            <p:ph type="body" sz="quarter" idx="13"/>
          </p:nvPr>
        </p:nvSpPr>
        <p:spPr/>
        <p:txBody>
          <a:bodyPr rtlCol="0"/>
          <a:lstStyle/>
          <a:p>
            <a:pPr rtl="0"/>
            <a:r>
              <a:rPr lang="es-US"/>
              <a:t>¿Tiene preguntas?</a:t>
            </a:r>
          </a:p>
        </p:txBody>
      </p:sp>
      <p:sp>
        <p:nvSpPr>
          <p:cNvPr id="3" name="Content Placeholder 2">
            <a:extLst>
              <a:ext uri="{FF2B5EF4-FFF2-40B4-BE49-F238E27FC236}">
                <a16:creationId xmlns:a16="http://schemas.microsoft.com/office/drawing/2014/main" xmlns="" id="{53CEA755-7F37-6045-8A50-46BFCC30D53C}"/>
              </a:ext>
            </a:extLst>
          </p:cNvPr>
          <p:cNvSpPr>
            <a:spLocks noGrp="1"/>
          </p:cNvSpPr>
          <p:nvPr>
            <p:ph sz="quarter" idx="14"/>
          </p:nvPr>
        </p:nvSpPr>
        <p:spPr/>
        <p:txBody>
          <a:bodyPr rtlCol="0"/>
          <a:lstStyle/>
          <a:p>
            <a:pPr rtl="0"/>
            <a:r>
              <a:rPr lang="es-US"/>
              <a:t>Tipos, Componentes y Funcionalidad de la Grúa</a:t>
            </a:r>
          </a:p>
        </p:txBody>
      </p:sp>
    </p:spTree>
    <p:extLst>
      <p:ext uri="{BB962C8B-B14F-4D97-AF65-F5344CB8AC3E}">
        <p14:creationId xmlns:p14="http://schemas.microsoft.com/office/powerpoint/2010/main" val="2119160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20000"/>
          </a:bodyPr>
          <a:lstStyle/>
          <a:p>
            <a:pPr rtl="0"/>
            <a:r>
              <a:rPr lang="es-US" dirty="0"/>
              <a:t>Remolque Motorizado con Brazo de Celosía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pic>
        <p:nvPicPr>
          <p:cNvPr id="13" name="Picture 12">
            <a:extLst>
              <a:ext uri="{FF2B5EF4-FFF2-40B4-BE49-F238E27FC236}">
                <a16:creationId xmlns:a16="http://schemas.microsoft.com/office/drawing/2014/main" xmlns="" id="{4F5F1567-D530-4575-9C11-E560189EF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6582" y="1291936"/>
            <a:ext cx="5698836" cy="4274127"/>
          </a:xfrm>
          <a:prstGeom prst="rect">
            <a:avLst/>
          </a:prstGeom>
        </p:spPr>
      </p:pic>
      <p:sp>
        <p:nvSpPr>
          <p:cNvPr id="14" name="TextBox 13">
            <a:extLst>
              <a:ext uri="{FF2B5EF4-FFF2-40B4-BE49-F238E27FC236}">
                <a16:creationId xmlns:a16="http://schemas.microsoft.com/office/drawing/2014/main" xmlns="" id="{D929CEC7-9C00-46A6-8056-78EDF848240F}"/>
              </a:ext>
            </a:extLst>
          </p:cNvPr>
          <p:cNvSpPr txBox="1"/>
          <p:nvPr/>
        </p:nvSpPr>
        <p:spPr>
          <a:xfrm>
            <a:off x="6202218" y="533465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Rectangle 6">
            <a:extLst>
              <a:ext uri="{FF2B5EF4-FFF2-40B4-BE49-F238E27FC236}">
                <a16:creationId xmlns:a16="http://schemas.microsoft.com/office/drawing/2014/main" xmlns="" id="{2D3AD925-C726-420F-9EF6-2532E9C2877A}"/>
              </a:ext>
            </a:extLst>
          </p:cNvPr>
          <p:cNvSpPr/>
          <p:nvPr/>
        </p:nvSpPr>
        <p:spPr>
          <a:xfrm>
            <a:off x="1992830" y="5732434"/>
            <a:ext cx="8510070" cy="369332"/>
          </a:xfrm>
          <a:prstGeom prst="rect">
            <a:avLst/>
          </a:prstGeom>
        </p:spPr>
        <p:txBody>
          <a:bodyPr wrap="square" rtlCol="0">
            <a:spAutoFit/>
          </a:bodyPr>
          <a:lstStyle/>
          <a:p>
            <a:pPr rtl="0"/>
            <a:r>
              <a:rPr lang="es-US" dirty="0">
                <a:latin typeface="Nunito" panose="00000500000000000000" pitchFamily="2" charset="0"/>
              </a:rPr>
              <a:t>Remolque motorizado con brazo de celosía reticulado apoyado en estabilizadores</a:t>
            </a:r>
            <a:endParaRPr lang="en-US" dirty="0">
              <a:latin typeface="Nunito" panose="00000500000000000000" pitchFamily="2" charset="0"/>
            </a:endParaRPr>
          </a:p>
        </p:txBody>
      </p:sp>
    </p:spTree>
    <p:extLst>
      <p:ext uri="{BB962C8B-B14F-4D97-AF65-F5344CB8AC3E}">
        <p14:creationId xmlns:p14="http://schemas.microsoft.com/office/powerpoint/2010/main" val="2334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lstStyle/>
          <a:p>
            <a:pPr rtl="0"/>
            <a:r>
              <a:rPr lang="es-US"/>
              <a:t>Grúas de Oruga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pic>
        <p:nvPicPr>
          <p:cNvPr id="6" name="Picture 4">
            <a:extLst>
              <a:ext uri="{FF2B5EF4-FFF2-40B4-BE49-F238E27FC236}">
                <a16:creationId xmlns:a16="http://schemas.microsoft.com/office/drawing/2014/main" xmlns="" id="{E8E2C4FD-82A5-4F1B-B2AD-16C2AFE8162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31586" y="1439113"/>
            <a:ext cx="5306365" cy="3979774"/>
          </a:xfrm>
          <a:prstGeom prst="rect">
            <a:avLst/>
          </a:prstGeom>
          <a:noFill/>
          <a:ln>
            <a:solidFill>
              <a:schemeClr val="tx1"/>
            </a:solidFill>
          </a:ln>
          <a:effectLst>
            <a:outerShdw blurRad="292100" dist="139700" dir="2700000" algn="ctr" rotWithShape="0">
              <a:schemeClr val="tx1">
                <a:alpha val="55000"/>
              </a:schemeClr>
            </a:outerShdw>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xmlns="" id="{96EB8169-704E-4336-923C-BE4D74403B11}"/>
              </a:ext>
            </a:extLst>
          </p:cNvPr>
          <p:cNvSpPr txBox="1"/>
          <p:nvPr/>
        </p:nvSpPr>
        <p:spPr>
          <a:xfrm>
            <a:off x="5994751" y="5173101"/>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8" name="Rectangle 7">
            <a:extLst>
              <a:ext uri="{FF2B5EF4-FFF2-40B4-BE49-F238E27FC236}">
                <a16:creationId xmlns:a16="http://schemas.microsoft.com/office/drawing/2014/main" xmlns="" id="{CB14B38A-22C9-427B-B981-3578C3588449}"/>
              </a:ext>
            </a:extLst>
          </p:cNvPr>
          <p:cNvSpPr/>
          <p:nvPr/>
        </p:nvSpPr>
        <p:spPr>
          <a:xfrm>
            <a:off x="3135092" y="5665117"/>
            <a:ext cx="5921814" cy="369332"/>
          </a:xfrm>
          <a:prstGeom prst="rect">
            <a:avLst/>
          </a:prstGeom>
        </p:spPr>
        <p:txBody>
          <a:bodyPr wrap="none" rtlCol="0">
            <a:spAutoFit/>
          </a:bodyPr>
          <a:lstStyle/>
          <a:p>
            <a:pPr algn="ctr" rtl="0"/>
            <a:r>
              <a:rPr lang="es-US" dirty="0">
                <a:latin typeface="Nunito" panose="00000500000000000000" pitchFamily="2" charset="0"/>
              </a:rPr>
              <a:t>Grúa con brazo de celosía reticulado apoyada en orugas</a:t>
            </a:r>
            <a:endParaRPr lang="en-US" dirty="0">
              <a:latin typeface="Nunito" panose="00000500000000000000" pitchFamily="2" charset="0"/>
            </a:endParaRPr>
          </a:p>
        </p:txBody>
      </p:sp>
    </p:spTree>
    <p:extLst>
      <p:ext uri="{BB962C8B-B14F-4D97-AF65-F5344CB8AC3E}">
        <p14:creationId xmlns:p14="http://schemas.microsoft.com/office/powerpoint/2010/main" val="716195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lstStyle/>
          <a:p>
            <a:pPr rtl="0"/>
            <a:r>
              <a:rPr lang="es-US"/>
              <a:t>Camión con Brazo de Grúa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pic>
        <p:nvPicPr>
          <p:cNvPr id="8" name="Picture 1026">
            <a:extLst>
              <a:ext uri="{FF2B5EF4-FFF2-40B4-BE49-F238E27FC236}">
                <a16:creationId xmlns:a16="http://schemas.microsoft.com/office/drawing/2014/main" xmlns="" id="{F2492ABF-E169-4CF7-ADE8-B0050D2A306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04831" y="1474684"/>
            <a:ext cx="6873886" cy="4054232"/>
          </a:xfrm>
          <a:prstGeom prst="rect">
            <a:avLst/>
          </a:prstGeom>
          <a:noFill/>
          <a:ln>
            <a:solidFill>
              <a:schemeClr val="tx1"/>
            </a:solidFill>
          </a:ln>
          <a:effectLst>
            <a:outerShdw blurRad="292100" dist="139700" dir="2700000" algn="ctr" rotWithShape="0">
              <a:schemeClr val="tx1">
                <a:alpha val="65000"/>
              </a:schemeClr>
            </a:outerShdw>
          </a:effectLst>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xmlns="" id="{987A522E-0526-4917-8D7A-5C05D5341D0A}"/>
              </a:ext>
            </a:extLst>
          </p:cNvPr>
          <p:cNvSpPr txBox="1"/>
          <p:nvPr/>
        </p:nvSpPr>
        <p:spPr>
          <a:xfrm>
            <a:off x="5961397" y="529732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0" name="Rectangle 9">
            <a:extLst>
              <a:ext uri="{FF2B5EF4-FFF2-40B4-BE49-F238E27FC236}">
                <a16:creationId xmlns:a16="http://schemas.microsoft.com/office/drawing/2014/main" xmlns="" id="{F69837F4-A668-4FB4-A3B3-0B9794B68639}"/>
              </a:ext>
            </a:extLst>
          </p:cNvPr>
          <p:cNvSpPr/>
          <p:nvPr/>
        </p:nvSpPr>
        <p:spPr>
          <a:xfrm>
            <a:off x="1966936" y="5765173"/>
            <a:ext cx="8235665" cy="369332"/>
          </a:xfrm>
          <a:prstGeom prst="rect">
            <a:avLst/>
          </a:prstGeom>
        </p:spPr>
        <p:txBody>
          <a:bodyPr wrap="square" rtlCol="0">
            <a:spAutoFit/>
          </a:bodyPr>
          <a:lstStyle/>
          <a:p>
            <a:pPr rtl="0"/>
            <a:r>
              <a:rPr lang="es-US" dirty="0">
                <a:latin typeface="Nunito" panose="00000500000000000000" pitchFamily="2" charset="0"/>
              </a:rPr>
              <a:t>Remolque motorizado con brazo de grúa hidráulico apoyado en estabilizadores</a:t>
            </a:r>
            <a:endParaRPr lang="en-US" dirty="0">
              <a:latin typeface="Nunito" panose="00000500000000000000" pitchFamily="2" charset="0"/>
            </a:endParaRPr>
          </a:p>
        </p:txBody>
      </p:sp>
    </p:spTree>
    <p:extLst>
      <p:ext uri="{BB962C8B-B14F-4D97-AF65-F5344CB8AC3E}">
        <p14:creationId xmlns:p14="http://schemas.microsoft.com/office/powerpoint/2010/main" val="2049290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lstStyle/>
          <a:p>
            <a:pPr rtl="0"/>
            <a:r>
              <a:rPr lang="es-US"/>
              <a:t>Barcaza Grúa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pic>
        <p:nvPicPr>
          <p:cNvPr id="10" name="Picture 4">
            <a:extLst>
              <a:ext uri="{FF2B5EF4-FFF2-40B4-BE49-F238E27FC236}">
                <a16:creationId xmlns:a16="http://schemas.microsoft.com/office/drawing/2014/main" xmlns="" id="{9512CE97-795F-4C5B-A360-F8C63E7A3D9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3148979" y="1218288"/>
            <a:ext cx="5871580" cy="4401761"/>
          </a:xfrm>
          <a:prstGeom prst="rect">
            <a:avLst/>
          </a:prstGeom>
          <a:noFill/>
          <a:ln>
            <a:solidFill>
              <a:schemeClr val="tx1"/>
            </a:solidFill>
          </a:ln>
          <a:effectLst>
            <a:outerShdw blurRad="292100" dist="139700" dir="2700000" algn="ctr" rotWithShape="0">
              <a:schemeClr val="tx1">
                <a:alpha val="66000"/>
              </a:schemeClr>
            </a:outerShdw>
          </a:effectLst>
        </p:spPr>
      </p:pic>
      <p:sp>
        <p:nvSpPr>
          <p:cNvPr id="11" name="TextBox 10">
            <a:extLst>
              <a:ext uri="{FF2B5EF4-FFF2-40B4-BE49-F238E27FC236}">
                <a16:creationId xmlns:a16="http://schemas.microsoft.com/office/drawing/2014/main" xmlns="" id="{E18B8AF9-1F10-4352-B98C-605BCBF8465C}"/>
              </a:ext>
            </a:extLst>
          </p:cNvPr>
          <p:cNvSpPr txBox="1"/>
          <p:nvPr/>
        </p:nvSpPr>
        <p:spPr>
          <a:xfrm>
            <a:off x="5838655" y="5397177"/>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2" name="Rectangle 11">
            <a:extLst>
              <a:ext uri="{FF2B5EF4-FFF2-40B4-BE49-F238E27FC236}">
                <a16:creationId xmlns:a16="http://schemas.microsoft.com/office/drawing/2014/main" xmlns="" id="{E183F869-2AD8-4BE6-83F1-E6DDE98787BA}"/>
              </a:ext>
            </a:extLst>
          </p:cNvPr>
          <p:cNvSpPr/>
          <p:nvPr/>
        </p:nvSpPr>
        <p:spPr>
          <a:xfrm>
            <a:off x="3417211" y="5784362"/>
            <a:ext cx="5335115" cy="369332"/>
          </a:xfrm>
          <a:prstGeom prst="rect">
            <a:avLst/>
          </a:prstGeom>
        </p:spPr>
        <p:txBody>
          <a:bodyPr wrap="none" rtlCol="0">
            <a:spAutoFit/>
          </a:bodyPr>
          <a:lstStyle/>
          <a:p>
            <a:pPr algn="ctr" rtl="0"/>
            <a:r>
              <a:rPr lang="es-US">
                <a:latin typeface="Nunito" panose="00000500000000000000" pitchFamily="2" charset="0"/>
              </a:rPr>
              <a:t>Grúa con brazo de celosía reticulado montada en barcaza</a:t>
            </a:r>
            <a:endParaRPr lang="en-US" dirty="0">
              <a:latin typeface="Nunito" panose="00000500000000000000" pitchFamily="2" charset="0"/>
            </a:endParaRPr>
          </a:p>
        </p:txBody>
      </p:sp>
    </p:spTree>
    <p:extLst>
      <p:ext uri="{BB962C8B-B14F-4D97-AF65-F5344CB8AC3E}">
        <p14:creationId xmlns:p14="http://schemas.microsoft.com/office/powerpoint/2010/main" val="3605823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lstStyle/>
          <a:p>
            <a:pPr rtl="0"/>
            <a:r>
              <a:rPr lang="es-US"/>
              <a:t>Grúa Torre</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pic>
        <p:nvPicPr>
          <p:cNvPr id="12" name="Picture 11">
            <a:extLst>
              <a:ext uri="{FF2B5EF4-FFF2-40B4-BE49-F238E27FC236}">
                <a16:creationId xmlns:a16="http://schemas.microsoft.com/office/drawing/2014/main" xmlns="" id="{0EE111A2-6D0B-4D7B-98B6-AD76C5056E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2156" y="1181626"/>
            <a:ext cx="5992997" cy="4494748"/>
          </a:xfrm>
          <a:prstGeom prst="rect">
            <a:avLst/>
          </a:prstGeom>
        </p:spPr>
      </p:pic>
      <p:sp>
        <p:nvSpPr>
          <p:cNvPr id="13" name="TextBox 12">
            <a:extLst>
              <a:ext uri="{FF2B5EF4-FFF2-40B4-BE49-F238E27FC236}">
                <a16:creationId xmlns:a16="http://schemas.microsoft.com/office/drawing/2014/main" xmlns="" id="{E5B9EF9C-AB74-4FEF-8190-781B5EFD02C6}"/>
              </a:ext>
            </a:extLst>
          </p:cNvPr>
          <p:cNvSpPr txBox="1"/>
          <p:nvPr/>
        </p:nvSpPr>
        <p:spPr>
          <a:xfrm>
            <a:off x="6086764" y="1185027"/>
            <a:ext cx="2743200" cy="230832"/>
          </a:xfrm>
          <a:prstGeom prst="rect">
            <a:avLst/>
          </a:prstGeom>
          <a:noFill/>
        </p:spPr>
        <p:txBody>
          <a:bodyPr wrap="square" rtlCol="0">
            <a:spAutoFit/>
          </a:bodyPr>
          <a:lstStyle/>
          <a:p>
            <a:pPr algn="r" rtl="0"/>
            <a:r>
              <a:rPr lang="es-US" sz="900"/>
              <a:t>Imagen cortesía de Bob Emmerich. Usada con permiso.</a:t>
            </a:r>
          </a:p>
        </p:txBody>
      </p:sp>
      <p:sp>
        <p:nvSpPr>
          <p:cNvPr id="10" name="Rectangle 9">
            <a:extLst>
              <a:ext uri="{FF2B5EF4-FFF2-40B4-BE49-F238E27FC236}">
                <a16:creationId xmlns:a16="http://schemas.microsoft.com/office/drawing/2014/main" xmlns="" id="{4D2C2850-F2BD-452F-B670-10FFAD4D9990}"/>
              </a:ext>
            </a:extLst>
          </p:cNvPr>
          <p:cNvSpPr/>
          <p:nvPr/>
        </p:nvSpPr>
        <p:spPr>
          <a:xfrm>
            <a:off x="2940264" y="5803570"/>
            <a:ext cx="5796779" cy="369332"/>
          </a:xfrm>
          <a:prstGeom prst="rect">
            <a:avLst/>
          </a:prstGeom>
        </p:spPr>
        <p:txBody>
          <a:bodyPr wrap="none" rtlCol="0">
            <a:spAutoFit/>
          </a:bodyPr>
          <a:lstStyle/>
          <a:p>
            <a:pPr algn="ctr" rtl="0"/>
            <a:r>
              <a:rPr lang="es-US" dirty="0">
                <a:latin typeface="Nunito" panose="00000500000000000000" pitchFamily="2" charset="0"/>
              </a:rPr>
              <a:t>Grúa torre giratoria fija con brazo reticulado horizontal </a:t>
            </a:r>
            <a:endParaRPr lang="en-US" dirty="0">
              <a:latin typeface="Nunito" panose="00000500000000000000" pitchFamily="2" charset="0"/>
            </a:endParaRPr>
          </a:p>
        </p:txBody>
      </p:sp>
    </p:spTree>
    <p:extLst>
      <p:ext uri="{BB962C8B-B14F-4D97-AF65-F5344CB8AC3E}">
        <p14:creationId xmlns:p14="http://schemas.microsoft.com/office/powerpoint/2010/main" val="2189103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lstStyle/>
          <a:p>
            <a:pPr rtl="0"/>
            <a:r>
              <a:rPr lang="es-US"/>
              <a:t>Grúa de Cubierta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Tipos, Componentes y Funcionalidad de la Grúa</a:t>
            </a:r>
          </a:p>
        </p:txBody>
      </p:sp>
      <p:sp>
        <p:nvSpPr>
          <p:cNvPr id="14" name="TextBox 13">
            <a:extLst>
              <a:ext uri="{FF2B5EF4-FFF2-40B4-BE49-F238E27FC236}">
                <a16:creationId xmlns:a16="http://schemas.microsoft.com/office/drawing/2014/main" xmlns="" id="{D929CEC7-9C00-46A6-8056-78EDF848240F}"/>
              </a:ext>
            </a:extLst>
          </p:cNvPr>
          <p:cNvSpPr txBox="1"/>
          <p:nvPr/>
        </p:nvSpPr>
        <p:spPr>
          <a:xfrm>
            <a:off x="6400800" y="5549701"/>
            <a:ext cx="2743200" cy="230832"/>
          </a:xfrm>
          <a:prstGeom prst="rect">
            <a:avLst/>
          </a:prstGeom>
          <a:noFill/>
        </p:spPr>
        <p:txBody>
          <a:bodyPr wrap="square" rtlCol="0">
            <a:spAutoFit/>
          </a:bodyPr>
          <a:lstStyle/>
          <a:p>
            <a:pPr algn="r" rtl="0"/>
            <a:r>
              <a:rPr lang="es-US" sz="900" b="1">
                <a:solidFill>
                  <a:schemeClr val="bg1"/>
                </a:solidFill>
              </a:rPr>
              <a:t>Imagen cortesía de Jim Goss. Usada con permiso</a:t>
            </a:r>
          </a:p>
        </p:txBody>
      </p:sp>
      <p:sp>
        <p:nvSpPr>
          <p:cNvPr id="7" name="TextBox 6">
            <a:extLst>
              <a:ext uri="{FF2B5EF4-FFF2-40B4-BE49-F238E27FC236}">
                <a16:creationId xmlns:a16="http://schemas.microsoft.com/office/drawing/2014/main" xmlns="" id="{96EB8169-704E-4336-923C-BE4D74403B11}"/>
              </a:ext>
            </a:extLst>
          </p:cNvPr>
          <p:cNvSpPr txBox="1"/>
          <p:nvPr/>
        </p:nvSpPr>
        <p:spPr>
          <a:xfrm>
            <a:off x="6084769" y="5528994"/>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9" name="TextBox 8">
            <a:extLst>
              <a:ext uri="{FF2B5EF4-FFF2-40B4-BE49-F238E27FC236}">
                <a16:creationId xmlns:a16="http://schemas.microsoft.com/office/drawing/2014/main" xmlns="" id="{987A522E-0526-4917-8D7A-5C05D5341D0A}"/>
              </a:ext>
            </a:extLst>
          </p:cNvPr>
          <p:cNvSpPr txBox="1"/>
          <p:nvPr/>
        </p:nvSpPr>
        <p:spPr>
          <a:xfrm>
            <a:off x="5961397" y="5528231"/>
            <a:ext cx="3476975"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1" name="TextBox 10">
            <a:extLst>
              <a:ext uri="{FF2B5EF4-FFF2-40B4-BE49-F238E27FC236}">
                <a16:creationId xmlns:a16="http://schemas.microsoft.com/office/drawing/2014/main" xmlns="" id="{E18B8AF9-1F10-4352-B98C-605BCBF8465C}"/>
              </a:ext>
            </a:extLst>
          </p:cNvPr>
          <p:cNvSpPr txBox="1"/>
          <p:nvPr/>
        </p:nvSpPr>
        <p:spPr>
          <a:xfrm>
            <a:off x="5838655" y="5803570"/>
            <a:ext cx="3184184"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pic>
        <p:nvPicPr>
          <p:cNvPr id="10" name="Picture 9">
            <a:extLst>
              <a:ext uri="{FF2B5EF4-FFF2-40B4-BE49-F238E27FC236}">
                <a16:creationId xmlns:a16="http://schemas.microsoft.com/office/drawing/2014/main" xmlns="" id="{C7093A85-0491-4783-B26D-B2AFE116A4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55948" y="1246349"/>
            <a:ext cx="6565413" cy="4365301"/>
          </a:xfrm>
          <a:prstGeom prst="rect">
            <a:avLst/>
          </a:prstGeom>
        </p:spPr>
      </p:pic>
      <p:sp>
        <p:nvSpPr>
          <p:cNvPr id="15" name="TextBox 14">
            <a:extLst>
              <a:ext uri="{FF2B5EF4-FFF2-40B4-BE49-F238E27FC236}">
                <a16:creationId xmlns:a16="http://schemas.microsoft.com/office/drawing/2014/main" xmlns="" id="{4AA65921-3B52-4CCA-B271-53A5AF08ECDF}"/>
              </a:ext>
            </a:extLst>
          </p:cNvPr>
          <p:cNvSpPr txBox="1"/>
          <p:nvPr/>
        </p:nvSpPr>
        <p:spPr>
          <a:xfrm>
            <a:off x="6377715" y="5373535"/>
            <a:ext cx="2743200" cy="230832"/>
          </a:xfrm>
          <a:prstGeom prst="rect">
            <a:avLst/>
          </a:prstGeom>
          <a:noFill/>
        </p:spPr>
        <p:txBody>
          <a:bodyPr wrap="square" rtlCol="0">
            <a:spAutoFit/>
          </a:bodyPr>
          <a:lstStyle/>
          <a:p>
            <a:pPr algn="r" rtl="0"/>
            <a:r>
              <a:rPr lang="es-US" sz="900" b="1">
                <a:solidFill>
                  <a:schemeClr val="bg1"/>
                </a:solidFill>
              </a:rPr>
              <a:t>Imagen cortesía de TEEX. Usada con permiso.</a:t>
            </a:r>
          </a:p>
        </p:txBody>
      </p:sp>
      <p:sp>
        <p:nvSpPr>
          <p:cNvPr id="12" name="Rectangle 11">
            <a:extLst>
              <a:ext uri="{FF2B5EF4-FFF2-40B4-BE49-F238E27FC236}">
                <a16:creationId xmlns:a16="http://schemas.microsoft.com/office/drawing/2014/main" xmlns="" id="{39314E52-5D90-4B4D-870D-F6FDC0BFF738}"/>
              </a:ext>
            </a:extLst>
          </p:cNvPr>
          <p:cNvSpPr/>
          <p:nvPr/>
        </p:nvSpPr>
        <p:spPr>
          <a:xfrm>
            <a:off x="3010910" y="5734320"/>
            <a:ext cx="5900974" cy="369332"/>
          </a:xfrm>
          <a:prstGeom prst="rect">
            <a:avLst/>
          </a:prstGeom>
        </p:spPr>
        <p:txBody>
          <a:bodyPr wrap="none" rtlCol="0">
            <a:spAutoFit/>
          </a:bodyPr>
          <a:lstStyle/>
          <a:p>
            <a:pPr algn="ctr" rtl="0"/>
            <a:r>
              <a:rPr lang="es-US" dirty="0">
                <a:latin typeface="Nunito" panose="00000500000000000000" pitchFamily="2" charset="0"/>
              </a:rPr>
              <a:t>Grúa de cubierta móvil con brazo hidráulico y cabina fija</a:t>
            </a:r>
            <a:endParaRPr lang="en-US" dirty="0">
              <a:latin typeface="Nunito" panose="00000500000000000000" pitchFamily="2" charset="0"/>
            </a:endParaRPr>
          </a:p>
        </p:txBody>
      </p:sp>
    </p:spTree>
    <p:extLst>
      <p:ext uri="{BB962C8B-B14F-4D97-AF65-F5344CB8AC3E}">
        <p14:creationId xmlns:p14="http://schemas.microsoft.com/office/powerpoint/2010/main" val="15997363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EB0CF1-B741-411B-9740-FB3993D18958}">
  <ds:schemaRefs>
    <ds:schemaRef ds:uri="http://purl.org/dc/terms/"/>
    <ds:schemaRef ds:uri="246ca8ae-6e08-4796-a588-b174448290c0"/>
    <ds:schemaRef ds:uri="http://purl.org/dc/dcmitype/"/>
    <ds:schemaRef ds:uri="http://schemas.microsoft.com/office/2006/documentManagement/types"/>
    <ds:schemaRef ds:uri="3eb2361b-8c8e-47d5-8d05-b9366176417c"/>
    <ds:schemaRef ds:uri="http://schemas.microsoft.com/office/2006/metadata/properties"/>
    <ds:schemaRef ds:uri="http://purl.org/dc/elements/1.1/"/>
    <ds:schemaRef ds:uri="http://www.w3.org/XML/1998/namespace"/>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B91A055E-5A96-486E-B5D4-BDE3CD6F5ED3}"/>
</file>

<file path=customXml/itemProps3.xml><?xml version="1.0" encoding="utf-8"?>
<ds:datastoreItem xmlns:ds="http://schemas.openxmlformats.org/officeDocument/2006/customXml" ds:itemID="{3ED740FA-BAA0-4FDA-A636-9B805792F5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802</TotalTime>
  <Words>7691</Words>
  <Application>Microsoft Office PowerPoint</Application>
  <PresentationFormat>Custom</PresentationFormat>
  <Paragraphs>500</Paragraphs>
  <Slides>31</Slides>
  <Notes>26</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Arial</vt:lpstr>
      <vt:lpstr>Times New Roman</vt:lpstr>
      <vt:lpstr>Cambria</vt:lpstr>
      <vt:lpstr>Calibri</vt:lpstr>
      <vt:lpstr>Nunito ExtraLight</vt:lpstr>
      <vt:lpstr>Nunito Light</vt:lpstr>
      <vt:lpstr>Nunito</vt:lpstr>
      <vt:lpstr>Poppins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Andrea Poblete</cp:lastModifiedBy>
  <cp:revision>67</cp:revision>
  <dcterms:created xsi:type="dcterms:W3CDTF">2019-05-30T18:50:33Z</dcterms:created>
  <dcterms:modified xsi:type="dcterms:W3CDTF">2020-02-24T20:20:55Z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5195600</vt:r8>
  </property>
  <property fmtid="{D5CDD505-2E9C-101B-9397-08002B2CF9AE}" pid="4" name="xd_Signature">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